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sldIdLst>
    <p:sldId id="280" r:id="rId2"/>
    <p:sldId id="313" r:id="rId3"/>
    <p:sldId id="315" r:id="rId4"/>
    <p:sldId id="316" r:id="rId5"/>
    <p:sldId id="317" r:id="rId6"/>
    <p:sldId id="350" r:id="rId7"/>
    <p:sldId id="318" r:id="rId8"/>
    <p:sldId id="322" r:id="rId9"/>
    <p:sldId id="323" r:id="rId10"/>
    <p:sldId id="325" r:id="rId11"/>
    <p:sldId id="319" r:id="rId12"/>
    <p:sldId id="351" r:id="rId13"/>
    <p:sldId id="371" r:id="rId14"/>
    <p:sldId id="355" r:id="rId15"/>
    <p:sldId id="356" r:id="rId16"/>
    <p:sldId id="327" r:id="rId17"/>
    <p:sldId id="328" r:id="rId18"/>
    <p:sldId id="362" r:id="rId19"/>
    <p:sldId id="357" r:id="rId20"/>
    <p:sldId id="358" r:id="rId21"/>
    <p:sldId id="359" r:id="rId22"/>
    <p:sldId id="360" r:id="rId23"/>
    <p:sldId id="361" r:id="rId24"/>
    <p:sldId id="326" r:id="rId25"/>
    <p:sldId id="363" r:id="rId26"/>
    <p:sldId id="329" r:id="rId27"/>
    <p:sldId id="365" r:id="rId28"/>
    <p:sldId id="370" r:id="rId29"/>
    <p:sldId id="366" r:id="rId30"/>
    <p:sldId id="367" r:id="rId31"/>
    <p:sldId id="368" r:id="rId32"/>
    <p:sldId id="369" r:id="rId33"/>
    <p:sldId id="364" r:id="rId34"/>
    <p:sldId id="324" r:id="rId35"/>
    <p:sldId id="330" r:id="rId36"/>
    <p:sldId id="331" r:id="rId37"/>
    <p:sldId id="332" r:id="rId38"/>
    <p:sldId id="333" r:id="rId39"/>
    <p:sldId id="334" r:id="rId40"/>
    <p:sldId id="335" r:id="rId41"/>
    <p:sldId id="336" r:id="rId42"/>
    <p:sldId id="338" r:id="rId43"/>
    <p:sldId id="339" r:id="rId44"/>
    <p:sldId id="340" r:id="rId45"/>
    <p:sldId id="341" r:id="rId46"/>
    <p:sldId id="342" r:id="rId47"/>
    <p:sldId id="344" r:id="rId48"/>
    <p:sldId id="343" r:id="rId49"/>
    <p:sldId id="346" r:id="rId50"/>
    <p:sldId id="347" r:id="rId51"/>
    <p:sldId id="348" r:id="rId52"/>
    <p:sldId id="349" r:id="rId53"/>
    <p:sldId id="289" r:id="rId54"/>
  </p:sldIdLst>
  <p:sldSz cx="9144000" cy="5143500" type="screen16x9"/>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extLst>
    <p:ext uri="{EFAFB233-063F-42B5-8137-9DF3F51BA10A}">
      <p15:sldGuideLst xmlns:p15="http://schemas.microsoft.com/office/powerpoint/2012/main">
        <p15:guide id="1" orient="horz" pos="15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5" autoAdjust="0"/>
    <p:restoredTop sz="94660"/>
  </p:normalViewPr>
  <p:slideViewPr>
    <p:cSldViewPr showGuides="1">
      <p:cViewPr varScale="1">
        <p:scale>
          <a:sx n="104" d="100"/>
          <a:sy n="104" d="100"/>
        </p:scale>
        <p:origin x="101" y="398"/>
      </p:cViewPr>
      <p:guideLst>
        <p:guide orient="horz" pos="1588"/>
        <p:guide pos="2880"/>
      </p:guideLst>
    </p:cSldViewPr>
  </p:slideViewPr>
  <p:notesTextViewPr>
    <p:cViewPr>
      <p:scale>
        <a:sx n="1" d="1"/>
        <a:sy n="1" d="1"/>
      </p:scale>
      <p:origin x="0" y="0"/>
    </p:cViewPr>
  </p:notesTextViewPr>
  <p:sorterViewPr>
    <p:cViewPr>
      <p:scale>
        <a:sx n="100" d="100"/>
        <a:sy n="100" d="100"/>
      </p:scale>
      <p:origin x="0" y="-4099"/>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页眉占位符 1"/>
          <p:cNvSpPr>
            <a:spLocks noGrp="1"/>
          </p:cNvSpPr>
          <p:nvPr>
            <p:ph type="hdr" sz="quarter"/>
          </p:nvPr>
        </p:nvSpPr>
        <p:spPr>
          <a:xfrm>
            <a:off x="0" y="0"/>
            <a:ext cx="2971800" cy="457200"/>
          </a:xfrm>
          <a:prstGeom prst="rect">
            <a:avLst/>
          </a:prstGeom>
          <a:noFill/>
          <a:ln w="9525">
            <a:noFill/>
          </a:ln>
        </p:spPr>
        <p:txBody>
          <a:bodyPr vert="horz"/>
          <a:lstStyle/>
          <a:p>
            <a:pPr lvl="0" algn="l"/>
            <a:endParaRPr sz="1200">
              <a:latin typeface="微软雅黑" panose="020B0503020204020204" pitchFamily="2" charset="-122"/>
              <a:ea typeface="微软雅黑" panose="020B0503020204020204" pitchFamily="2" charset="-122"/>
            </a:endParaRPr>
          </a:p>
        </p:txBody>
      </p:sp>
      <p:sp>
        <p:nvSpPr>
          <p:cNvPr id="2051" name="日期占位符 2"/>
          <p:cNvSpPr>
            <a:spLocks noGrp="1"/>
          </p:cNvSpPr>
          <p:nvPr>
            <p:ph type="dt" idx="1"/>
          </p:nvPr>
        </p:nvSpPr>
        <p:spPr>
          <a:xfrm>
            <a:off x="3884613" y="0"/>
            <a:ext cx="2971800" cy="457200"/>
          </a:xfrm>
          <a:prstGeom prst="rect">
            <a:avLst/>
          </a:prstGeom>
          <a:noFill/>
          <a:ln w="9525">
            <a:noFill/>
          </a:ln>
        </p:spPr>
        <p:txBody>
          <a:bodyPr vert="horz"/>
          <a:lstStyle/>
          <a:p>
            <a:pPr lvl="0" algn="r"/>
            <a:fld id="{BB962C8B-B14F-4D97-AF65-F5344CB8AC3E}" type="datetime1">
              <a:rPr lang="zh-CN" altLang="en-US" dirty="0">
                <a:ea typeface="宋体" panose="02010600030101010101" pitchFamily="2" charset="-122"/>
              </a:rPr>
              <a:t>2020/1/13</a:t>
            </a:fld>
            <a:endParaRPr lang="zh-CN" altLang="en-US" sz="1200" dirty="0">
              <a:latin typeface="微软雅黑" panose="020B0503020204020204" pitchFamily="2" charset="-122"/>
              <a:ea typeface="宋体" panose="02010600030101010101" pitchFamily="2" charset="-122"/>
            </a:endParaRPr>
          </a:p>
        </p:txBody>
      </p:sp>
      <p:sp>
        <p:nvSpPr>
          <p:cNvPr id="2052" name="幻灯片图像占位符 3"/>
          <p:cNvSpPr>
            <a:spLocks noGrp="1" noRot="1" noChangeAspect="1"/>
          </p:cNvSpPr>
          <p:nvPr>
            <p:ph type="sldImg" idx="2"/>
          </p:nvPr>
        </p:nvSpPr>
        <p:spPr>
          <a:xfrm>
            <a:off x="381000" y="685800"/>
            <a:ext cx="6096000" cy="3429000"/>
          </a:xfrm>
          <a:prstGeom prst="rect">
            <a:avLst/>
          </a:prstGeom>
          <a:noFill/>
          <a:ln w="9525">
            <a:noFill/>
          </a:ln>
        </p:spPr>
      </p:sp>
      <p:sp>
        <p:nvSpPr>
          <p:cNvPr id="2053" name="备注占位符 4"/>
          <p:cNvSpPr>
            <a:spLocks noGrp="1" noRot="1" noChangeAspect="1"/>
          </p:cNvSpPr>
          <p:nvPr/>
        </p:nvSpPr>
        <p:spPr>
          <a:xfrm>
            <a:off x="685800" y="4343400"/>
            <a:ext cx="5486400" cy="4114800"/>
          </a:xfrm>
          <a:prstGeom prst="rect">
            <a:avLst/>
          </a:prstGeom>
          <a:noFill/>
          <a:ln w="9525">
            <a:noFill/>
          </a:ln>
        </p:spPr>
        <p:txBody>
          <a:bodyPr vert="horz" anchor="ct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页脚占位符 5"/>
          <p:cNvSpPr>
            <a:spLocks noGrp="1"/>
          </p:cNvSpPr>
          <p:nvPr>
            <p:ph type="ftr" sz="quarter" idx="4"/>
          </p:nvPr>
        </p:nvSpPr>
        <p:spPr>
          <a:xfrm>
            <a:off x="0" y="8685213"/>
            <a:ext cx="2971800" cy="457200"/>
          </a:xfrm>
          <a:prstGeom prst="rect">
            <a:avLst/>
          </a:prstGeom>
          <a:noFill/>
          <a:ln w="9525">
            <a:noFill/>
          </a:ln>
        </p:spPr>
        <p:txBody>
          <a:bodyPr vert="horz" anchor="b"/>
          <a:lstStyle/>
          <a:p>
            <a:pPr lvl="0" algn="l"/>
            <a:endParaRPr sz="1200">
              <a:latin typeface="微软雅黑" panose="020B0503020204020204" pitchFamily="2" charset="-122"/>
              <a:ea typeface="微软雅黑" panose="020B0503020204020204" pitchFamily="2" charset="-122"/>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ln>
        </p:spPr>
        <p:txBody>
          <a:bodyPr vert="horz" anchor="b"/>
          <a:lstStyle/>
          <a:p>
            <a:pPr lvl="0" algn="r"/>
            <a:fld id="{9A0DB2DC-4C9A-4742-B13C-FB6460FD3503}" type="slidenum">
              <a:rPr lang="zh-CN" altLang="en-US" dirty="0">
                <a:ea typeface="宋体" panose="02010600030101010101" pitchFamily="2" charset="-122"/>
              </a:rPr>
              <a:t>‹#›</a:t>
            </a:fld>
            <a:endParaRPr lang="zh-CN" altLang="en-US" sz="1200" dirty="0">
              <a:latin typeface="微软雅黑" panose="020B0503020204020204" pitchFamily="2" charset="-122"/>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2020/1/13</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2020/1/13</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5293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2020/1/13</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2020/1/13</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2020/1/13</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2504" cy="339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200150"/>
            <a:ext cx="4032504" cy="339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2020/1/13</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1"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2020/1/13</a:t>
            </a:fld>
            <a:endParaRPr lang="zh-CN" altLang="en-US" dirty="0">
              <a:sym typeface="微软雅黑" panose="020B0503020204020204" pitchFamily="2" charset="-122"/>
            </a:endParaRPr>
          </a:p>
        </p:txBody>
      </p:sp>
      <p:sp>
        <p:nvSpPr>
          <p:cNvPr id="8" name="页脚占位符 7"/>
          <p:cNvSpPr>
            <a:spLocks noGrp="1"/>
          </p:cNvSpPr>
          <p:nvPr>
            <p:ph type="ftr" sz="quarter" idx="11"/>
          </p:nvPr>
        </p:nvSpPr>
        <p:spPr/>
        <p:txBody>
          <a:bodyPr/>
          <a:lstStyle/>
          <a:p>
            <a:pPr lvl="0"/>
            <a:endParaRPr>
              <a:sym typeface="微软雅黑" panose="020B0503020204020204"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2020/1/13</a:t>
            </a:fld>
            <a:endParaRPr lang="zh-CN" altLang="en-US" dirty="0">
              <a:sym typeface="微软雅黑" panose="020B0503020204020204" pitchFamily="2" charset="-122"/>
            </a:endParaRPr>
          </a:p>
        </p:txBody>
      </p:sp>
      <p:sp>
        <p:nvSpPr>
          <p:cNvPr id="4" name="页脚占位符 3"/>
          <p:cNvSpPr>
            <a:spLocks noGrp="1"/>
          </p:cNvSpPr>
          <p:nvPr>
            <p:ph type="ftr" sz="quarter" idx="11"/>
          </p:nvPr>
        </p:nvSpPr>
        <p:spPr/>
        <p:txBody>
          <a:bodyPr/>
          <a:lstStyle/>
          <a:p>
            <a:pPr lvl="0"/>
            <a:endParaRPr>
              <a:sym typeface="微软雅黑" panose="020B0503020204020204"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2020/1/13</a:t>
            </a:fld>
            <a:endParaRPr lang="zh-CN" altLang="en-US" dirty="0">
              <a:sym typeface="微软雅黑" panose="020B0503020204020204" pitchFamily="2" charset="-122"/>
            </a:endParaRPr>
          </a:p>
        </p:txBody>
      </p:sp>
      <p:sp>
        <p:nvSpPr>
          <p:cNvPr id="3" name="页脚占位符 2"/>
          <p:cNvSpPr>
            <a:spLocks noGrp="1"/>
          </p:cNvSpPr>
          <p:nvPr>
            <p:ph type="ftr" sz="quarter" idx="11"/>
          </p:nvPr>
        </p:nvSpPr>
        <p:spPr/>
        <p:txBody>
          <a:bodyPr/>
          <a:lstStyle/>
          <a:p>
            <a:pPr lvl="0"/>
            <a:endParaRPr>
              <a:sym typeface="微软雅黑" panose="020B0503020204020204"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2020/1/13</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2020/1/13</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06375"/>
            <a:ext cx="8229600" cy="857250"/>
          </a:xfrm>
          <a:prstGeom prst="rect">
            <a:avLst/>
          </a:prstGeom>
          <a:noFill/>
          <a:ln w="9525">
            <a:noFill/>
          </a:ln>
        </p:spPr>
        <p:txBody>
          <a:bodyPr vert="horz" anchor="ctr">
            <a:normAutofit/>
          </a:bodyPr>
          <a:lstStyle/>
          <a:p>
            <a:pPr lvl="0"/>
            <a:r>
              <a:rPr lang="zh-CN" altLang="en-US"/>
              <a:t>单击此处编辑母版标题样式</a:t>
            </a:r>
          </a:p>
        </p:txBody>
      </p:sp>
      <p:sp>
        <p:nvSpPr>
          <p:cNvPr id="1027" name="文本占位符 2"/>
          <p:cNvSpPr>
            <a:spLocks noGrp="1"/>
          </p:cNvSpPr>
          <p:nvPr>
            <p:ph type="body" idx="1"/>
          </p:nvPr>
        </p:nvSpPr>
        <p:spPr>
          <a:xfrm>
            <a:off x="457200" y="1200150"/>
            <a:ext cx="8229600" cy="3394075"/>
          </a:xfrm>
          <a:prstGeom prst="rect">
            <a:avLst/>
          </a:prstGeom>
          <a:noFill/>
          <a:ln w="9525">
            <a:noFill/>
          </a:ln>
        </p:spPr>
        <p:txBody>
          <a:bodyPr vert="horz">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3"/>
          <p:cNvSpPr>
            <a:spLocks noGrp="1"/>
          </p:cNvSpPr>
          <p:nvPr>
            <p:ph type="dt" sz="half" idx="2"/>
          </p:nvPr>
        </p:nvSpPr>
        <p:spPr>
          <a:xfrm>
            <a:off x="457200" y="4767263"/>
            <a:ext cx="2133600" cy="274637"/>
          </a:xfrm>
          <a:prstGeom prst="rect">
            <a:avLst/>
          </a:prstGeom>
          <a:noFill/>
          <a:ln w="9525">
            <a:noFill/>
          </a:ln>
        </p:spPr>
        <p:txBody>
          <a:bodyPr vert="horz" anchor="ctr"/>
          <a:lstStyle>
            <a:lvl1pPr algn="l">
              <a:defRPr sz="1200">
                <a:solidFill>
                  <a:srgbClr val="898989"/>
                </a:solidFill>
                <a:latin typeface="微软雅黑" panose="020B0503020204020204" pitchFamily="2" charset="-122"/>
                <a:ea typeface="微软雅黑" panose="020B0503020204020204" pitchFamily="2" charset="-122"/>
              </a:defRPr>
            </a:lvl1pPr>
          </a:lstStyle>
          <a:p>
            <a:pPr lvl="0"/>
            <a:fld id="{BB962C8B-B14F-4D97-AF65-F5344CB8AC3E}" type="datetime1">
              <a:rPr lang="zh-CN" altLang="en-US" dirty="0">
                <a:sym typeface="微软雅黑" panose="020B0503020204020204" pitchFamily="2" charset="-122"/>
              </a:rPr>
              <a:t>2020/1/13</a:t>
            </a:fld>
            <a:endParaRPr lang="zh-CN" altLang="en-US" dirty="0">
              <a:sym typeface="微软雅黑" panose="020B0503020204020204" pitchFamily="2" charset="-122"/>
            </a:endParaRPr>
          </a:p>
        </p:txBody>
      </p:sp>
      <p:sp>
        <p:nvSpPr>
          <p:cNvPr id="1029" name="页脚占位符 4"/>
          <p:cNvSpPr>
            <a:spLocks noGrp="1"/>
          </p:cNvSpPr>
          <p:nvPr>
            <p:ph type="ftr" sz="quarter" idx="3"/>
          </p:nvPr>
        </p:nvSpPr>
        <p:spPr>
          <a:xfrm>
            <a:off x="3124200" y="4767263"/>
            <a:ext cx="2895600" cy="274637"/>
          </a:xfrm>
          <a:prstGeom prst="rect">
            <a:avLst/>
          </a:prstGeom>
          <a:noFill/>
          <a:ln w="9525">
            <a:noFill/>
          </a:ln>
        </p:spPr>
        <p:txBody>
          <a:bodyPr vert="horz" anchor="ctr"/>
          <a:lstStyle>
            <a:lvl1pPr algn="ctr">
              <a:defRPr sz="1200">
                <a:solidFill>
                  <a:srgbClr val="898989"/>
                </a:solidFill>
                <a:latin typeface="微软雅黑" panose="020B0503020204020204" pitchFamily="2" charset="-122"/>
                <a:ea typeface="微软雅黑" panose="020B0503020204020204" pitchFamily="2" charset="-122"/>
              </a:defRPr>
            </a:lvl1pPr>
          </a:lstStyle>
          <a:p>
            <a:pPr lvl="0"/>
            <a:endParaRPr>
              <a:sym typeface="微软雅黑" panose="020B0503020204020204" pitchFamily="2" charset="-122"/>
            </a:endParaRPr>
          </a:p>
        </p:txBody>
      </p:sp>
      <p:sp>
        <p:nvSpPr>
          <p:cNvPr id="1030" name="灯片编号占位符 5"/>
          <p:cNvSpPr>
            <a:spLocks noGrp="1"/>
          </p:cNvSpPr>
          <p:nvPr>
            <p:ph type="sldNum" sz="quarter" idx="4"/>
          </p:nvPr>
        </p:nvSpPr>
        <p:spPr>
          <a:xfrm>
            <a:off x="6553200" y="4767263"/>
            <a:ext cx="2133600" cy="274637"/>
          </a:xfrm>
          <a:prstGeom prst="rect">
            <a:avLst/>
          </a:prstGeom>
          <a:noFill/>
          <a:ln w="9525">
            <a:noFill/>
          </a:ln>
        </p:spPr>
        <p:txBody>
          <a:bodyPr vert="horz" anchor="ctr"/>
          <a:lstStyle>
            <a:lvl1pPr algn="r">
              <a:defRPr sz="1200">
                <a:solidFill>
                  <a:srgbClr val="898989"/>
                </a:solidFill>
                <a:latin typeface="微软雅黑" panose="020B0503020204020204" pitchFamily="2" charset="-122"/>
                <a:ea typeface="微软雅黑" panose="020B0503020204020204" pitchFamily="2" charset="-122"/>
              </a:defRPr>
            </a:lvl1p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914400" lvl="0" indent="-914400" algn="ctr" eaLnBrk="1" latinLnBrk="0" hangingPunct="1">
        <a:lnSpc>
          <a:spcPct val="100000"/>
        </a:lnSpc>
        <a:spcBef>
          <a:spcPct val="0"/>
        </a:spcBef>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8500/" TargetMode="External"/><Relationship Id="rId2" Type="http://schemas.openxmlformats.org/officeDocument/2006/relationships/hyperlink" Target="https://www.consul.i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localhost:8500/"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consul.io/" TargetMode="Externa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30" y="1203655"/>
            <a:ext cx="5733970" cy="1787412"/>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rPr>
              <a:t>微服务架构解析，优缺点、挑战与转变</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en-US" altLang="zh-CN" sz="1200" b="0" i="0" u="none" strike="noStrike" kern="1200" cap="none" spc="129" normalizeH="0" baseline="0" noProof="0" dirty="0" err="1">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MicroService</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全组件解析</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lvl="1" indent="-197485" rtl="0" fontAlgn="ctr">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注册，心跳检测，服务发现</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一解释就懂，一问你就懵，一讨论打架</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825086"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服务通信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3</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2862322"/>
          </a:xfrm>
          <a:prstGeom prst="rect">
            <a:avLst/>
          </a:prstGeom>
          <a:noFill/>
        </p:spPr>
        <p:txBody>
          <a:bodyPr wrap="square" rtlCol="0">
            <a:spAutoFit/>
          </a:bodyPr>
          <a:lstStyle/>
          <a:p>
            <a:r>
              <a:rPr lang="en-US" altLang="zh-CN" dirty="0"/>
              <a:t>RPC-</a:t>
            </a:r>
            <a:r>
              <a:rPr lang="en-US" altLang="zh-CN" b="1" dirty="0"/>
              <a:t>Remote Procedure Call</a:t>
            </a:r>
            <a:endParaRPr lang="en-US" altLang="zh-CN" dirty="0"/>
          </a:p>
          <a:p>
            <a:endParaRPr lang="en-US" altLang="zh-CN" dirty="0"/>
          </a:p>
          <a:p>
            <a:r>
              <a:rPr lang="en-US" altLang="zh-CN" dirty="0"/>
              <a:t>.Net Remoting</a:t>
            </a:r>
            <a:r>
              <a:rPr lang="zh-CN" altLang="en-US" dirty="0"/>
              <a:t>：</a:t>
            </a:r>
            <a:r>
              <a:rPr lang="en-US" altLang="zh-CN" dirty="0"/>
              <a:t>.Net</a:t>
            </a:r>
            <a:r>
              <a:rPr lang="zh-CN" altLang="en-US" dirty="0"/>
              <a:t>平台独有的，不支持跨平台</a:t>
            </a:r>
            <a:endParaRPr lang="en-US" altLang="zh-CN" dirty="0"/>
          </a:p>
          <a:p>
            <a:endParaRPr lang="en-US" altLang="zh-CN" dirty="0"/>
          </a:p>
          <a:p>
            <a:endParaRPr lang="en-US" altLang="zh-CN" dirty="0"/>
          </a:p>
          <a:p>
            <a:r>
              <a:rPr lang="en-US" altLang="zh-CN" dirty="0" err="1"/>
              <a:t>gRPC</a:t>
            </a:r>
            <a:r>
              <a:rPr lang="zh-CN" altLang="en-US" dirty="0"/>
              <a:t>：高性能、开源和通用的 </a:t>
            </a:r>
            <a:r>
              <a:rPr lang="en-US" altLang="zh-CN" dirty="0"/>
              <a:t>RPC </a:t>
            </a:r>
            <a:r>
              <a:rPr lang="zh-CN" altLang="en-US" dirty="0"/>
              <a:t>框架，面向服务端和移动端，基于 </a:t>
            </a:r>
            <a:r>
              <a:rPr lang="en-US" altLang="zh-CN" dirty="0"/>
              <a:t>HTTP/2 </a:t>
            </a:r>
            <a:r>
              <a:rPr lang="zh-CN" altLang="en-US" dirty="0"/>
              <a:t>设计。</a:t>
            </a:r>
            <a:endParaRPr lang="en-US" altLang="zh-CN" dirty="0"/>
          </a:p>
          <a:p>
            <a:endParaRPr lang="en-US" altLang="zh-CN" dirty="0"/>
          </a:p>
        </p:txBody>
      </p:sp>
      <p:pic>
        <p:nvPicPr>
          <p:cNvPr id="7" name="图片 6">
            <a:extLst>
              <a:ext uri="{FF2B5EF4-FFF2-40B4-BE49-F238E27FC236}">
                <a16:creationId xmlns:a16="http://schemas.microsoft.com/office/drawing/2014/main" id="{00000000-0008-0000-0100-000002000000}"/>
              </a:ext>
            </a:extLst>
          </p:cNvPr>
          <p:cNvPicPr>
            <a:picLocks noChangeAspect="1"/>
          </p:cNvPicPr>
          <p:nvPr/>
        </p:nvPicPr>
        <p:blipFill>
          <a:blip r:embed="rId2" r:link="rId3"/>
          <a:stretch>
            <a:fillRect/>
          </a:stretch>
        </p:blipFill>
        <p:spPr>
          <a:xfrm>
            <a:off x="464356" y="949233"/>
            <a:ext cx="4290599" cy="2918608"/>
          </a:xfrm>
          <a:prstGeom prst="rect">
            <a:avLst/>
          </a:prstGeom>
          <a:noFill/>
          <a:ln w="9525">
            <a:noFill/>
          </a:ln>
        </p:spPr>
      </p:pic>
    </p:spTree>
    <p:extLst>
      <p:ext uri="{BB962C8B-B14F-4D97-AF65-F5344CB8AC3E}">
        <p14:creationId xmlns:p14="http://schemas.microsoft.com/office/powerpoint/2010/main" val="63038911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3416320"/>
          </a:xfrm>
          <a:prstGeom prst="rect">
            <a:avLst/>
          </a:prstGeom>
          <a:noFill/>
        </p:spPr>
        <p:txBody>
          <a:bodyPr wrap="square" rtlCol="0">
            <a:spAutoFit/>
          </a:bodyPr>
          <a:lstStyle/>
          <a:p>
            <a:r>
              <a:rPr lang="zh-CN" altLang="en-US" dirty="0"/>
              <a:t>客户端该如何访问服务？</a:t>
            </a:r>
            <a:endParaRPr lang="en-US" altLang="zh-CN" dirty="0"/>
          </a:p>
          <a:p>
            <a:r>
              <a:rPr lang="zh-CN" altLang="en-US" dirty="0"/>
              <a:t>这么多服务地址</a:t>
            </a:r>
            <a:endParaRPr lang="en-US" altLang="zh-CN" dirty="0"/>
          </a:p>
          <a:p>
            <a:r>
              <a:rPr lang="zh-CN" altLang="en-US" dirty="0"/>
              <a:t>单个服务下线</a:t>
            </a:r>
            <a:r>
              <a:rPr lang="en-US" altLang="zh-CN" dirty="0"/>
              <a:t>/</a:t>
            </a:r>
            <a:r>
              <a:rPr lang="zh-CN" altLang="en-US" dirty="0"/>
              <a:t>升级</a:t>
            </a:r>
            <a:r>
              <a:rPr lang="en-US" altLang="zh-CN" dirty="0"/>
              <a:t>/</a:t>
            </a:r>
            <a:r>
              <a:rPr lang="zh-CN" altLang="en-US" dirty="0"/>
              <a:t>更新</a:t>
            </a:r>
            <a:endParaRPr lang="en-US" altLang="zh-CN" dirty="0"/>
          </a:p>
          <a:p>
            <a:r>
              <a:rPr lang="en-US" altLang="zh-CN" dirty="0"/>
              <a:t>Authentication/ Authorization</a:t>
            </a:r>
          </a:p>
          <a:p>
            <a:endParaRPr lang="en-US" altLang="zh-CN" dirty="0"/>
          </a:p>
          <a:p>
            <a:r>
              <a:rPr lang="en-US" altLang="zh-CN" dirty="0"/>
              <a:t>Gateway:</a:t>
            </a:r>
          </a:p>
          <a:p>
            <a:r>
              <a:rPr lang="zh-CN" altLang="zh-CN" dirty="0"/>
              <a:t>提供统一服务入口，让微服务对前台透明</a:t>
            </a:r>
          </a:p>
          <a:p>
            <a:r>
              <a:rPr lang="zh-CN" altLang="zh-CN" dirty="0"/>
              <a:t>聚合后台的服务，节省流量，提升性能</a:t>
            </a:r>
          </a:p>
          <a:p>
            <a:r>
              <a:rPr lang="zh-CN" altLang="zh-CN" dirty="0"/>
              <a:t>提供安全，过滤，流控等</a:t>
            </a:r>
            <a:r>
              <a:rPr lang="en-US" altLang="zh-CN" dirty="0"/>
              <a:t>API</a:t>
            </a:r>
            <a:r>
              <a:rPr lang="zh-CN" altLang="zh-CN" dirty="0"/>
              <a:t>管理功能</a:t>
            </a:r>
            <a:endParaRPr lang="en-US" altLang="zh-CN" dirty="0"/>
          </a:p>
        </p:txBody>
      </p:sp>
      <p:pic>
        <p:nvPicPr>
          <p:cNvPr id="3" name="图片 2">
            <a:extLst>
              <a:ext uri="{FF2B5EF4-FFF2-40B4-BE49-F238E27FC236}">
                <a16:creationId xmlns:a16="http://schemas.microsoft.com/office/drawing/2014/main" id="{A55777E3-80BA-4301-A0F1-9A2D9DC46BBD}"/>
              </a:ext>
            </a:extLst>
          </p:cNvPr>
          <p:cNvPicPr>
            <a:picLocks noChangeAspect="1"/>
          </p:cNvPicPr>
          <p:nvPr/>
        </p:nvPicPr>
        <p:blipFill>
          <a:blip r:embed="rId2"/>
          <a:stretch>
            <a:fillRect/>
          </a:stretch>
        </p:blipFill>
        <p:spPr>
          <a:xfrm>
            <a:off x="476250" y="777904"/>
            <a:ext cx="4077053" cy="3593972"/>
          </a:xfrm>
          <a:prstGeom prst="rect">
            <a:avLst/>
          </a:prstGeom>
        </p:spPr>
      </p:pic>
    </p:spTree>
    <p:extLst>
      <p:ext uri="{BB962C8B-B14F-4D97-AF65-F5344CB8AC3E}">
        <p14:creationId xmlns:p14="http://schemas.microsoft.com/office/powerpoint/2010/main" val="29815822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30" y="1203655"/>
            <a:ext cx="5733970" cy="1787412"/>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Core </a:t>
            </a:r>
            <a:r>
              <a:rPr kumimoji="0" lang="en-US" altLang="zh-CN" sz="1200" b="0" i="0" u="none" strike="noStrike" kern="1200" cap="none" spc="129" normalizeH="0" baseline="0" noProof="0" dirty="0" err="1">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WebApi</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学习实践</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Consul</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服务注册与发现</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lvl="1" indent="-197485" rtl="0" fontAlgn="ctr">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心跳检测</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负载均衡策略实现</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extLst>
      <p:ext uri="{BB962C8B-B14F-4D97-AF65-F5344CB8AC3E}">
        <p14:creationId xmlns:p14="http://schemas.microsoft.com/office/powerpoint/2010/main" val="331475917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2214068"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建立</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部署</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调用</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501651" y="987640"/>
            <a:ext cx="7886614" cy="2862322"/>
          </a:xfrm>
          <a:prstGeom prst="rect">
            <a:avLst/>
          </a:prstGeom>
          <a:noFill/>
        </p:spPr>
        <p:txBody>
          <a:bodyPr wrap="square" rtlCol="0">
            <a:spAutoFit/>
          </a:bodyPr>
          <a:lstStyle/>
          <a:p>
            <a:r>
              <a:rPr lang="en-US" altLang="zh-CN" dirty="0"/>
              <a:t>dotnet Zhaoxi.AspNetCore31.Demo.dll --</a:t>
            </a:r>
            <a:r>
              <a:rPr lang="en-US" altLang="zh-CN" dirty="0" err="1"/>
              <a:t>urls</a:t>
            </a:r>
            <a:r>
              <a:rPr lang="en-US" altLang="zh-CN" dirty="0"/>
              <a:t>="http://*:5177" --</a:t>
            </a:r>
            <a:r>
              <a:rPr lang="en-US" altLang="zh-CN" dirty="0" err="1"/>
              <a:t>ip</a:t>
            </a:r>
            <a:r>
              <a:rPr lang="en-US" altLang="zh-CN" dirty="0"/>
              <a:t>="127.0.0.1" --port=5177</a:t>
            </a:r>
            <a:endParaRPr lang="zh-CN" altLang="zh-CN" dirty="0"/>
          </a:p>
          <a:p>
            <a:endParaRPr lang="en-US" altLang="zh-CN" dirty="0"/>
          </a:p>
          <a:p>
            <a:r>
              <a:rPr lang="en-US" altLang="zh-CN" dirty="0" err="1"/>
              <a:t>WebApi</a:t>
            </a:r>
            <a:r>
              <a:rPr lang="zh-CN" altLang="en-US" dirty="0"/>
              <a:t>和</a:t>
            </a:r>
            <a:r>
              <a:rPr lang="en-US" altLang="zh-CN" dirty="0"/>
              <a:t>MVC</a:t>
            </a:r>
            <a:r>
              <a:rPr lang="zh-CN" altLang="en-US" dirty="0"/>
              <a:t>是一套管道模型</a:t>
            </a:r>
            <a:endParaRPr lang="en-US" altLang="zh-CN" dirty="0"/>
          </a:p>
          <a:p>
            <a:endParaRPr lang="en-US" altLang="zh-CN" dirty="0"/>
          </a:p>
          <a:p>
            <a:r>
              <a:rPr lang="en-US" altLang="zh-CN" dirty="0"/>
              <a:t>IOC/Log/Filter</a:t>
            </a:r>
            <a:r>
              <a:rPr lang="zh-CN" altLang="en-US" dirty="0"/>
              <a:t>等都是通用的</a:t>
            </a:r>
            <a:endParaRPr lang="en-US" altLang="zh-CN" dirty="0"/>
          </a:p>
          <a:p>
            <a:endParaRPr lang="en-US" altLang="zh-CN" dirty="0"/>
          </a:p>
          <a:p>
            <a:r>
              <a:rPr lang="zh-CN" altLang="en-US" dirty="0"/>
              <a:t>如果</a:t>
            </a:r>
            <a:r>
              <a:rPr lang="en-US" altLang="zh-CN" dirty="0" err="1"/>
              <a:t>webapi</a:t>
            </a:r>
            <a:r>
              <a:rPr lang="zh-CN" altLang="en-US" dirty="0"/>
              <a:t>调用失败，一般都是数据类型复杂，</a:t>
            </a:r>
            <a:endParaRPr lang="en-US" altLang="zh-CN" dirty="0"/>
          </a:p>
          <a:p>
            <a:r>
              <a:rPr lang="zh-CN" altLang="en-US" dirty="0"/>
              <a:t>请求式加上</a:t>
            </a:r>
            <a:r>
              <a:rPr lang="en-US" altLang="zh-CN" dirty="0"/>
              <a:t>json---</a:t>
            </a:r>
            <a:r>
              <a:rPr lang="zh-CN" altLang="en-US" dirty="0"/>
              <a:t>接受的时候指定是</a:t>
            </a:r>
            <a:r>
              <a:rPr lang="en-US" altLang="zh-CN" dirty="0" err="1"/>
              <a:t>FromUri</a:t>
            </a:r>
            <a:r>
              <a:rPr lang="en-US" altLang="zh-CN" dirty="0"/>
              <a:t>    </a:t>
            </a:r>
            <a:r>
              <a:rPr lang="en-US" altLang="zh-CN" dirty="0" err="1"/>
              <a:t>FromBody</a:t>
            </a:r>
            <a:endParaRPr lang="en-US" altLang="zh-CN" dirty="0"/>
          </a:p>
          <a:p>
            <a:r>
              <a:rPr lang="zh-CN" altLang="en-US" dirty="0"/>
              <a:t>改代码一定要改对位置</a:t>
            </a:r>
            <a:endParaRPr lang="en-US" altLang="zh-CN" dirty="0"/>
          </a:p>
        </p:txBody>
      </p:sp>
    </p:spTree>
    <p:extLst>
      <p:ext uri="{BB962C8B-B14F-4D97-AF65-F5344CB8AC3E}">
        <p14:creationId xmlns:p14="http://schemas.microsoft.com/office/powerpoint/2010/main" val="89564646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814920"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跨进程</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跨域</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771625"/>
            <a:ext cx="7886614" cy="3416320"/>
          </a:xfrm>
          <a:prstGeom prst="rect">
            <a:avLst/>
          </a:prstGeom>
          <a:noFill/>
        </p:spPr>
        <p:txBody>
          <a:bodyPr wrap="square" rtlCol="0">
            <a:spAutoFit/>
          </a:bodyPr>
          <a:lstStyle/>
          <a:p>
            <a:endParaRPr lang="en-US" altLang="zh-CN" dirty="0"/>
          </a:p>
          <a:p>
            <a:r>
              <a:rPr lang="en-US" altLang="zh-CN" dirty="0"/>
              <a:t>dotnet Zhaoxi.NetCore31WebApiDemo.dll --</a:t>
            </a:r>
            <a:r>
              <a:rPr lang="en-US" altLang="zh-CN" dirty="0" err="1"/>
              <a:t>urls</a:t>
            </a:r>
            <a:r>
              <a:rPr lang="en-US" altLang="zh-CN" dirty="0"/>
              <a:t>="http://*:5726" --</a:t>
            </a:r>
            <a:r>
              <a:rPr lang="en-US" altLang="zh-CN" dirty="0" err="1"/>
              <a:t>ip</a:t>
            </a:r>
            <a:r>
              <a:rPr lang="en-US" altLang="zh-CN" dirty="0"/>
              <a:t>="127.0.0.1" --port=5726</a:t>
            </a:r>
          </a:p>
          <a:p>
            <a:endParaRPr lang="en-US" altLang="zh-CN" dirty="0"/>
          </a:p>
          <a:p>
            <a:r>
              <a:rPr lang="zh-CN" altLang="en-US" dirty="0"/>
              <a:t>跨进程数据获取，前端</a:t>
            </a:r>
            <a:r>
              <a:rPr lang="en-US" altLang="zh-CN" dirty="0"/>
              <a:t>-</a:t>
            </a:r>
            <a:r>
              <a:rPr lang="zh-CN" altLang="en-US" dirty="0"/>
              <a:t>跨域</a:t>
            </a:r>
            <a:endParaRPr lang="en-US" altLang="zh-CN" dirty="0"/>
          </a:p>
          <a:p>
            <a:r>
              <a:rPr lang="zh-CN" altLang="en-US" dirty="0"/>
              <a:t>后端直接</a:t>
            </a:r>
            <a:r>
              <a:rPr lang="en-US" altLang="zh-CN" dirty="0" err="1"/>
              <a:t>HttpClient</a:t>
            </a:r>
            <a:endParaRPr lang="en-US" altLang="zh-CN" dirty="0"/>
          </a:p>
          <a:p>
            <a:endParaRPr lang="en-US" altLang="zh-CN" dirty="0"/>
          </a:p>
          <a:p>
            <a:endParaRPr lang="en-US" altLang="zh-CN" dirty="0"/>
          </a:p>
          <a:p>
            <a:r>
              <a:rPr lang="zh-CN" altLang="en-US" dirty="0"/>
              <a:t>跨域是浏览器限制的，请求是成功的，数据也返回发了，但是浏览器不允许使用</a:t>
            </a:r>
            <a:endParaRPr lang="en-US" altLang="zh-CN" dirty="0"/>
          </a:p>
          <a:p>
            <a:endParaRPr lang="en-US" altLang="zh-CN" dirty="0"/>
          </a:p>
          <a:p>
            <a:r>
              <a:rPr lang="zh-CN" altLang="en-US" dirty="0"/>
              <a:t>大家可以试试配置下</a:t>
            </a:r>
            <a:r>
              <a:rPr lang="en-US" altLang="zh-CN" dirty="0" err="1"/>
              <a:t>Cors</a:t>
            </a:r>
            <a:r>
              <a:rPr lang="en-US" altLang="zh-CN" dirty="0"/>
              <a:t>   3.1</a:t>
            </a:r>
          </a:p>
        </p:txBody>
      </p:sp>
    </p:spTree>
    <p:extLst>
      <p:ext uri="{BB962C8B-B14F-4D97-AF65-F5344CB8AC3E}">
        <p14:creationId xmlns:p14="http://schemas.microsoft.com/office/powerpoint/2010/main" val="307144911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335380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多实例运行</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命令行参数</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843630"/>
            <a:ext cx="7886614" cy="3693319"/>
          </a:xfrm>
          <a:prstGeom prst="rect">
            <a:avLst/>
          </a:prstGeom>
          <a:noFill/>
        </p:spPr>
        <p:txBody>
          <a:bodyPr wrap="square" rtlCol="0">
            <a:spAutoFit/>
          </a:bodyPr>
          <a:lstStyle/>
          <a:p>
            <a:r>
              <a:rPr lang="zh-CN" altLang="en-US" dirty="0"/>
              <a:t>高可用，最有效的办法就是集群</a:t>
            </a:r>
            <a:r>
              <a:rPr lang="en-US" altLang="zh-CN" dirty="0"/>
              <a:t>—</a:t>
            </a:r>
          </a:p>
          <a:p>
            <a:r>
              <a:rPr lang="en-US" altLang="zh-CN" dirty="0"/>
              <a:t>dotnet Zhaoxi.NetCore31WebApiDemo.dll --</a:t>
            </a:r>
            <a:r>
              <a:rPr lang="en-US" altLang="zh-CN" dirty="0" err="1"/>
              <a:t>urls</a:t>
            </a:r>
            <a:r>
              <a:rPr lang="en-US" altLang="zh-CN" dirty="0"/>
              <a:t>="http://*:5726" --</a:t>
            </a:r>
            <a:r>
              <a:rPr lang="en-US" altLang="zh-CN" dirty="0" err="1"/>
              <a:t>ip</a:t>
            </a:r>
            <a:r>
              <a:rPr lang="en-US" altLang="zh-CN" dirty="0"/>
              <a:t>="127.0.0.1" --port=5726</a:t>
            </a:r>
          </a:p>
          <a:p>
            <a:endParaRPr lang="en-US" altLang="zh-CN" dirty="0"/>
          </a:p>
          <a:p>
            <a:r>
              <a:rPr lang="en-US" altLang="zh-CN" dirty="0"/>
              <a:t>dotnet Zhaoxi.NetCore31WebApiDemo.dll --</a:t>
            </a:r>
            <a:r>
              <a:rPr lang="en-US" altLang="zh-CN" dirty="0" err="1"/>
              <a:t>urls</a:t>
            </a:r>
            <a:r>
              <a:rPr lang="en-US" altLang="zh-CN" dirty="0"/>
              <a:t>="http://*:5727" --</a:t>
            </a:r>
            <a:r>
              <a:rPr lang="en-US" altLang="zh-CN" dirty="0" err="1"/>
              <a:t>ip</a:t>
            </a:r>
            <a:r>
              <a:rPr lang="en-US" altLang="zh-CN" dirty="0"/>
              <a:t>="127.0.0.1" --port=5727</a:t>
            </a:r>
          </a:p>
          <a:p>
            <a:endParaRPr lang="en-US" altLang="zh-CN" dirty="0"/>
          </a:p>
          <a:p>
            <a:r>
              <a:rPr lang="en-US" altLang="zh-CN" dirty="0"/>
              <a:t>dotnet Zhaoxi.NetCore31WebApiDemo.dll --</a:t>
            </a:r>
            <a:r>
              <a:rPr lang="en-US" altLang="zh-CN" dirty="0" err="1"/>
              <a:t>urls</a:t>
            </a:r>
            <a:r>
              <a:rPr lang="en-US" altLang="zh-CN" dirty="0"/>
              <a:t>="http://*:5728" --</a:t>
            </a:r>
            <a:r>
              <a:rPr lang="en-US" altLang="zh-CN" dirty="0" err="1"/>
              <a:t>ip</a:t>
            </a:r>
            <a:r>
              <a:rPr lang="en-US" altLang="zh-CN" dirty="0"/>
              <a:t>="127.0.0.1" --port=5728</a:t>
            </a:r>
            <a:endParaRPr lang="zh-CN" altLang="zh-CN" dirty="0"/>
          </a:p>
          <a:p>
            <a:endParaRPr lang="en-US" altLang="zh-CN" dirty="0"/>
          </a:p>
          <a:p>
            <a:r>
              <a:rPr lang="zh-CN" altLang="en-US" dirty="0"/>
              <a:t>命令行参数获取</a:t>
            </a:r>
            <a:r>
              <a:rPr lang="en-US" altLang="zh-CN" dirty="0"/>
              <a:t>---</a:t>
            </a:r>
          </a:p>
          <a:p>
            <a:endParaRPr lang="en-US" altLang="zh-CN" dirty="0"/>
          </a:p>
          <a:p>
            <a:r>
              <a:rPr lang="zh-CN" altLang="en-US" dirty="0"/>
              <a:t>多个服务实例后，如何管理？服务注册与发现！</a:t>
            </a:r>
            <a:endParaRPr lang="en-US" altLang="zh-CN" dirty="0" err="1"/>
          </a:p>
        </p:txBody>
      </p:sp>
    </p:spTree>
    <p:extLst>
      <p:ext uri="{BB962C8B-B14F-4D97-AF65-F5344CB8AC3E}">
        <p14:creationId xmlns:p14="http://schemas.microsoft.com/office/powerpoint/2010/main" val="206935645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88998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Nginx</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923330"/>
          </a:xfrm>
          <a:prstGeom prst="rect">
            <a:avLst/>
          </a:prstGeom>
          <a:noFill/>
        </p:spPr>
        <p:txBody>
          <a:bodyPr wrap="square" rtlCol="0">
            <a:spAutoFit/>
          </a:bodyPr>
          <a:lstStyle/>
          <a:p>
            <a:r>
              <a:rPr lang="zh-CN" altLang="en-US" dirty="0"/>
              <a:t>可以屏蔽服务实例细节</a:t>
            </a:r>
            <a:endParaRPr lang="en-US" altLang="zh-CN" dirty="0"/>
          </a:p>
          <a:p>
            <a:r>
              <a:rPr lang="zh-CN" altLang="en-US" dirty="0"/>
              <a:t>单纯是负载均衡</a:t>
            </a:r>
            <a:endParaRPr lang="en-US" altLang="zh-CN" dirty="0"/>
          </a:p>
          <a:p>
            <a:r>
              <a:rPr lang="zh-CN" altLang="en-US" dirty="0">
                <a:solidFill>
                  <a:srgbClr val="FF0000"/>
                </a:solidFill>
              </a:rPr>
              <a:t>被动</a:t>
            </a:r>
            <a:r>
              <a:rPr lang="zh-CN" altLang="en-US" dirty="0"/>
              <a:t>获取实例，有变化是不知道</a:t>
            </a:r>
            <a:endParaRPr lang="en-US" altLang="zh-CN" dirty="0"/>
          </a:p>
        </p:txBody>
      </p:sp>
      <p:pic>
        <p:nvPicPr>
          <p:cNvPr id="7" name="图片 6" descr="IMG_256">
            <a:extLst>
              <a:ext uri="{FF2B5EF4-FFF2-40B4-BE49-F238E27FC236}">
                <a16:creationId xmlns:a16="http://schemas.microsoft.com/office/drawing/2014/main" id="{00000000-0008-0000-0200-000002000000}"/>
              </a:ext>
            </a:extLst>
          </p:cNvPr>
          <p:cNvPicPr>
            <a:picLocks noChangeAspect="1"/>
          </p:cNvPicPr>
          <p:nvPr/>
        </p:nvPicPr>
        <p:blipFill>
          <a:blip r:embed="rId2"/>
          <a:stretch>
            <a:fillRect/>
          </a:stretch>
        </p:blipFill>
        <p:spPr>
          <a:xfrm>
            <a:off x="476250" y="945047"/>
            <a:ext cx="4190365" cy="3174365"/>
          </a:xfrm>
          <a:prstGeom prst="rect">
            <a:avLst/>
          </a:prstGeom>
          <a:noFill/>
          <a:ln w="9525">
            <a:noFill/>
          </a:ln>
        </p:spPr>
      </p:pic>
    </p:spTree>
    <p:extLst>
      <p:ext uri="{BB962C8B-B14F-4D97-AF65-F5344CB8AC3E}">
        <p14:creationId xmlns:p14="http://schemas.microsoft.com/office/powerpoint/2010/main" val="179633756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061509"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Consul</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923330"/>
          </a:xfrm>
          <a:prstGeom prst="rect">
            <a:avLst/>
          </a:prstGeom>
          <a:noFill/>
        </p:spPr>
        <p:txBody>
          <a:bodyPr wrap="square" rtlCol="0">
            <a:spAutoFit/>
          </a:bodyPr>
          <a:lstStyle/>
          <a:p>
            <a:pPr marL="342900" indent="-342900">
              <a:buFont typeface="+mj-lt"/>
              <a:buAutoNum type="arabicPeriod"/>
            </a:pPr>
            <a:r>
              <a:rPr lang="zh-CN" altLang="en-US" dirty="0"/>
              <a:t>负载均衡</a:t>
            </a:r>
            <a:r>
              <a:rPr lang="en-US" altLang="zh-CN" dirty="0"/>
              <a:t>(</a:t>
            </a:r>
            <a:r>
              <a:rPr lang="zh-CN" altLang="en-US" dirty="0"/>
              <a:t>屏蔽实例细节</a:t>
            </a:r>
            <a:r>
              <a:rPr lang="en-US" altLang="zh-CN" dirty="0"/>
              <a:t>)</a:t>
            </a:r>
          </a:p>
          <a:p>
            <a:pPr marL="342900" indent="-342900">
              <a:buFont typeface="+mj-lt"/>
              <a:buAutoNum type="arabicPeriod"/>
            </a:pPr>
            <a:r>
              <a:rPr lang="zh-CN" altLang="en-US" dirty="0"/>
              <a:t>服务注册与发现</a:t>
            </a:r>
            <a:endParaRPr lang="en-US" altLang="zh-CN" dirty="0"/>
          </a:p>
          <a:p>
            <a:pPr marL="342900" indent="-342900">
              <a:buFont typeface="+mj-lt"/>
              <a:buAutoNum type="arabicPeriod"/>
            </a:pPr>
            <a:r>
              <a:rPr lang="zh-CN" altLang="en-US" dirty="0"/>
              <a:t>健康检查</a:t>
            </a:r>
            <a:endParaRPr lang="en-US" altLang="zh-CN" dirty="0"/>
          </a:p>
        </p:txBody>
      </p:sp>
      <p:pic>
        <p:nvPicPr>
          <p:cNvPr id="3" name="图片 2">
            <a:extLst>
              <a:ext uri="{FF2B5EF4-FFF2-40B4-BE49-F238E27FC236}">
                <a16:creationId xmlns:a16="http://schemas.microsoft.com/office/drawing/2014/main" id="{1BDBB679-625D-4BA4-8097-C8B0A07B98D1}"/>
              </a:ext>
            </a:extLst>
          </p:cNvPr>
          <p:cNvPicPr>
            <a:picLocks noChangeAspect="1"/>
          </p:cNvPicPr>
          <p:nvPr/>
        </p:nvPicPr>
        <p:blipFill>
          <a:blip r:embed="rId2"/>
          <a:stretch>
            <a:fillRect/>
          </a:stretch>
        </p:blipFill>
        <p:spPr>
          <a:xfrm>
            <a:off x="683730" y="665963"/>
            <a:ext cx="4032280" cy="3752260"/>
          </a:xfrm>
          <a:prstGeom prst="rect">
            <a:avLst/>
          </a:prstGeom>
        </p:spPr>
      </p:pic>
    </p:spTree>
    <p:extLst>
      <p:ext uri="{BB962C8B-B14F-4D97-AF65-F5344CB8AC3E}">
        <p14:creationId xmlns:p14="http://schemas.microsoft.com/office/powerpoint/2010/main" val="420958744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58490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服务注册与发现</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a:extLst>
              <a:ext uri="{FF2B5EF4-FFF2-40B4-BE49-F238E27FC236}">
                <a16:creationId xmlns:a16="http://schemas.microsoft.com/office/drawing/2014/main" id="{09A27550-915B-4DCE-8376-E166176128A5}"/>
              </a:ext>
            </a:extLst>
          </p:cNvPr>
          <p:cNvPicPr>
            <a:picLocks noChangeAspect="1"/>
          </p:cNvPicPr>
          <p:nvPr/>
        </p:nvPicPr>
        <p:blipFill>
          <a:blip r:embed="rId2"/>
          <a:stretch>
            <a:fillRect/>
          </a:stretch>
        </p:blipFill>
        <p:spPr>
          <a:xfrm>
            <a:off x="395710" y="698501"/>
            <a:ext cx="6624460" cy="3804937"/>
          </a:xfrm>
          <a:prstGeom prst="rect">
            <a:avLst/>
          </a:prstGeom>
        </p:spPr>
      </p:pic>
    </p:spTree>
    <p:extLst>
      <p:ext uri="{BB962C8B-B14F-4D97-AF65-F5344CB8AC3E}">
        <p14:creationId xmlns:p14="http://schemas.microsoft.com/office/powerpoint/2010/main" val="60582602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67706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Consul</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使用</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987640"/>
            <a:ext cx="7886614" cy="2031325"/>
          </a:xfrm>
          <a:prstGeom prst="rect">
            <a:avLst/>
          </a:prstGeom>
          <a:noFill/>
        </p:spPr>
        <p:txBody>
          <a:bodyPr wrap="square" rtlCol="0">
            <a:spAutoFit/>
          </a:bodyPr>
          <a:lstStyle/>
          <a:p>
            <a:r>
              <a:rPr lang="en-US" altLang="zh-CN" u="sng" dirty="0">
                <a:hlinkClick r:id="rId2"/>
              </a:rPr>
              <a:t>https://www.consul.io/</a:t>
            </a:r>
            <a:r>
              <a:rPr lang="en-US" altLang="zh-CN" dirty="0"/>
              <a:t>   </a:t>
            </a:r>
            <a:r>
              <a:rPr lang="zh-CN" altLang="zh-CN" dirty="0"/>
              <a:t>官网</a:t>
            </a:r>
          </a:p>
          <a:p>
            <a:endParaRPr lang="en-US" altLang="zh-CN" dirty="0"/>
          </a:p>
          <a:p>
            <a:r>
              <a:rPr lang="zh-CN" altLang="en-US" dirty="0"/>
              <a:t>命令行启动：</a:t>
            </a:r>
            <a:endParaRPr lang="en-US" altLang="zh-CN" dirty="0"/>
          </a:p>
          <a:p>
            <a:r>
              <a:rPr lang="en-US" altLang="zh-CN" dirty="0"/>
              <a:t>consul_1.6.2.exe agent –dev</a:t>
            </a:r>
          </a:p>
          <a:p>
            <a:endParaRPr lang="en-US" altLang="zh-CN" dirty="0"/>
          </a:p>
          <a:p>
            <a:r>
              <a:rPr lang="zh-CN" altLang="en-US" u="sng" dirty="0">
                <a:hlinkClick r:id="rId3"/>
              </a:rPr>
              <a:t>浏览器访问：</a:t>
            </a:r>
            <a:endParaRPr lang="en-US" altLang="zh-CN" u="sng" dirty="0">
              <a:hlinkClick r:id="rId3"/>
            </a:endParaRPr>
          </a:p>
          <a:p>
            <a:r>
              <a:rPr lang="en-US" altLang="zh-CN" u="sng" dirty="0">
                <a:hlinkClick r:id="rId3"/>
              </a:rPr>
              <a:t>http://localhost:8500</a:t>
            </a:r>
            <a:endParaRPr lang="en-US" altLang="zh-CN" dirty="0"/>
          </a:p>
        </p:txBody>
      </p:sp>
    </p:spTree>
    <p:extLst>
      <p:ext uri="{BB962C8B-B14F-4D97-AF65-F5344CB8AC3E}">
        <p14:creationId xmlns:p14="http://schemas.microsoft.com/office/powerpoint/2010/main" val="421264358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54401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Monolithic</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3995959" y="698501"/>
            <a:ext cx="4680326" cy="3693319"/>
          </a:xfrm>
          <a:prstGeom prst="rect">
            <a:avLst/>
          </a:prstGeom>
          <a:noFill/>
        </p:spPr>
        <p:txBody>
          <a:bodyPr wrap="square" rtlCol="0">
            <a:spAutoFit/>
          </a:bodyPr>
          <a:lstStyle/>
          <a:p>
            <a:r>
              <a:rPr lang="zh-CN" altLang="en-US" dirty="0"/>
              <a:t>单体应用时代：应用程序就是一个项目，在一个</a:t>
            </a:r>
            <a:r>
              <a:rPr lang="zh-CN" altLang="en-US" dirty="0">
                <a:solidFill>
                  <a:srgbClr val="FF0000"/>
                </a:solidFill>
              </a:rPr>
              <a:t>进程</a:t>
            </a:r>
            <a:r>
              <a:rPr lang="zh-CN" altLang="en-US" dirty="0"/>
              <a:t>里面运行。</a:t>
            </a:r>
            <a:endParaRPr lang="en-US" altLang="zh-CN" dirty="0"/>
          </a:p>
          <a:p>
            <a:endParaRPr lang="en-US" altLang="zh-CN" dirty="0"/>
          </a:p>
          <a:p>
            <a:r>
              <a:rPr lang="en-US" altLang="zh-CN" dirty="0"/>
              <a:t>1 </a:t>
            </a:r>
            <a:r>
              <a:rPr lang="zh-CN" altLang="en-US" dirty="0"/>
              <a:t>开发简单，集中管理，没有分布式的损耗</a:t>
            </a:r>
            <a:endParaRPr lang="en-US" altLang="zh-CN" dirty="0"/>
          </a:p>
          <a:p>
            <a:endParaRPr lang="en-US" altLang="zh-CN" dirty="0"/>
          </a:p>
          <a:p>
            <a:r>
              <a:rPr lang="en-US" altLang="zh-CN" dirty="0"/>
              <a:t>1 </a:t>
            </a:r>
            <a:r>
              <a:rPr lang="zh-CN" altLang="en-US" dirty="0"/>
              <a:t>不好维护，升级困难，无法快捷迭代，稳定性也差</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solidFill>
                  <a:srgbClr val="FF0000"/>
                </a:solidFill>
              </a:rPr>
              <a:t>业务演进是技术发展的第一推动力！</a:t>
            </a:r>
            <a:endParaRPr lang="zh-CN" altLang="en-US" dirty="0"/>
          </a:p>
        </p:txBody>
      </p:sp>
      <p:pic>
        <p:nvPicPr>
          <p:cNvPr id="4" name="图片 3">
            <a:extLst>
              <a:ext uri="{FF2B5EF4-FFF2-40B4-BE49-F238E27FC236}">
                <a16:creationId xmlns:a16="http://schemas.microsoft.com/office/drawing/2014/main" id="{EEED869C-670A-44AC-91CC-BF23B974E0D8}"/>
              </a:ext>
            </a:extLst>
          </p:cNvPr>
          <p:cNvPicPr>
            <a:picLocks noChangeAspect="1"/>
          </p:cNvPicPr>
          <p:nvPr/>
        </p:nvPicPr>
        <p:blipFill>
          <a:blip r:embed="rId2"/>
          <a:stretch>
            <a:fillRect/>
          </a:stretch>
        </p:blipFill>
        <p:spPr>
          <a:xfrm>
            <a:off x="501651" y="622077"/>
            <a:ext cx="3322608" cy="3749798"/>
          </a:xfrm>
          <a:prstGeom prst="rect">
            <a:avLst/>
          </a:prstGeom>
        </p:spPr>
      </p:pic>
    </p:spTree>
    <p:extLst>
      <p:ext uri="{BB962C8B-B14F-4D97-AF65-F5344CB8AC3E}">
        <p14:creationId xmlns:p14="http://schemas.microsoft.com/office/powerpoint/2010/main" val="202769238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203132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服务实例注册</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987640"/>
            <a:ext cx="5391840" cy="923330"/>
          </a:xfrm>
          <a:prstGeom prst="rect">
            <a:avLst/>
          </a:prstGeom>
          <a:noFill/>
        </p:spPr>
        <p:txBody>
          <a:bodyPr wrap="square" rtlCol="0">
            <a:spAutoFit/>
          </a:bodyPr>
          <a:lstStyle/>
          <a:p>
            <a:r>
              <a:rPr lang="zh-CN" altLang="en-US" dirty="0"/>
              <a:t>进程启动时完成，且只注册一次</a:t>
            </a:r>
            <a:endParaRPr lang="en-US" altLang="zh-CN" dirty="0"/>
          </a:p>
          <a:p>
            <a:endParaRPr lang="en-US" altLang="zh-CN" dirty="0"/>
          </a:p>
          <a:p>
            <a:r>
              <a:rPr lang="zh-CN" altLang="en-US" dirty="0"/>
              <a:t>引用</a:t>
            </a:r>
            <a:r>
              <a:rPr lang="en-US" altLang="zh-CN" dirty="0"/>
              <a:t>consul</a:t>
            </a:r>
          </a:p>
        </p:txBody>
      </p:sp>
    </p:spTree>
    <p:extLst>
      <p:ext uri="{BB962C8B-B14F-4D97-AF65-F5344CB8AC3E}">
        <p14:creationId xmlns:p14="http://schemas.microsoft.com/office/powerpoint/2010/main" val="284110875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服务发现</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501651" y="987640"/>
            <a:ext cx="7886614" cy="1754326"/>
          </a:xfrm>
          <a:prstGeom prst="rect">
            <a:avLst/>
          </a:prstGeom>
          <a:noFill/>
        </p:spPr>
        <p:txBody>
          <a:bodyPr wrap="square" rtlCol="0">
            <a:spAutoFit/>
          </a:bodyPr>
          <a:lstStyle/>
          <a:p>
            <a:r>
              <a:rPr lang="en-US" altLang="zh-CN" u="sng" dirty="0">
                <a:hlinkClick r:id="rId2"/>
              </a:rPr>
              <a:t>http://localhost:8500</a:t>
            </a:r>
            <a:endParaRPr lang="en-US" altLang="zh-CN" u="sng" dirty="0"/>
          </a:p>
          <a:p>
            <a:r>
              <a:rPr lang="en-US" altLang="zh-CN" dirty="0"/>
              <a:t>Consul</a:t>
            </a:r>
            <a:r>
              <a:rPr lang="zh-CN" altLang="en-US" dirty="0"/>
              <a:t>可视化能看到</a:t>
            </a:r>
            <a:endParaRPr lang="en-US" altLang="zh-CN" dirty="0"/>
          </a:p>
          <a:p>
            <a:endParaRPr lang="en-US" altLang="zh-CN" dirty="0"/>
          </a:p>
          <a:p>
            <a:r>
              <a:rPr lang="zh-CN" altLang="en-US" dirty="0"/>
              <a:t>调用方查找？</a:t>
            </a:r>
            <a:endParaRPr lang="en-US" altLang="zh-CN" dirty="0"/>
          </a:p>
          <a:p>
            <a:r>
              <a:rPr lang="zh-CN" altLang="en-US" dirty="0"/>
              <a:t>引用</a:t>
            </a:r>
            <a:r>
              <a:rPr lang="en-US" altLang="zh-CN" dirty="0"/>
              <a:t>consul</a:t>
            </a:r>
            <a:r>
              <a:rPr lang="zh-CN" altLang="en-US" dirty="0"/>
              <a:t>，找</a:t>
            </a:r>
            <a:r>
              <a:rPr lang="en-US" altLang="zh-CN" dirty="0"/>
              <a:t>consul center</a:t>
            </a:r>
            <a:r>
              <a:rPr lang="zh-CN" altLang="en-US" dirty="0"/>
              <a:t>获取</a:t>
            </a:r>
            <a:endParaRPr lang="en-US" altLang="zh-CN" dirty="0"/>
          </a:p>
          <a:p>
            <a:endParaRPr lang="en-US" altLang="zh-CN" dirty="0"/>
          </a:p>
        </p:txBody>
      </p:sp>
    </p:spTree>
    <p:extLst>
      <p:ext uri="{BB962C8B-B14F-4D97-AF65-F5344CB8AC3E}">
        <p14:creationId xmlns:p14="http://schemas.microsoft.com/office/powerpoint/2010/main" val="82093092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健康检查</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987640"/>
            <a:ext cx="7886614" cy="1477328"/>
          </a:xfrm>
          <a:prstGeom prst="rect">
            <a:avLst/>
          </a:prstGeom>
          <a:noFill/>
        </p:spPr>
        <p:txBody>
          <a:bodyPr wrap="square" rtlCol="0">
            <a:spAutoFit/>
          </a:bodyPr>
          <a:lstStyle/>
          <a:p>
            <a:r>
              <a:rPr lang="zh-CN" altLang="en-US" dirty="0"/>
              <a:t>进程启动时完成，且只注册一次</a:t>
            </a:r>
            <a:endParaRPr lang="en-US" altLang="zh-CN" dirty="0"/>
          </a:p>
          <a:p>
            <a:endParaRPr lang="en-US" altLang="zh-CN" dirty="0"/>
          </a:p>
          <a:p>
            <a:r>
              <a:rPr lang="zh-CN" altLang="en-US" dirty="0"/>
              <a:t>引用</a:t>
            </a:r>
            <a:r>
              <a:rPr lang="en-US" altLang="zh-CN" dirty="0"/>
              <a:t>consul</a:t>
            </a:r>
          </a:p>
          <a:p>
            <a:endParaRPr lang="en-US" altLang="zh-CN" dirty="0"/>
          </a:p>
          <a:p>
            <a:endParaRPr lang="en-US" altLang="zh-CN" dirty="0"/>
          </a:p>
        </p:txBody>
      </p:sp>
    </p:spTree>
    <p:extLst>
      <p:ext uri="{BB962C8B-B14F-4D97-AF65-F5344CB8AC3E}">
        <p14:creationId xmlns:p14="http://schemas.microsoft.com/office/powerpoint/2010/main" val="26341929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203132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负载均衡策略</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987640"/>
            <a:ext cx="7886614" cy="1754326"/>
          </a:xfrm>
          <a:prstGeom prst="rect">
            <a:avLst/>
          </a:prstGeom>
          <a:noFill/>
        </p:spPr>
        <p:txBody>
          <a:bodyPr wrap="square" rtlCol="0">
            <a:spAutoFit/>
          </a:bodyPr>
          <a:lstStyle/>
          <a:p>
            <a:r>
              <a:rPr lang="zh-CN" altLang="en-US" dirty="0"/>
              <a:t>客户端可以发现全部服务实例，调用时即可加上负载均衡！</a:t>
            </a:r>
            <a:endParaRPr lang="en-US" altLang="zh-CN" dirty="0"/>
          </a:p>
          <a:p>
            <a:endParaRPr lang="en-US" altLang="zh-CN" dirty="0"/>
          </a:p>
          <a:p>
            <a:r>
              <a:rPr lang="en-US" altLang="zh-CN" dirty="0"/>
              <a:t>1 </a:t>
            </a:r>
            <a:r>
              <a:rPr lang="zh-CN" altLang="en-US" dirty="0"/>
              <a:t>轮询策略</a:t>
            </a:r>
            <a:endParaRPr lang="en-US" altLang="zh-CN" dirty="0"/>
          </a:p>
          <a:p>
            <a:r>
              <a:rPr lang="en-US" altLang="zh-CN" dirty="0"/>
              <a:t>2 </a:t>
            </a:r>
            <a:r>
              <a:rPr lang="zh-CN" altLang="en-US" dirty="0"/>
              <a:t>平均策略</a:t>
            </a:r>
            <a:endParaRPr lang="en-US" altLang="zh-CN" dirty="0"/>
          </a:p>
          <a:p>
            <a:r>
              <a:rPr lang="en-US" altLang="zh-CN" dirty="0"/>
              <a:t>3 </a:t>
            </a:r>
            <a:r>
              <a:rPr lang="zh-CN" altLang="en-US" dirty="0"/>
              <a:t>权重策略</a:t>
            </a:r>
            <a:endParaRPr lang="en-US" altLang="zh-CN" dirty="0"/>
          </a:p>
          <a:p>
            <a:r>
              <a:rPr lang="en-US" altLang="zh-CN" dirty="0"/>
              <a:t>4 </a:t>
            </a:r>
            <a:r>
              <a:rPr lang="zh-CN" altLang="en-US" dirty="0"/>
              <a:t>连接数策略 </a:t>
            </a:r>
            <a:r>
              <a:rPr lang="en-US" altLang="zh-CN" dirty="0" err="1"/>
              <a:t>etc</a:t>
            </a:r>
            <a:endParaRPr lang="en-US" altLang="zh-CN" dirty="0"/>
          </a:p>
        </p:txBody>
      </p:sp>
    </p:spTree>
    <p:extLst>
      <p:ext uri="{BB962C8B-B14F-4D97-AF65-F5344CB8AC3E}">
        <p14:creationId xmlns:p14="http://schemas.microsoft.com/office/powerpoint/2010/main" val="411699045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a:extLst>
              <a:ext uri="{FF2B5EF4-FFF2-40B4-BE49-F238E27FC236}">
                <a16:creationId xmlns:a16="http://schemas.microsoft.com/office/drawing/2014/main" id="{09A27550-915B-4DCE-8376-E166176128A5}"/>
              </a:ext>
            </a:extLst>
          </p:cNvPr>
          <p:cNvPicPr>
            <a:picLocks noChangeAspect="1"/>
          </p:cNvPicPr>
          <p:nvPr/>
        </p:nvPicPr>
        <p:blipFill>
          <a:blip r:embed="rId2"/>
          <a:stretch>
            <a:fillRect/>
          </a:stretch>
        </p:blipFill>
        <p:spPr>
          <a:xfrm>
            <a:off x="395710" y="698501"/>
            <a:ext cx="6624460" cy="3804937"/>
          </a:xfrm>
          <a:prstGeom prst="rect">
            <a:avLst/>
          </a:prstGeom>
        </p:spPr>
      </p:pic>
    </p:spTree>
    <p:extLst>
      <p:ext uri="{BB962C8B-B14F-4D97-AF65-F5344CB8AC3E}">
        <p14:creationId xmlns:p14="http://schemas.microsoft.com/office/powerpoint/2010/main" val="128197299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261884"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987640"/>
            <a:ext cx="7886614" cy="3139321"/>
          </a:xfrm>
          <a:prstGeom prst="rect">
            <a:avLst/>
          </a:prstGeom>
          <a:noFill/>
        </p:spPr>
        <p:txBody>
          <a:bodyPr wrap="square" rtlCol="0">
            <a:spAutoFit/>
          </a:bodyPr>
          <a:lstStyle/>
          <a:p>
            <a:r>
              <a:rPr lang="zh-CN" altLang="en-US" dirty="0"/>
              <a:t>为什么需要网关？</a:t>
            </a:r>
            <a:endParaRPr lang="en-US" altLang="zh-CN" dirty="0"/>
          </a:p>
          <a:p>
            <a:r>
              <a:rPr lang="zh-CN" altLang="en-US" dirty="0"/>
              <a:t>有了</a:t>
            </a:r>
            <a:r>
              <a:rPr lang="en-US" altLang="zh-CN" dirty="0"/>
              <a:t>Consul</a:t>
            </a:r>
            <a:r>
              <a:rPr lang="zh-CN" altLang="en-US" dirty="0"/>
              <a:t>，</a:t>
            </a:r>
            <a:r>
              <a:rPr lang="zh-CN" altLang="zh-CN" dirty="0"/>
              <a:t>使用服务名即可访问。但手机、</a:t>
            </a:r>
            <a:r>
              <a:rPr lang="en-US" altLang="zh-CN" dirty="0"/>
              <a:t>web</a:t>
            </a:r>
            <a:r>
              <a:rPr lang="zh-CN" altLang="zh-CN" dirty="0"/>
              <a:t>端等外部访问者仍然需要和</a:t>
            </a:r>
            <a:r>
              <a:rPr lang="en-US" altLang="zh-CN" dirty="0"/>
              <a:t>N</a:t>
            </a:r>
            <a:r>
              <a:rPr lang="zh-CN" altLang="zh-CN" dirty="0"/>
              <a:t>多服务器交互，需要记忆他们的服务器地址、端口号等。一旦内部发生修改，很麻烦，而且有时候内部服务器是不希望外界直接访问的</a:t>
            </a:r>
            <a:r>
              <a:rPr lang="en-US" altLang="zh-CN" dirty="0"/>
              <a:t>—</a:t>
            </a:r>
            <a:r>
              <a:rPr lang="zh-CN" altLang="zh-CN" dirty="0"/>
              <a:t>需要路由</a:t>
            </a:r>
            <a:r>
              <a:rPr lang="zh-CN" altLang="en-US" dirty="0"/>
              <a:t>功能！</a:t>
            </a:r>
            <a:endParaRPr lang="en-US" altLang="zh-CN" dirty="0"/>
          </a:p>
          <a:p>
            <a:endParaRPr lang="en-US" altLang="zh-CN" dirty="0"/>
          </a:p>
          <a:p>
            <a:r>
              <a:rPr lang="zh-CN" altLang="en-US" dirty="0"/>
              <a:t>好处：</a:t>
            </a:r>
            <a:endParaRPr lang="zh-CN" altLang="zh-CN" dirty="0"/>
          </a:p>
          <a:p>
            <a:pPr marL="342900" indent="-342900">
              <a:buFont typeface="+mj-lt"/>
              <a:buAutoNum type="arabicPeriod"/>
            </a:pPr>
            <a:r>
              <a:rPr lang="zh-CN" altLang="zh-CN" dirty="0"/>
              <a:t>各个业务系统</a:t>
            </a:r>
            <a:r>
              <a:rPr lang="zh-CN" altLang="en-US" dirty="0"/>
              <a:t>轻松独立维护</a:t>
            </a:r>
            <a:r>
              <a:rPr lang="zh-CN" altLang="zh-CN" dirty="0"/>
              <a:t>服务器；</a:t>
            </a:r>
          </a:p>
          <a:p>
            <a:pPr marL="342900" indent="-342900">
              <a:buFont typeface="+mj-lt"/>
              <a:buAutoNum type="arabicPeriod"/>
            </a:pPr>
            <a:r>
              <a:rPr lang="zh-CN" altLang="en-US" dirty="0"/>
              <a:t>复用</a:t>
            </a:r>
            <a:r>
              <a:rPr lang="zh-CN" altLang="zh-CN" dirty="0"/>
              <a:t>权限校验</a:t>
            </a:r>
            <a:r>
              <a:rPr lang="zh-CN" altLang="en-US" dirty="0"/>
              <a:t>；</a:t>
            </a:r>
            <a:endParaRPr lang="en-US" altLang="zh-CN" dirty="0"/>
          </a:p>
          <a:p>
            <a:pPr marL="342900" indent="-342900">
              <a:buFont typeface="+mj-lt"/>
              <a:buAutoNum type="arabicPeriod"/>
            </a:pPr>
            <a:r>
              <a:rPr lang="zh-CN" altLang="zh-CN" dirty="0"/>
              <a:t>限流、</a:t>
            </a:r>
            <a:r>
              <a:rPr lang="zh-CN" altLang="en-US" dirty="0"/>
              <a:t>熔断、降级、</a:t>
            </a:r>
            <a:r>
              <a:rPr lang="zh-CN" altLang="zh-CN" dirty="0"/>
              <a:t>收费等。</a:t>
            </a:r>
          </a:p>
          <a:p>
            <a:endParaRPr lang="en-US" altLang="zh-CN" dirty="0"/>
          </a:p>
        </p:txBody>
      </p:sp>
    </p:spTree>
    <p:extLst>
      <p:ext uri="{BB962C8B-B14F-4D97-AF65-F5344CB8AC3E}">
        <p14:creationId xmlns:p14="http://schemas.microsoft.com/office/powerpoint/2010/main" val="211445011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99899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Ocelot</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94429" y="1090771"/>
            <a:ext cx="4653611" cy="646331"/>
          </a:xfrm>
          <a:prstGeom prst="rect">
            <a:avLst/>
          </a:prstGeom>
          <a:noFill/>
        </p:spPr>
        <p:txBody>
          <a:bodyPr wrap="square" rtlCol="0">
            <a:spAutoFit/>
          </a:bodyPr>
          <a:lstStyle/>
          <a:p>
            <a:r>
              <a:rPr lang="en-US" altLang="zh-CN" dirty="0"/>
              <a:t>Ocelot</a:t>
            </a:r>
            <a:r>
              <a:rPr lang="zh-CN" altLang="zh-CN" dirty="0"/>
              <a:t>就是一个提供了请求路由、安全验证等功能的</a:t>
            </a:r>
            <a:r>
              <a:rPr lang="en-US" altLang="zh-CN" dirty="0"/>
              <a:t>API</a:t>
            </a:r>
            <a:r>
              <a:rPr lang="zh-CN" altLang="zh-CN" dirty="0"/>
              <a:t>网关微服务</a:t>
            </a:r>
          </a:p>
        </p:txBody>
      </p:sp>
      <p:pic>
        <p:nvPicPr>
          <p:cNvPr id="6" name="图片 5">
            <a:extLst>
              <a:ext uri="{FF2B5EF4-FFF2-40B4-BE49-F238E27FC236}">
                <a16:creationId xmlns:a16="http://schemas.microsoft.com/office/drawing/2014/main" id="{DB3C95B8-095D-4F9A-847F-73A054287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070" y="916884"/>
            <a:ext cx="2867425" cy="3391373"/>
          </a:xfrm>
          <a:prstGeom prst="rect">
            <a:avLst/>
          </a:prstGeom>
        </p:spPr>
      </p:pic>
    </p:spTree>
    <p:extLst>
      <p:ext uri="{BB962C8B-B14F-4D97-AF65-F5344CB8AC3E}">
        <p14:creationId xmlns:p14="http://schemas.microsoft.com/office/powerpoint/2010/main" val="294466461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492990"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搭建网关</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362839" cy="2585323"/>
          </a:xfrm>
          <a:prstGeom prst="rect">
            <a:avLst/>
          </a:prstGeom>
          <a:noFill/>
        </p:spPr>
        <p:txBody>
          <a:bodyPr wrap="square" rtlCol="0">
            <a:spAutoFit/>
          </a:bodyPr>
          <a:lstStyle/>
          <a:p>
            <a:r>
              <a:rPr lang="zh-CN" altLang="en-US" dirty="0"/>
              <a:t>独立进程完成网关转发：</a:t>
            </a:r>
            <a:endParaRPr lang="en-US" altLang="zh-CN" dirty="0"/>
          </a:p>
          <a:p>
            <a:endParaRPr lang="en-US" altLang="zh-CN" dirty="0"/>
          </a:p>
          <a:p>
            <a:r>
              <a:rPr lang="en-US" altLang="zh-CN" dirty="0"/>
              <a:t>1 </a:t>
            </a:r>
            <a:r>
              <a:rPr lang="zh-CN" altLang="en-US" dirty="0"/>
              <a:t>独立</a:t>
            </a:r>
            <a:r>
              <a:rPr lang="en-US" altLang="zh-CN" dirty="0" err="1"/>
              <a:t>webapi</a:t>
            </a:r>
            <a:r>
              <a:rPr lang="zh-CN" altLang="en-US" dirty="0"/>
              <a:t>程序</a:t>
            </a:r>
            <a:r>
              <a:rPr lang="en-US" altLang="zh-CN" dirty="0"/>
              <a:t>(3.1)</a:t>
            </a:r>
          </a:p>
          <a:p>
            <a:r>
              <a:rPr lang="en-US" altLang="zh-CN" dirty="0"/>
              <a:t>2 </a:t>
            </a:r>
            <a:r>
              <a:rPr lang="en-US" altLang="zh-CN" dirty="0" err="1"/>
              <a:t>nuget</a:t>
            </a:r>
            <a:r>
              <a:rPr lang="en-US" altLang="zh-CN" dirty="0"/>
              <a:t>-ocelot</a:t>
            </a:r>
          </a:p>
          <a:p>
            <a:r>
              <a:rPr lang="en-US" altLang="zh-CN" dirty="0"/>
              <a:t>3 startup</a:t>
            </a:r>
            <a:r>
              <a:rPr lang="zh-CN" altLang="en-US" dirty="0"/>
              <a:t>配置中间件</a:t>
            </a:r>
            <a:endParaRPr lang="en-US" altLang="zh-CN" dirty="0"/>
          </a:p>
          <a:p>
            <a:r>
              <a:rPr lang="en-US" altLang="zh-CN" dirty="0"/>
              <a:t>4 </a:t>
            </a:r>
            <a:r>
              <a:rPr lang="zh-CN" altLang="en-US"/>
              <a:t>配置文件</a:t>
            </a:r>
            <a:endParaRPr lang="en-US" altLang="zh-CN" dirty="0"/>
          </a:p>
          <a:p>
            <a:endParaRPr lang="en-US" altLang="zh-CN" dirty="0"/>
          </a:p>
          <a:p>
            <a:r>
              <a:rPr lang="en-US" altLang="zh-CN" dirty="0"/>
              <a:t>dotnet Zhaoxi.AspNetCore31.MicroServiceGateway.dll --</a:t>
            </a:r>
            <a:r>
              <a:rPr lang="en-US" altLang="zh-CN" dirty="0" err="1"/>
              <a:t>urls</a:t>
            </a:r>
            <a:r>
              <a:rPr lang="en-US" altLang="zh-CN" dirty="0"/>
              <a:t>="http://*:6299" --</a:t>
            </a:r>
            <a:r>
              <a:rPr lang="en-US" altLang="zh-CN" dirty="0" err="1"/>
              <a:t>ip</a:t>
            </a:r>
            <a:r>
              <a:rPr lang="en-US" altLang="zh-CN" dirty="0"/>
              <a:t>="127.0.0.1" --port=6299</a:t>
            </a:r>
            <a:endParaRPr lang="zh-CN" altLang="zh-CN" dirty="0"/>
          </a:p>
        </p:txBody>
      </p:sp>
    </p:spTree>
    <p:extLst>
      <p:ext uri="{BB962C8B-B14F-4D97-AF65-F5344CB8AC3E}">
        <p14:creationId xmlns:p14="http://schemas.microsoft.com/office/powerpoint/2010/main" val="47710640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03132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全靠配置文件</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2769" y="2442301"/>
            <a:ext cx="6362839" cy="1754326"/>
          </a:xfrm>
          <a:prstGeom prst="rect">
            <a:avLst/>
          </a:prstGeom>
          <a:noFill/>
        </p:spPr>
        <p:txBody>
          <a:bodyPr wrap="square" rtlCol="0">
            <a:spAutoFit/>
          </a:bodyPr>
          <a:lstStyle/>
          <a:p>
            <a:pPr marL="342900" indent="-342900">
              <a:buAutoNum type="arabicPlain"/>
            </a:pPr>
            <a:r>
              <a:rPr lang="zh-CN" altLang="en-US" dirty="0"/>
              <a:t>路由</a:t>
            </a:r>
            <a:r>
              <a:rPr lang="en-US" altLang="zh-CN" dirty="0"/>
              <a:t>---</a:t>
            </a:r>
            <a:r>
              <a:rPr lang="zh-CN" altLang="en-US" dirty="0"/>
              <a:t>核心功能</a:t>
            </a:r>
            <a:endParaRPr lang="en-US" altLang="zh-CN" dirty="0"/>
          </a:p>
          <a:p>
            <a:pPr marL="342900" indent="-342900">
              <a:buAutoNum type="arabicPlain"/>
            </a:pPr>
            <a:r>
              <a:rPr lang="zh-CN" altLang="en-US" dirty="0"/>
              <a:t>集群负载均衡</a:t>
            </a:r>
            <a:endParaRPr lang="en-US" altLang="zh-CN" dirty="0"/>
          </a:p>
          <a:p>
            <a:endParaRPr lang="en-US" altLang="zh-CN" dirty="0"/>
          </a:p>
          <a:p>
            <a:r>
              <a:rPr lang="zh-CN" altLang="en-US" dirty="0"/>
              <a:t>实现了客户端和服务实例的隔绝</a:t>
            </a:r>
            <a:r>
              <a:rPr lang="en-US" altLang="zh-CN" dirty="0"/>
              <a:t>—</a:t>
            </a:r>
            <a:r>
              <a:rPr lang="zh-CN" altLang="en-US" dirty="0"/>
              <a:t>保护</a:t>
            </a:r>
            <a:r>
              <a:rPr lang="en-US" altLang="zh-CN" dirty="0"/>
              <a:t>—</a:t>
            </a:r>
            <a:r>
              <a:rPr lang="zh-CN" altLang="en-US" dirty="0"/>
              <a:t>节约</a:t>
            </a:r>
            <a:r>
              <a:rPr lang="en-US" altLang="zh-CN" dirty="0"/>
              <a:t>IP—</a:t>
            </a:r>
            <a:r>
              <a:rPr lang="zh-CN" altLang="en-US" dirty="0"/>
              <a:t>提高效率</a:t>
            </a:r>
            <a:endParaRPr lang="en-US" altLang="zh-CN" dirty="0"/>
          </a:p>
          <a:p>
            <a:r>
              <a:rPr lang="en-US" altLang="zh-CN" dirty="0"/>
              <a:t>Consul—</a:t>
            </a:r>
            <a:r>
              <a:rPr lang="zh-CN" altLang="en-US" dirty="0"/>
              <a:t>完成了集群管理，发现</a:t>
            </a:r>
            <a:r>
              <a:rPr lang="en-US" altLang="zh-CN" dirty="0"/>
              <a:t>—</a:t>
            </a:r>
            <a:r>
              <a:rPr lang="zh-CN" altLang="en-US" dirty="0"/>
              <a:t>健康检查</a:t>
            </a:r>
            <a:r>
              <a:rPr lang="en-US" altLang="zh-CN" dirty="0"/>
              <a:t>—</a:t>
            </a:r>
            <a:r>
              <a:rPr lang="zh-CN" altLang="en-US" dirty="0"/>
              <a:t>下线</a:t>
            </a:r>
            <a:endParaRPr lang="en-US" altLang="zh-CN" dirty="0"/>
          </a:p>
          <a:p>
            <a:endParaRPr lang="en-US" altLang="zh-CN" dirty="0"/>
          </a:p>
        </p:txBody>
      </p:sp>
      <p:pic>
        <p:nvPicPr>
          <p:cNvPr id="3" name="图片 2">
            <a:extLst>
              <a:ext uri="{FF2B5EF4-FFF2-40B4-BE49-F238E27FC236}">
                <a16:creationId xmlns:a16="http://schemas.microsoft.com/office/drawing/2014/main" id="{31E39C32-6667-4DF2-A6D5-F39BCBB1F5C4}"/>
              </a:ext>
            </a:extLst>
          </p:cNvPr>
          <p:cNvPicPr>
            <a:picLocks noChangeAspect="1"/>
          </p:cNvPicPr>
          <p:nvPr/>
        </p:nvPicPr>
        <p:blipFill>
          <a:blip r:embed="rId2"/>
          <a:stretch>
            <a:fillRect/>
          </a:stretch>
        </p:blipFill>
        <p:spPr>
          <a:xfrm>
            <a:off x="476250" y="895252"/>
            <a:ext cx="5517358" cy="1181202"/>
          </a:xfrm>
          <a:prstGeom prst="rect">
            <a:avLst/>
          </a:prstGeom>
        </p:spPr>
      </p:pic>
    </p:spTree>
    <p:extLst>
      <p:ext uri="{BB962C8B-B14F-4D97-AF65-F5344CB8AC3E}">
        <p14:creationId xmlns:p14="http://schemas.microsoft.com/office/powerpoint/2010/main" val="137725249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87743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功能</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362839" cy="1754326"/>
          </a:xfrm>
          <a:prstGeom prst="rect">
            <a:avLst/>
          </a:prstGeom>
          <a:noFill/>
        </p:spPr>
        <p:txBody>
          <a:bodyPr wrap="square" rtlCol="0">
            <a:spAutoFit/>
          </a:bodyPr>
          <a:lstStyle/>
          <a:p>
            <a:pPr marL="342900" indent="-342900">
              <a:buAutoNum type="arabicPlain"/>
            </a:pPr>
            <a:r>
              <a:rPr lang="zh-CN" altLang="en-US" dirty="0"/>
              <a:t>路由</a:t>
            </a:r>
            <a:r>
              <a:rPr lang="en-US" altLang="zh-CN" dirty="0"/>
              <a:t>---</a:t>
            </a:r>
            <a:r>
              <a:rPr lang="zh-CN" altLang="en-US" dirty="0"/>
              <a:t>核心功能</a:t>
            </a:r>
            <a:endParaRPr lang="en-US" altLang="zh-CN" dirty="0"/>
          </a:p>
          <a:p>
            <a:pPr marL="342900" indent="-342900">
              <a:buAutoNum type="arabicPlain"/>
            </a:pPr>
            <a:r>
              <a:rPr lang="zh-CN" altLang="en-US" dirty="0"/>
              <a:t>集群负载均衡</a:t>
            </a:r>
            <a:endParaRPr lang="en-US" altLang="zh-CN" dirty="0"/>
          </a:p>
          <a:p>
            <a:endParaRPr lang="en-US" altLang="zh-CN" dirty="0"/>
          </a:p>
          <a:p>
            <a:r>
              <a:rPr lang="zh-CN" altLang="en-US" dirty="0"/>
              <a:t>实现了客户端和服务实例的隔绝</a:t>
            </a:r>
            <a:r>
              <a:rPr lang="en-US" altLang="zh-CN" dirty="0"/>
              <a:t>—</a:t>
            </a:r>
            <a:r>
              <a:rPr lang="zh-CN" altLang="en-US" dirty="0"/>
              <a:t>保护</a:t>
            </a:r>
            <a:r>
              <a:rPr lang="en-US" altLang="zh-CN" dirty="0"/>
              <a:t>—</a:t>
            </a:r>
            <a:r>
              <a:rPr lang="zh-CN" altLang="en-US" dirty="0"/>
              <a:t>节约</a:t>
            </a:r>
            <a:r>
              <a:rPr lang="en-US" altLang="zh-CN" dirty="0"/>
              <a:t>IP—</a:t>
            </a:r>
            <a:r>
              <a:rPr lang="zh-CN" altLang="en-US" dirty="0"/>
              <a:t>提高效率</a:t>
            </a:r>
            <a:endParaRPr lang="en-US" altLang="zh-CN" dirty="0"/>
          </a:p>
          <a:p>
            <a:r>
              <a:rPr lang="en-US" altLang="zh-CN" dirty="0"/>
              <a:t>Consul—</a:t>
            </a:r>
            <a:r>
              <a:rPr lang="zh-CN" altLang="en-US" dirty="0"/>
              <a:t>完成了集群管理，发现</a:t>
            </a:r>
            <a:r>
              <a:rPr lang="en-US" altLang="zh-CN" dirty="0"/>
              <a:t>—</a:t>
            </a:r>
            <a:r>
              <a:rPr lang="zh-CN" altLang="en-US" dirty="0"/>
              <a:t>健康检查</a:t>
            </a:r>
            <a:r>
              <a:rPr lang="en-US" altLang="zh-CN" dirty="0"/>
              <a:t>—</a:t>
            </a:r>
            <a:r>
              <a:rPr lang="zh-CN" altLang="en-US" dirty="0"/>
              <a:t>下线</a:t>
            </a:r>
            <a:endParaRPr lang="en-US" altLang="zh-CN" dirty="0"/>
          </a:p>
          <a:p>
            <a:endParaRPr lang="en-US" altLang="zh-CN" dirty="0"/>
          </a:p>
        </p:txBody>
      </p:sp>
    </p:spTree>
    <p:extLst>
      <p:ext uri="{BB962C8B-B14F-4D97-AF65-F5344CB8AC3E}">
        <p14:creationId xmlns:p14="http://schemas.microsoft.com/office/powerpoint/2010/main" val="210430785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垂直拆分</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571999" y="1059645"/>
            <a:ext cx="3888271" cy="3139321"/>
          </a:xfrm>
          <a:prstGeom prst="rect">
            <a:avLst/>
          </a:prstGeom>
          <a:noFill/>
        </p:spPr>
        <p:txBody>
          <a:bodyPr wrap="square" rtlCol="0">
            <a:spAutoFit/>
          </a:bodyPr>
          <a:lstStyle/>
          <a:p>
            <a:r>
              <a:rPr lang="zh-CN" altLang="en-US" dirty="0"/>
              <a:t>垂直拆分，独立部署和维护，分而治之！</a:t>
            </a:r>
            <a:endParaRPr lang="en-US" altLang="zh-CN" dirty="0"/>
          </a:p>
          <a:p>
            <a:endParaRPr lang="en-US" altLang="zh-CN" dirty="0"/>
          </a:p>
          <a:p>
            <a:r>
              <a:rPr lang="zh-CN" altLang="en-US" dirty="0"/>
              <a:t>拆分越多，存储越复杂，系统间</a:t>
            </a:r>
            <a:r>
              <a:rPr lang="zh-CN" altLang="en-US" dirty="0">
                <a:solidFill>
                  <a:srgbClr val="FF0000"/>
                </a:solidFill>
              </a:rPr>
              <a:t>重复</a:t>
            </a:r>
            <a:r>
              <a:rPr lang="zh-CN" altLang="en-US" dirty="0"/>
              <a:t>的东西也越多。</a:t>
            </a:r>
            <a:endParaRPr lang="en-US" altLang="zh-CN" dirty="0"/>
          </a:p>
          <a:p>
            <a:endParaRPr lang="en-US" altLang="zh-CN" dirty="0"/>
          </a:p>
          <a:p>
            <a:r>
              <a:rPr lang="zh-CN" altLang="en-US" dirty="0"/>
              <a:t>垂直拆分后，还是单体模式</a:t>
            </a:r>
            <a:r>
              <a:rPr lang="en-US" altLang="zh-CN" dirty="0"/>
              <a:t>-</a:t>
            </a:r>
            <a:r>
              <a:rPr lang="zh-CN" altLang="en-US" dirty="0"/>
              <a:t>单体思维</a:t>
            </a:r>
            <a:endParaRPr lang="en-US" altLang="zh-CN" dirty="0"/>
          </a:p>
          <a:p>
            <a:endParaRPr lang="en-US" altLang="zh-CN" dirty="0"/>
          </a:p>
          <a:p>
            <a:endParaRPr lang="en-US" altLang="zh-CN" dirty="0"/>
          </a:p>
          <a:p>
            <a:endParaRPr lang="zh-CN" altLang="en-US" dirty="0"/>
          </a:p>
        </p:txBody>
      </p:sp>
      <p:pic>
        <p:nvPicPr>
          <p:cNvPr id="3" name="图片 2">
            <a:extLst>
              <a:ext uri="{FF2B5EF4-FFF2-40B4-BE49-F238E27FC236}">
                <a16:creationId xmlns:a16="http://schemas.microsoft.com/office/drawing/2014/main" id="{1354CCE7-D263-4A1A-AF0B-2AFF2EDF8EB1}"/>
              </a:ext>
            </a:extLst>
          </p:cNvPr>
          <p:cNvPicPr>
            <a:picLocks noChangeAspect="1"/>
          </p:cNvPicPr>
          <p:nvPr/>
        </p:nvPicPr>
        <p:blipFill>
          <a:blip r:embed="rId2"/>
          <a:stretch>
            <a:fillRect/>
          </a:stretch>
        </p:blipFill>
        <p:spPr>
          <a:xfrm>
            <a:off x="505736" y="639465"/>
            <a:ext cx="3856054" cy="3863973"/>
          </a:xfrm>
          <a:prstGeom prst="rect">
            <a:avLst/>
          </a:prstGeom>
        </p:spPr>
      </p:pic>
    </p:spTree>
    <p:extLst>
      <p:ext uri="{BB962C8B-B14F-4D97-AF65-F5344CB8AC3E}">
        <p14:creationId xmlns:p14="http://schemas.microsoft.com/office/powerpoint/2010/main" val="304537473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302233"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Gateway+Consul</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362839" cy="1477328"/>
          </a:xfrm>
          <a:prstGeom prst="rect">
            <a:avLst/>
          </a:prstGeom>
          <a:noFill/>
        </p:spPr>
        <p:txBody>
          <a:bodyPr wrap="square" rtlCol="0">
            <a:spAutoFit/>
          </a:bodyPr>
          <a:lstStyle/>
          <a:p>
            <a:r>
              <a:rPr lang="zh-CN" altLang="en-US" dirty="0"/>
              <a:t>整合网关和服务注册发现</a:t>
            </a:r>
            <a:endParaRPr lang="en-US" altLang="zh-CN" dirty="0"/>
          </a:p>
          <a:p>
            <a:r>
              <a:rPr lang="zh-CN" altLang="en-US" dirty="0"/>
              <a:t>调用者只负责调用网关</a:t>
            </a:r>
            <a:endParaRPr lang="en-US" altLang="zh-CN" dirty="0"/>
          </a:p>
          <a:p>
            <a:r>
              <a:rPr lang="zh-CN" altLang="en-US" dirty="0"/>
              <a:t>网关去跟</a:t>
            </a:r>
            <a:r>
              <a:rPr lang="en-US" altLang="zh-CN" dirty="0"/>
              <a:t>Consul</a:t>
            </a:r>
            <a:r>
              <a:rPr lang="zh-CN" altLang="en-US" dirty="0"/>
              <a:t>交互</a:t>
            </a:r>
            <a:endParaRPr lang="en-US" altLang="zh-CN" dirty="0"/>
          </a:p>
          <a:p>
            <a:r>
              <a:rPr lang="en-US" altLang="zh-CN" dirty="0"/>
              <a:t>Consul</a:t>
            </a:r>
            <a:r>
              <a:rPr lang="zh-CN" altLang="en-US" dirty="0"/>
              <a:t>维护实例</a:t>
            </a:r>
            <a:endParaRPr lang="en-US" altLang="zh-CN" dirty="0"/>
          </a:p>
          <a:p>
            <a:endParaRPr lang="en-US" altLang="zh-CN" dirty="0"/>
          </a:p>
        </p:txBody>
      </p:sp>
    </p:spTree>
    <p:extLst>
      <p:ext uri="{BB962C8B-B14F-4D97-AF65-F5344CB8AC3E}">
        <p14:creationId xmlns:p14="http://schemas.microsoft.com/office/powerpoint/2010/main" val="1018592754"/>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044149"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Gateway+Polly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362839" cy="1477328"/>
          </a:xfrm>
          <a:prstGeom prst="rect">
            <a:avLst/>
          </a:prstGeom>
          <a:noFill/>
        </p:spPr>
        <p:txBody>
          <a:bodyPr wrap="square" rtlCol="0">
            <a:spAutoFit/>
          </a:bodyPr>
          <a:lstStyle/>
          <a:p>
            <a:r>
              <a:rPr lang="zh-CN" altLang="en-US" dirty="0"/>
              <a:t>缓存</a:t>
            </a:r>
            <a:endParaRPr lang="en-US" altLang="zh-CN" dirty="0"/>
          </a:p>
          <a:p>
            <a:r>
              <a:rPr lang="zh-CN" altLang="en-US" dirty="0"/>
              <a:t>限流</a:t>
            </a:r>
            <a:endParaRPr lang="en-US" altLang="zh-CN" dirty="0"/>
          </a:p>
          <a:p>
            <a:r>
              <a:rPr lang="zh-CN" altLang="en-US" dirty="0"/>
              <a:t>熔断</a:t>
            </a:r>
            <a:endParaRPr lang="en-US" altLang="zh-CN" dirty="0"/>
          </a:p>
          <a:p>
            <a:r>
              <a:rPr lang="zh-CN" altLang="en-US" dirty="0"/>
              <a:t>合并请求</a:t>
            </a:r>
            <a:endParaRPr lang="en-US" altLang="zh-CN" dirty="0"/>
          </a:p>
          <a:p>
            <a:r>
              <a:rPr lang="zh-CN" altLang="en-US" dirty="0"/>
              <a:t> </a:t>
            </a:r>
            <a:r>
              <a:rPr lang="en-US" altLang="zh-CN" dirty="0"/>
              <a:t>and so on</a:t>
            </a:r>
          </a:p>
        </p:txBody>
      </p:sp>
    </p:spTree>
    <p:extLst>
      <p:ext uri="{BB962C8B-B14F-4D97-AF65-F5344CB8AC3E}">
        <p14:creationId xmlns:p14="http://schemas.microsoft.com/office/powerpoint/2010/main" val="2974195414"/>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39759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Gateway+IdentityServer4</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652075" y="915635"/>
            <a:ext cx="1512105" cy="369332"/>
          </a:xfrm>
          <a:prstGeom prst="rect">
            <a:avLst/>
          </a:prstGeom>
          <a:noFill/>
        </p:spPr>
        <p:txBody>
          <a:bodyPr wrap="square" rtlCol="0">
            <a:spAutoFit/>
          </a:bodyPr>
          <a:lstStyle/>
          <a:p>
            <a:r>
              <a:rPr lang="zh-CN" altLang="en-US" dirty="0"/>
              <a:t>鉴权授权</a:t>
            </a:r>
            <a:endParaRPr lang="en-US" altLang="zh-CN" dirty="0"/>
          </a:p>
        </p:txBody>
      </p:sp>
      <p:pic>
        <p:nvPicPr>
          <p:cNvPr id="6" name="图片 5">
            <a:extLst>
              <a:ext uri="{FF2B5EF4-FFF2-40B4-BE49-F238E27FC236}">
                <a16:creationId xmlns:a16="http://schemas.microsoft.com/office/drawing/2014/main" id="{013E3B7A-07AF-4D91-9097-3CB01CE06452}"/>
              </a:ext>
            </a:extLst>
          </p:cNvPr>
          <p:cNvPicPr>
            <a:picLocks noChangeAspect="1"/>
          </p:cNvPicPr>
          <p:nvPr/>
        </p:nvPicPr>
        <p:blipFill>
          <a:blip r:embed="rId2" r:link="rId3"/>
          <a:stretch>
            <a:fillRect/>
          </a:stretch>
        </p:blipFill>
        <p:spPr>
          <a:xfrm>
            <a:off x="501651" y="785090"/>
            <a:ext cx="4981590" cy="3341155"/>
          </a:xfrm>
          <a:prstGeom prst="rect">
            <a:avLst/>
          </a:prstGeom>
          <a:noFill/>
          <a:ln w="9525">
            <a:noFill/>
          </a:ln>
        </p:spPr>
      </p:pic>
    </p:spTree>
    <p:extLst>
      <p:ext uri="{BB962C8B-B14F-4D97-AF65-F5344CB8AC3E}">
        <p14:creationId xmlns:p14="http://schemas.microsoft.com/office/powerpoint/2010/main" val="1114699936"/>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04923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-Polly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94429" y="1090771"/>
            <a:ext cx="4653611" cy="1200329"/>
          </a:xfrm>
          <a:prstGeom prst="rect">
            <a:avLst/>
          </a:prstGeom>
          <a:noFill/>
        </p:spPr>
        <p:txBody>
          <a:bodyPr wrap="square" rtlCol="0">
            <a:spAutoFit/>
          </a:bodyPr>
          <a:lstStyle/>
          <a:p>
            <a:r>
              <a:rPr lang="en-US" altLang="zh-CN" dirty="0"/>
              <a:t>Polly</a:t>
            </a:r>
            <a:r>
              <a:rPr lang="zh-CN" altLang="en-US" dirty="0"/>
              <a:t>是一种</a:t>
            </a:r>
            <a:r>
              <a:rPr lang="en-US" altLang="zh-CN" dirty="0"/>
              <a:t>.NET</a:t>
            </a:r>
            <a:r>
              <a:rPr lang="zh-CN" altLang="en-US" dirty="0"/>
              <a:t>弹性和瞬态故障处理库，允许我们以非常顺畅和线程安全的方式来执诸如行重试，断路，超时，故障恢复等策略。</a:t>
            </a:r>
            <a:endParaRPr lang="en-US" altLang="zh-CN" dirty="0"/>
          </a:p>
          <a:p>
            <a:endParaRPr lang="en-US" altLang="zh-CN" dirty="0"/>
          </a:p>
        </p:txBody>
      </p:sp>
      <p:pic>
        <p:nvPicPr>
          <p:cNvPr id="3" name="图片 2">
            <a:extLst>
              <a:ext uri="{FF2B5EF4-FFF2-40B4-BE49-F238E27FC236}">
                <a16:creationId xmlns:a16="http://schemas.microsoft.com/office/drawing/2014/main" id="{D9472628-55DB-4E41-AED8-6AFE117CD919}"/>
              </a:ext>
            </a:extLst>
          </p:cNvPr>
          <p:cNvPicPr>
            <a:picLocks noChangeAspect="1"/>
          </p:cNvPicPr>
          <p:nvPr/>
        </p:nvPicPr>
        <p:blipFill>
          <a:blip r:embed="rId2"/>
          <a:stretch>
            <a:fillRect/>
          </a:stretch>
        </p:blipFill>
        <p:spPr>
          <a:xfrm>
            <a:off x="5265338" y="698501"/>
            <a:ext cx="2530059" cy="3261643"/>
          </a:xfrm>
          <a:prstGeom prst="rect">
            <a:avLst/>
          </a:prstGeom>
        </p:spPr>
      </p:pic>
    </p:spTree>
    <p:extLst>
      <p:ext uri="{BB962C8B-B14F-4D97-AF65-F5344CB8AC3E}">
        <p14:creationId xmlns:p14="http://schemas.microsoft.com/office/powerpoint/2010/main" val="2570352943"/>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83951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鉴权</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&amp;</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授权</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457840" y="777904"/>
            <a:ext cx="3002430" cy="369332"/>
          </a:xfrm>
          <a:prstGeom prst="rect">
            <a:avLst/>
          </a:prstGeom>
          <a:noFill/>
        </p:spPr>
        <p:txBody>
          <a:bodyPr wrap="square" rtlCol="0">
            <a:spAutoFit/>
          </a:bodyPr>
          <a:lstStyle/>
          <a:p>
            <a:r>
              <a:rPr lang="zh-CN" altLang="en-US" dirty="0"/>
              <a:t>基于</a:t>
            </a:r>
            <a:r>
              <a:rPr lang="en-US" altLang="zh-CN" dirty="0"/>
              <a:t>token</a:t>
            </a:r>
            <a:r>
              <a:rPr lang="zh-CN" altLang="en-US" dirty="0"/>
              <a:t>的安全验证体系</a:t>
            </a:r>
            <a:endParaRPr lang="en-US" altLang="zh-CN" dirty="0"/>
          </a:p>
        </p:txBody>
      </p:sp>
      <p:pic>
        <p:nvPicPr>
          <p:cNvPr id="7" name="图片 6">
            <a:extLst>
              <a:ext uri="{FF2B5EF4-FFF2-40B4-BE49-F238E27FC236}">
                <a16:creationId xmlns:a16="http://schemas.microsoft.com/office/drawing/2014/main" id="{00000000-0008-0000-0300-000002000000}"/>
              </a:ext>
            </a:extLst>
          </p:cNvPr>
          <p:cNvPicPr>
            <a:picLocks noChangeAspect="1"/>
          </p:cNvPicPr>
          <p:nvPr/>
        </p:nvPicPr>
        <p:blipFill>
          <a:blip r:embed="rId2" r:link="rId3"/>
          <a:stretch>
            <a:fillRect/>
          </a:stretch>
        </p:blipFill>
        <p:spPr>
          <a:xfrm>
            <a:off x="476250" y="814705"/>
            <a:ext cx="4981590" cy="3341155"/>
          </a:xfrm>
          <a:prstGeom prst="rect">
            <a:avLst/>
          </a:prstGeom>
          <a:noFill/>
          <a:ln w="9525">
            <a:noFill/>
          </a:ln>
        </p:spPr>
      </p:pic>
    </p:spTree>
    <p:extLst>
      <p:ext uri="{BB962C8B-B14F-4D97-AF65-F5344CB8AC3E}">
        <p14:creationId xmlns:p14="http://schemas.microsoft.com/office/powerpoint/2010/main" val="3289048340"/>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541628"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分布式事务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-CAP</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457840" y="777904"/>
            <a:ext cx="3002430" cy="369332"/>
          </a:xfrm>
          <a:prstGeom prst="rect">
            <a:avLst/>
          </a:prstGeom>
          <a:noFill/>
        </p:spPr>
        <p:txBody>
          <a:bodyPr wrap="square" rtlCol="0">
            <a:spAutoFit/>
          </a:bodyPr>
          <a:lstStyle/>
          <a:p>
            <a:r>
              <a:rPr lang="en-US" altLang="zh-CN" dirty="0"/>
              <a:t>CAP</a:t>
            </a:r>
            <a:r>
              <a:rPr lang="zh-CN" altLang="en-US" dirty="0"/>
              <a:t>理论</a:t>
            </a:r>
            <a:endParaRPr lang="en-US" altLang="zh-CN" dirty="0"/>
          </a:p>
        </p:txBody>
      </p:sp>
      <p:pic>
        <p:nvPicPr>
          <p:cNvPr id="8" name="图片 7">
            <a:extLst>
              <a:ext uri="{FF2B5EF4-FFF2-40B4-BE49-F238E27FC236}">
                <a16:creationId xmlns:a16="http://schemas.microsoft.com/office/drawing/2014/main" id="{00000000-0008-0000-0500-000003000000}"/>
              </a:ext>
            </a:extLst>
          </p:cNvPr>
          <p:cNvPicPr>
            <a:picLocks noChangeAspect="1"/>
          </p:cNvPicPr>
          <p:nvPr/>
        </p:nvPicPr>
        <p:blipFill>
          <a:blip r:embed="rId2" r:link="rId3"/>
          <a:stretch>
            <a:fillRect/>
          </a:stretch>
        </p:blipFill>
        <p:spPr>
          <a:xfrm>
            <a:off x="710068" y="790396"/>
            <a:ext cx="4109700" cy="3221454"/>
          </a:xfrm>
          <a:prstGeom prst="rect">
            <a:avLst/>
          </a:prstGeom>
          <a:noFill/>
          <a:ln w="9525">
            <a:noFill/>
          </a:ln>
        </p:spPr>
      </p:pic>
    </p:spTree>
    <p:extLst>
      <p:ext uri="{BB962C8B-B14F-4D97-AF65-F5344CB8AC3E}">
        <p14:creationId xmlns:p14="http://schemas.microsoft.com/office/powerpoint/2010/main" val="3909449575"/>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3571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-Butterfly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611724" y="987640"/>
            <a:ext cx="6264435" cy="646331"/>
          </a:xfrm>
          <a:prstGeom prst="rect">
            <a:avLst/>
          </a:prstGeom>
          <a:noFill/>
        </p:spPr>
        <p:txBody>
          <a:bodyPr wrap="square" rtlCol="0">
            <a:spAutoFit/>
          </a:bodyPr>
          <a:lstStyle/>
          <a:p>
            <a:r>
              <a:rPr lang="zh-CN" altLang="en-US" dirty="0"/>
              <a:t>分布式追踪和</a:t>
            </a:r>
            <a:r>
              <a:rPr lang="en-US" altLang="zh-CN" dirty="0"/>
              <a:t>APM</a:t>
            </a:r>
            <a:r>
              <a:rPr lang="zh-CN" altLang="en-US" dirty="0"/>
              <a:t>的</a:t>
            </a:r>
            <a:r>
              <a:rPr lang="en-US" altLang="zh-CN" dirty="0"/>
              <a:t>Server</a:t>
            </a:r>
            <a:r>
              <a:rPr lang="zh-CN" altLang="en-US" dirty="0"/>
              <a:t>端，它将包含</a:t>
            </a:r>
            <a:r>
              <a:rPr lang="en-US" altLang="zh-CN" dirty="0"/>
              <a:t>Collector</a:t>
            </a:r>
            <a:r>
              <a:rPr lang="zh-CN" altLang="en-US" dirty="0"/>
              <a:t>，</a:t>
            </a:r>
            <a:r>
              <a:rPr lang="en-US" altLang="zh-CN" dirty="0"/>
              <a:t>Storage</a:t>
            </a:r>
            <a:r>
              <a:rPr lang="zh-CN" altLang="en-US" dirty="0"/>
              <a:t>，独立的</a:t>
            </a:r>
            <a:r>
              <a:rPr lang="en-US" altLang="zh-CN" dirty="0"/>
              <a:t>Web UI</a:t>
            </a:r>
            <a:r>
              <a:rPr lang="zh-CN" altLang="en-US" dirty="0"/>
              <a:t>，并使用</a:t>
            </a:r>
            <a:r>
              <a:rPr lang="en-US" altLang="zh-CN" dirty="0"/>
              <a:t>Open Tracing</a:t>
            </a:r>
            <a:r>
              <a:rPr lang="zh-CN" altLang="en-US" dirty="0"/>
              <a:t>规范来设计追踪数据。</a:t>
            </a:r>
            <a:endParaRPr lang="en-US" altLang="zh-CN" dirty="0"/>
          </a:p>
        </p:txBody>
      </p:sp>
    </p:spTree>
    <p:extLst>
      <p:ext uri="{BB962C8B-B14F-4D97-AF65-F5344CB8AC3E}">
        <p14:creationId xmlns:p14="http://schemas.microsoft.com/office/powerpoint/2010/main" val="2896262780"/>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221027"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ExceptionLess</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67715" y="1061359"/>
            <a:ext cx="6995791" cy="646331"/>
          </a:xfrm>
          <a:prstGeom prst="rect">
            <a:avLst/>
          </a:prstGeom>
          <a:noFill/>
        </p:spPr>
        <p:txBody>
          <a:bodyPr wrap="square" rtlCol="0">
            <a:spAutoFit/>
          </a:bodyPr>
          <a:lstStyle/>
          <a:p>
            <a:r>
              <a:rPr lang="en-US" altLang="zh-CN" dirty="0"/>
              <a:t>Exceptionless</a:t>
            </a:r>
            <a:r>
              <a:rPr lang="zh-CN" altLang="en-US" dirty="0"/>
              <a:t>：开源的日志收集和分析框架，能为应用程序提供实时错误、特性和日志报告。</a:t>
            </a:r>
            <a:endParaRPr lang="en-US" altLang="zh-CN" dirty="0"/>
          </a:p>
        </p:txBody>
      </p:sp>
      <p:pic>
        <p:nvPicPr>
          <p:cNvPr id="3" name="图片 2">
            <a:extLst>
              <a:ext uri="{FF2B5EF4-FFF2-40B4-BE49-F238E27FC236}">
                <a16:creationId xmlns:a16="http://schemas.microsoft.com/office/drawing/2014/main" id="{33855B20-B9BD-4186-BC68-4CB0EE8ED5E0}"/>
              </a:ext>
            </a:extLst>
          </p:cNvPr>
          <p:cNvPicPr>
            <a:picLocks noChangeAspect="1"/>
          </p:cNvPicPr>
          <p:nvPr/>
        </p:nvPicPr>
        <p:blipFill>
          <a:blip r:embed="rId2"/>
          <a:stretch>
            <a:fillRect/>
          </a:stretch>
        </p:blipFill>
        <p:spPr>
          <a:xfrm>
            <a:off x="5364055" y="2175269"/>
            <a:ext cx="2377646" cy="640135"/>
          </a:xfrm>
          <a:prstGeom prst="rect">
            <a:avLst/>
          </a:prstGeom>
        </p:spPr>
      </p:pic>
    </p:spTree>
    <p:extLst>
      <p:ext uri="{BB962C8B-B14F-4D97-AF65-F5344CB8AC3E}">
        <p14:creationId xmlns:p14="http://schemas.microsoft.com/office/powerpoint/2010/main" val="1865793486"/>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32494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-Docker</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457840" y="777904"/>
            <a:ext cx="3002430" cy="369332"/>
          </a:xfrm>
          <a:prstGeom prst="rect">
            <a:avLst/>
          </a:prstGeom>
          <a:noFill/>
        </p:spPr>
        <p:txBody>
          <a:bodyPr wrap="square" rtlCol="0">
            <a:spAutoFit/>
          </a:bodyPr>
          <a:lstStyle/>
          <a:p>
            <a:r>
              <a:rPr lang="zh-CN" altLang="en-US" dirty="0"/>
              <a:t>容器化快速部署</a:t>
            </a:r>
            <a:endParaRPr lang="en-US" altLang="zh-CN" dirty="0"/>
          </a:p>
        </p:txBody>
      </p:sp>
      <p:pic>
        <p:nvPicPr>
          <p:cNvPr id="7" name="图片 6" descr="9AB8}DE8MD6TW8JN88XCN)T">
            <a:extLst>
              <a:ext uri="{FF2B5EF4-FFF2-40B4-BE49-F238E27FC236}">
                <a16:creationId xmlns:a16="http://schemas.microsoft.com/office/drawing/2014/main" id="{00000000-0008-0000-0600-000007000000}"/>
              </a:ext>
            </a:extLst>
          </p:cNvPr>
          <p:cNvPicPr>
            <a:picLocks noChangeAspect="1"/>
          </p:cNvPicPr>
          <p:nvPr/>
        </p:nvPicPr>
        <p:blipFill>
          <a:blip r:embed="rId2"/>
          <a:stretch>
            <a:fillRect/>
          </a:stretch>
        </p:blipFill>
        <p:spPr>
          <a:xfrm>
            <a:off x="661215" y="777904"/>
            <a:ext cx="3855093" cy="3097334"/>
          </a:xfrm>
          <a:prstGeom prst="rect">
            <a:avLst/>
          </a:prstGeom>
        </p:spPr>
      </p:pic>
    </p:spTree>
    <p:extLst>
      <p:ext uri="{BB962C8B-B14F-4D97-AF65-F5344CB8AC3E}">
        <p14:creationId xmlns:p14="http://schemas.microsoft.com/office/powerpoint/2010/main" val="2774985060"/>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91938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-K8S</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457840" y="777904"/>
            <a:ext cx="3002430" cy="369332"/>
          </a:xfrm>
          <a:prstGeom prst="rect">
            <a:avLst/>
          </a:prstGeom>
          <a:noFill/>
        </p:spPr>
        <p:txBody>
          <a:bodyPr wrap="square" rtlCol="0">
            <a:spAutoFit/>
          </a:bodyPr>
          <a:lstStyle/>
          <a:p>
            <a:r>
              <a:rPr lang="zh-CN" altLang="en-US" dirty="0"/>
              <a:t>容器编排</a:t>
            </a:r>
            <a:endParaRPr lang="en-US" altLang="zh-CN" dirty="0"/>
          </a:p>
        </p:txBody>
      </p:sp>
      <p:pic>
        <p:nvPicPr>
          <p:cNvPr id="1026" name="Picture 2">
            <a:extLst>
              <a:ext uri="{FF2B5EF4-FFF2-40B4-BE49-F238E27FC236}">
                <a16:creationId xmlns:a16="http://schemas.microsoft.com/office/drawing/2014/main" id="{19D73FE1-8DDF-4902-A98D-ECA6034C2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38" y="975105"/>
            <a:ext cx="4271025" cy="3193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91500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684791"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分布式服务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MicroService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932025" y="758826"/>
            <a:ext cx="3384235" cy="3416320"/>
          </a:xfrm>
          <a:prstGeom prst="rect">
            <a:avLst/>
          </a:prstGeom>
          <a:noFill/>
        </p:spPr>
        <p:txBody>
          <a:bodyPr wrap="square" rtlCol="0">
            <a:spAutoFit/>
          </a:bodyPr>
          <a:lstStyle/>
          <a:p>
            <a:r>
              <a:rPr lang="en-US" altLang="zh-CN" dirty="0"/>
              <a:t>1 </a:t>
            </a:r>
            <a:r>
              <a:rPr lang="zh-CN" altLang="en-US" dirty="0"/>
              <a:t>一系列服务组装成系统</a:t>
            </a:r>
            <a:endParaRPr lang="en-US" altLang="zh-CN" dirty="0"/>
          </a:p>
          <a:p>
            <a:r>
              <a:rPr lang="en-US" altLang="zh-CN" dirty="0"/>
              <a:t>2 </a:t>
            </a:r>
            <a:r>
              <a:rPr lang="zh-CN" altLang="en-US" dirty="0"/>
              <a:t>独立部署，独立运行</a:t>
            </a:r>
            <a:endParaRPr lang="en-US" altLang="zh-CN" dirty="0"/>
          </a:p>
          <a:p>
            <a:r>
              <a:rPr lang="en-US" altLang="zh-CN" dirty="0"/>
              <a:t>3 </a:t>
            </a:r>
            <a:r>
              <a:rPr lang="zh-CN" altLang="en-US" dirty="0"/>
              <a:t>独立开发和维护</a:t>
            </a:r>
            <a:endParaRPr lang="en-US" altLang="zh-CN" dirty="0"/>
          </a:p>
          <a:p>
            <a:r>
              <a:rPr lang="en-US" altLang="zh-CN" dirty="0"/>
              <a:t>4 </a:t>
            </a:r>
            <a:r>
              <a:rPr lang="zh-CN" altLang="en-US" dirty="0"/>
              <a:t>分布式管理</a:t>
            </a:r>
            <a:endParaRPr lang="en-US" altLang="zh-CN" dirty="0"/>
          </a:p>
          <a:p>
            <a:r>
              <a:rPr lang="en-US" altLang="zh-CN" dirty="0"/>
              <a:t>5 </a:t>
            </a:r>
            <a:r>
              <a:rPr lang="zh-CN" altLang="en-US" dirty="0"/>
              <a:t>强调隔离性</a:t>
            </a:r>
            <a:endParaRPr lang="en-US" altLang="zh-CN" dirty="0"/>
          </a:p>
          <a:p>
            <a:endParaRPr lang="en-US" altLang="zh-CN" dirty="0"/>
          </a:p>
          <a:p>
            <a:r>
              <a:rPr lang="zh-CN" altLang="en-US" dirty="0"/>
              <a:t>单体时，是调用方法 </a:t>
            </a:r>
            <a:r>
              <a:rPr lang="en-US" altLang="zh-CN" dirty="0"/>
              <a:t>BLL—DAL</a:t>
            </a:r>
          </a:p>
          <a:p>
            <a:r>
              <a:rPr lang="zh-CN" altLang="en-US" dirty="0"/>
              <a:t>分布式，是调用服务</a:t>
            </a:r>
            <a:endParaRPr lang="en-US" altLang="zh-CN" dirty="0"/>
          </a:p>
          <a:p>
            <a:r>
              <a:rPr lang="zh-CN" altLang="en-US" dirty="0"/>
              <a:t>微服务</a:t>
            </a:r>
            <a:r>
              <a:rPr lang="en-US" altLang="zh-CN" dirty="0"/>
              <a:t>Micro Service</a:t>
            </a:r>
          </a:p>
          <a:p>
            <a:r>
              <a:rPr lang="zh-CN" altLang="en-US" dirty="0"/>
              <a:t>随着分布式技术的成熟，设计系统架构时就以服务分拆为手段，这种风格就是微服务架构</a:t>
            </a:r>
          </a:p>
        </p:txBody>
      </p:sp>
      <p:pic>
        <p:nvPicPr>
          <p:cNvPr id="3" name="图片 2">
            <a:extLst>
              <a:ext uri="{FF2B5EF4-FFF2-40B4-BE49-F238E27FC236}">
                <a16:creationId xmlns:a16="http://schemas.microsoft.com/office/drawing/2014/main" id="{FF9914CA-3623-4BBC-BF25-B21A343A96B8}"/>
              </a:ext>
            </a:extLst>
          </p:cNvPr>
          <p:cNvPicPr>
            <a:picLocks noChangeAspect="1"/>
          </p:cNvPicPr>
          <p:nvPr/>
        </p:nvPicPr>
        <p:blipFill>
          <a:blip r:embed="rId2"/>
          <a:stretch>
            <a:fillRect/>
          </a:stretch>
        </p:blipFill>
        <p:spPr>
          <a:xfrm>
            <a:off x="501651" y="758826"/>
            <a:ext cx="4038950" cy="3613049"/>
          </a:xfrm>
          <a:prstGeom prst="rect">
            <a:avLst/>
          </a:prstGeom>
        </p:spPr>
      </p:pic>
    </p:spTree>
    <p:extLst>
      <p:ext uri="{BB962C8B-B14F-4D97-AF65-F5344CB8AC3E}">
        <p14:creationId xmlns:p14="http://schemas.microsoft.com/office/powerpoint/2010/main" val="2498595103"/>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88998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Nginx</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369332"/>
          </a:xfrm>
          <a:prstGeom prst="rect">
            <a:avLst/>
          </a:prstGeom>
          <a:noFill/>
        </p:spPr>
        <p:txBody>
          <a:bodyPr wrap="square" rtlCol="0">
            <a:spAutoFit/>
          </a:bodyPr>
          <a:lstStyle/>
          <a:p>
            <a:r>
              <a:rPr lang="zh-CN" altLang="en-US" dirty="0"/>
              <a:t>单纯是负载均衡</a:t>
            </a:r>
            <a:endParaRPr lang="en-US" altLang="zh-CN" dirty="0"/>
          </a:p>
        </p:txBody>
      </p:sp>
      <p:pic>
        <p:nvPicPr>
          <p:cNvPr id="7" name="图片 6" descr="IMG_256">
            <a:extLst>
              <a:ext uri="{FF2B5EF4-FFF2-40B4-BE49-F238E27FC236}">
                <a16:creationId xmlns:a16="http://schemas.microsoft.com/office/drawing/2014/main" id="{00000000-0008-0000-0200-000002000000}"/>
              </a:ext>
            </a:extLst>
          </p:cNvPr>
          <p:cNvPicPr>
            <a:picLocks noChangeAspect="1"/>
          </p:cNvPicPr>
          <p:nvPr/>
        </p:nvPicPr>
        <p:blipFill>
          <a:blip r:embed="rId2"/>
          <a:stretch>
            <a:fillRect/>
          </a:stretch>
        </p:blipFill>
        <p:spPr>
          <a:xfrm>
            <a:off x="476250" y="945047"/>
            <a:ext cx="4190365" cy="3174365"/>
          </a:xfrm>
          <a:prstGeom prst="rect">
            <a:avLst/>
          </a:prstGeom>
          <a:noFill/>
          <a:ln w="9525">
            <a:noFill/>
          </a:ln>
        </p:spPr>
      </p:pic>
    </p:spTree>
    <p:extLst>
      <p:ext uri="{BB962C8B-B14F-4D97-AF65-F5344CB8AC3E}">
        <p14:creationId xmlns:p14="http://schemas.microsoft.com/office/powerpoint/2010/main" val="1635683287"/>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061509"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Consul</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923330"/>
          </a:xfrm>
          <a:prstGeom prst="rect">
            <a:avLst/>
          </a:prstGeom>
          <a:noFill/>
        </p:spPr>
        <p:txBody>
          <a:bodyPr wrap="square" rtlCol="0">
            <a:spAutoFit/>
          </a:bodyPr>
          <a:lstStyle/>
          <a:p>
            <a:pPr marL="342900" indent="-342900">
              <a:buFont typeface="+mj-lt"/>
              <a:buAutoNum type="arabicPeriod"/>
            </a:pPr>
            <a:r>
              <a:rPr lang="zh-CN" altLang="en-US" dirty="0"/>
              <a:t>负载均衡</a:t>
            </a:r>
            <a:endParaRPr lang="en-US" altLang="zh-CN" dirty="0"/>
          </a:p>
          <a:p>
            <a:pPr marL="342900" indent="-342900">
              <a:buFont typeface="+mj-lt"/>
              <a:buAutoNum type="arabicPeriod"/>
            </a:pPr>
            <a:r>
              <a:rPr lang="zh-CN" altLang="en-US" dirty="0"/>
              <a:t>服务注册与发现</a:t>
            </a:r>
            <a:endParaRPr lang="en-US" altLang="zh-CN" dirty="0"/>
          </a:p>
          <a:p>
            <a:pPr marL="342900" indent="-342900">
              <a:buFont typeface="+mj-lt"/>
              <a:buAutoNum type="arabicPeriod"/>
            </a:pPr>
            <a:r>
              <a:rPr lang="zh-CN" altLang="en-US" dirty="0"/>
              <a:t>健康检查</a:t>
            </a:r>
            <a:endParaRPr lang="en-US" altLang="zh-CN" dirty="0"/>
          </a:p>
        </p:txBody>
      </p:sp>
      <p:pic>
        <p:nvPicPr>
          <p:cNvPr id="3" name="图片 2">
            <a:extLst>
              <a:ext uri="{FF2B5EF4-FFF2-40B4-BE49-F238E27FC236}">
                <a16:creationId xmlns:a16="http://schemas.microsoft.com/office/drawing/2014/main" id="{1BDBB679-625D-4BA4-8097-C8B0A07B98D1}"/>
              </a:ext>
            </a:extLst>
          </p:cNvPr>
          <p:cNvPicPr>
            <a:picLocks noChangeAspect="1"/>
          </p:cNvPicPr>
          <p:nvPr/>
        </p:nvPicPr>
        <p:blipFill>
          <a:blip r:embed="rId2"/>
          <a:stretch>
            <a:fillRect/>
          </a:stretch>
        </p:blipFill>
        <p:spPr>
          <a:xfrm>
            <a:off x="683730" y="665963"/>
            <a:ext cx="4032280" cy="3752260"/>
          </a:xfrm>
          <a:prstGeom prst="rect">
            <a:avLst/>
          </a:prstGeom>
        </p:spPr>
      </p:pic>
    </p:spTree>
    <p:extLst>
      <p:ext uri="{BB962C8B-B14F-4D97-AF65-F5344CB8AC3E}">
        <p14:creationId xmlns:p14="http://schemas.microsoft.com/office/powerpoint/2010/main" val="64273192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环境配置</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67715" y="1061359"/>
            <a:ext cx="6995791" cy="2031325"/>
          </a:xfrm>
          <a:prstGeom prst="rect">
            <a:avLst/>
          </a:prstGeom>
          <a:noFill/>
        </p:spPr>
        <p:txBody>
          <a:bodyPr wrap="square" rtlCol="0">
            <a:spAutoFit/>
          </a:bodyPr>
          <a:lstStyle/>
          <a:p>
            <a:r>
              <a:rPr lang="en-US" altLang="zh-CN" dirty="0"/>
              <a:t>VS2019+.NetCore3.1</a:t>
            </a:r>
          </a:p>
          <a:p>
            <a:endParaRPr lang="en-US" altLang="zh-CN" dirty="0"/>
          </a:p>
          <a:p>
            <a:r>
              <a:rPr lang="en-US" altLang="zh-CN" dirty="0">
                <a:hlinkClick r:id="rId2"/>
              </a:rPr>
              <a:t>https://www.consul.io/</a:t>
            </a:r>
            <a:endParaRPr lang="en-US" altLang="zh-CN" dirty="0"/>
          </a:p>
          <a:p>
            <a:endParaRPr lang="en-US" altLang="zh-CN" dirty="0"/>
          </a:p>
          <a:p>
            <a:r>
              <a:rPr lang="zh-CN" altLang="en-US" dirty="0"/>
              <a:t>截止</a:t>
            </a:r>
            <a:r>
              <a:rPr lang="en-US" altLang="zh-CN" dirty="0"/>
              <a:t>2019.12.16</a:t>
            </a:r>
          </a:p>
          <a:p>
            <a:r>
              <a:rPr lang="zh-CN" altLang="en-US" dirty="0"/>
              <a:t>最新版本为</a:t>
            </a:r>
            <a:r>
              <a:rPr lang="en-US" altLang="zh-CN" dirty="0"/>
              <a:t>consul_1.6.2</a:t>
            </a:r>
          </a:p>
          <a:p>
            <a:endParaRPr lang="en-US" altLang="zh-CN" dirty="0"/>
          </a:p>
        </p:txBody>
      </p:sp>
      <p:pic>
        <p:nvPicPr>
          <p:cNvPr id="7" name="图片 6">
            <a:extLst>
              <a:ext uri="{FF2B5EF4-FFF2-40B4-BE49-F238E27FC236}">
                <a16:creationId xmlns:a16="http://schemas.microsoft.com/office/drawing/2014/main" id="{BAF104CF-8980-4C5E-BF63-5496AC83E3AB}"/>
              </a:ext>
            </a:extLst>
          </p:cNvPr>
          <p:cNvPicPr>
            <a:picLocks noChangeAspect="1"/>
          </p:cNvPicPr>
          <p:nvPr/>
        </p:nvPicPr>
        <p:blipFill>
          <a:blip r:embed="rId3"/>
          <a:stretch>
            <a:fillRect/>
          </a:stretch>
        </p:blipFill>
        <p:spPr>
          <a:xfrm>
            <a:off x="4860870" y="1203655"/>
            <a:ext cx="1223235" cy="1225618"/>
          </a:xfrm>
          <a:prstGeom prst="rect">
            <a:avLst/>
          </a:prstGeom>
        </p:spPr>
      </p:pic>
    </p:spTree>
    <p:extLst>
      <p:ext uri="{BB962C8B-B14F-4D97-AF65-F5344CB8AC3E}">
        <p14:creationId xmlns:p14="http://schemas.microsoft.com/office/powerpoint/2010/main" val="3679336801"/>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项目架构</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04030" y="1059645"/>
            <a:ext cx="3816265" cy="2585323"/>
          </a:xfrm>
          <a:prstGeom prst="rect">
            <a:avLst/>
          </a:prstGeom>
          <a:noFill/>
        </p:spPr>
        <p:txBody>
          <a:bodyPr wrap="square" rtlCol="0">
            <a:spAutoFit/>
          </a:bodyPr>
          <a:lstStyle/>
          <a:p>
            <a:r>
              <a:rPr lang="en-US" altLang="zh-CN" dirty="0"/>
              <a:t>1</a:t>
            </a:r>
            <a:r>
              <a:rPr lang="zh-CN" altLang="en-US" dirty="0"/>
              <a:t>个上端应用服务，调用者</a:t>
            </a:r>
            <a:endParaRPr lang="en-US" altLang="zh-CN" dirty="0"/>
          </a:p>
          <a:p>
            <a:endParaRPr lang="en-US" altLang="zh-CN" dirty="0"/>
          </a:p>
          <a:p>
            <a:r>
              <a:rPr lang="en-US" altLang="zh-CN" dirty="0"/>
              <a:t>3</a:t>
            </a:r>
            <a:r>
              <a:rPr lang="zh-CN" altLang="en-US" dirty="0"/>
              <a:t>个微服务实例，被调用者</a:t>
            </a:r>
            <a:endParaRPr lang="en-US" altLang="zh-CN" dirty="0"/>
          </a:p>
          <a:p>
            <a:endParaRPr lang="en-US" altLang="zh-CN" dirty="0"/>
          </a:p>
          <a:p>
            <a:r>
              <a:rPr lang="en-US" altLang="zh-CN" dirty="0"/>
              <a:t>Consul</a:t>
            </a:r>
            <a:r>
              <a:rPr lang="zh-CN" altLang="en-US" dirty="0"/>
              <a:t>服务注册与发现，健康检查</a:t>
            </a:r>
            <a:endParaRPr lang="en-US" altLang="zh-CN" dirty="0"/>
          </a:p>
          <a:p>
            <a:endParaRPr lang="en-US" altLang="zh-CN" dirty="0"/>
          </a:p>
          <a:p>
            <a:r>
              <a:rPr lang="zh-CN" altLang="en-US" dirty="0"/>
              <a:t>从直接调用到通过</a:t>
            </a:r>
            <a:r>
              <a:rPr lang="en-US" altLang="zh-CN" dirty="0"/>
              <a:t>Consul</a:t>
            </a:r>
            <a:r>
              <a:rPr lang="zh-CN" altLang="en-US" dirty="0"/>
              <a:t>调用</a:t>
            </a:r>
            <a:endParaRPr lang="en-US" altLang="zh-CN" dirty="0"/>
          </a:p>
          <a:p>
            <a:endParaRPr lang="en-US" altLang="zh-CN" dirty="0"/>
          </a:p>
          <a:p>
            <a:endParaRPr lang="en-US" altLang="zh-CN" dirty="0"/>
          </a:p>
        </p:txBody>
      </p:sp>
      <p:pic>
        <p:nvPicPr>
          <p:cNvPr id="8" name="图片 7">
            <a:extLst>
              <a:ext uri="{FF2B5EF4-FFF2-40B4-BE49-F238E27FC236}">
                <a16:creationId xmlns:a16="http://schemas.microsoft.com/office/drawing/2014/main" id="{5EBB3E42-3368-464A-ABA9-55FFA9DE2246}"/>
              </a:ext>
            </a:extLst>
          </p:cNvPr>
          <p:cNvPicPr>
            <a:picLocks noChangeAspect="1"/>
          </p:cNvPicPr>
          <p:nvPr/>
        </p:nvPicPr>
        <p:blipFill>
          <a:blip r:embed="rId2"/>
          <a:stretch>
            <a:fillRect/>
          </a:stretch>
        </p:blipFill>
        <p:spPr>
          <a:xfrm>
            <a:off x="476250" y="757703"/>
            <a:ext cx="4032280" cy="3752260"/>
          </a:xfrm>
          <a:prstGeom prst="rect">
            <a:avLst/>
          </a:prstGeom>
        </p:spPr>
      </p:pic>
    </p:spTree>
    <p:extLst>
      <p:ext uri="{BB962C8B-B14F-4D97-AF65-F5344CB8AC3E}">
        <p14:creationId xmlns:p14="http://schemas.microsoft.com/office/powerpoint/2010/main" val="4004419531"/>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95465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架设步骤</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常规流程</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074819" cy="2862322"/>
          </a:xfrm>
          <a:prstGeom prst="rect">
            <a:avLst/>
          </a:prstGeom>
          <a:noFill/>
        </p:spPr>
        <p:txBody>
          <a:bodyPr wrap="square" rtlCol="0">
            <a:spAutoFit/>
          </a:bodyPr>
          <a:lstStyle/>
          <a:p>
            <a:r>
              <a:rPr lang="en-US" altLang="zh-CN" dirty="0"/>
              <a:t>1 </a:t>
            </a:r>
            <a:r>
              <a:rPr lang="zh-CN" altLang="en-US" dirty="0"/>
              <a:t>客户端初始化</a:t>
            </a:r>
            <a:endParaRPr lang="en-US" altLang="zh-CN" dirty="0"/>
          </a:p>
          <a:p>
            <a:r>
              <a:rPr lang="en-US" altLang="zh-CN" dirty="0"/>
              <a:t>2 </a:t>
            </a:r>
            <a:r>
              <a:rPr lang="zh-CN" altLang="en-US" dirty="0"/>
              <a:t>服务实例建立运行</a:t>
            </a:r>
            <a:endParaRPr lang="en-US" altLang="zh-CN" dirty="0"/>
          </a:p>
          <a:p>
            <a:r>
              <a:rPr lang="en-US" altLang="zh-CN" dirty="0"/>
              <a:t> dotnet Zhaoxi.MicroService.ServiceInstance.dll --</a:t>
            </a:r>
            <a:r>
              <a:rPr lang="en-US" altLang="zh-CN" dirty="0" err="1"/>
              <a:t>urls</a:t>
            </a:r>
            <a:r>
              <a:rPr lang="en-US" altLang="zh-CN" dirty="0"/>
              <a:t>="http://*:5726" --</a:t>
            </a:r>
            <a:r>
              <a:rPr lang="en-US" altLang="zh-CN" dirty="0" err="1"/>
              <a:t>ip</a:t>
            </a:r>
            <a:r>
              <a:rPr lang="en-US" altLang="zh-CN" dirty="0"/>
              <a:t>="127.0.0.1" --port=5726</a:t>
            </a:r>
          </a:p>
          <a:p>
            <a:r>
              <a:rPr lang="en-US" altLang="zh-CN" dirty="0"/>
              <a:t>dotnet Zhaoxi.MicroService.ServiceInstance.dll --</a:t>
            </a:r>
            <a:r>
              <a:rPr lang="en-US" altLang="zh-CN" dirty="0" err="1"/>
              <a:t>urls</a:t>
            </a:r>
            <a:r>
              <a:rPr lang="en-US" altLang="zh-CN" dirty="0"/>
              <a:t>="http://*:5727" --</a:t>
            </a:r>
            <a:r>
              <a:rPr lang="en-US" altLang="zh-CN" dirty="0" err="1"/>
              <a:t>ip</a:t>
            </a:r>
            <a:r>
              <a:rPr lang="en-US" altLang="zh-CN" dirty="0"/>
              <a:t>="127.0.0.1" --port=5727</a:t>
            </a:r>
          </a:p>
          <a:p>
            <a:r>
              <a:rPr lang="en-US" altLang="zh-CN" dirty="0"/>
              <a:t>dotnet Zhaoxi.MicroService.ServiceInstance.dll --</a:t>
            </a:r>
            <a:r>
              <a:rPr lang="en-US" altLang="zh-CN" dirty="0" err="1"/>
              <a:t>urls</a:t>
            </a:r>
            <a:r>
              <a:rPr lang="en-US" altLang="zh-CN" dirty="0"/>
              <a:t>="http://*:5728" --</a:t>
            </a:r>
            <a:r>
              <a:rPr lang="en-US" altLang="zh-CN" dirty="0" err="1"/>
              <a:t>ip</a:t>
            </a:r>
            <a:r>
              <a:rPr lang="en-US" altLang="zh-CN" dirty="0"/>
              <a:t>="127.0.0.1" --port=5728</a:t>
            </a:r>
            <a:endParaRPr lang="zh-CN" altLang="zh-CN" dirty="0"/>
          </a:p>
          <a:p>
            <a:endParaRPr lang="en-US" altLang="zh-CN" dirty="0"/>
          </a:p>
          <a:p>
            <a:r>
              <a:rPr lang="en-US" altLang="zh-CN" dirty="0"/>
              <a:t>3 </a:t>
            </a:r>
            <a:r>
              <a:rPr lang="zh-CN" altLang="en-US" dirty="0"/>
              <a:t>普通服务调用</a:t>
            </a:r>
            <a:endParaRPr lang="en-US" altLang="zh-CN" dirty="0"/>
          </a:p>
        </p:txBody>
      </p:sp>
    </p:spTree>
    <p:extLst>
      <p:ext uri="{BB962C8B-B14F-4D97-AF65-F5344CB8AC3E}">
        <p14:creationId xmlns:p14="http://schemas.microsoft.com/office/powerpoint/2010/main" val="197676246"/>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182281"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架设步骤</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---Consul</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调用</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3816265" cy="2308324"/>
          </a:xfrm>
          <a:prstGeom prst="rect">
            <a:avLst/>
          </a:prstGeom>
          <a:noFill/>
        </p:spPr>
        <p:txBody>
          <a:bodyPr wrap="square" rtlCol="0">
            <a:spAutoFit/>
          </a:bodyPr>
          <a:lstStyle/>
          <a:p>
            <a:pPr marL="342900" indent="-342900">
              <a:buAutoNum type="arabicPlain"/>
            </a:pPr>
            <a:r>
              <a:rPr lang="zh-CN" altLang="en-US" dirty="0"/>
              <a:t>多实例并行</a:t>
            </a:r>
            <a:endParaRPr lang="en-US" altLang="zh-CN" dirty="0"/>
          </a:p>
          <a:p>
            <a:r>
              <a:rPr lang="en-US" altLang="zh-CN" dirty="0"/>
              <a:t>      </a:t>
            </a:r>
            <a:r>
              <a:rPr lang="zh-CN" altLang="en-US" dirty="0"/>
              <a:t>基于脚本运行多个实例</a:t>
            </a:r>
            <a:endParaRPr lang="en-US" altLang="zh-CN" dirty="0"/>
          </a:p>
          <a:p>
            <a:r>
              <a:rPr lang="en-US" altLang="zh-CN" dirty="0"/>
              <a:t>      Consul</a:t>
            </a:r>
            <a:r>
              <a:rPr lang="zh-CN" altLang="en-US" dirty="0"/>
              <a:t>注册发现</a:t>
            </a:r>
            <a:endParaRPr lang="en-US" altLang="zh-CN" dirty="0"/>
          </a:p>
          <a:p>
            <a:r>
              <a:rPr lang="en-US" altLang="zh-CN" dirty="0"/>
              <a:t>      </a:t>
            </a:r>
          </a:p>
          <a:p>
            <a:r>
              <a:rPr lang="en-US" altLang="zh-CN" dirty="0"/>
              <a:t>2    </a:t>
            </a:r>
            <a:r>
              <a:rPr lang="zh-CN" altLang="en-US" dirty="0"/>
              <a:t>健康检查，自动下线</a:t>
            </a:r>
            <a:endParaRPr lang="en-US" altLang="zh-CN" dirty="0"/>
          </a:p>
          <a:p>
            <a:r>
              <a:rPr lang="en-US" altLang="zh-CN" dirty="0"/>
              <a:t>      </a:t>
            </a:r>
            <a:r>
              <a:rPr lang="zh-CN" altLang="en-US" dirty="0"/>
              <a:t>就是一个心跳</a:t>
            </a:r>
            <a:endParaRPr lang="en-US" altLang="zh-CN" dirty="0"/>
          </a:p>
          <a:p>
            <a:endParaRPr lang="en-US" altLang="zh-CN" dirty="0"/>
          </a:p>
          <a:p>
            <a:r>
              <a:rPr lang="en-US" altLang="zh-CN" dirty="0"/>
              <a:t>3    </a:t>
            </a:r>
            <a:r>
              <a:rPr lang="zh-CN" altLang="en-US" dirty="0"/>
              <a:t>通过</a:t>
            </a:r>
            <a:r>
              <a:rPr lang="en-US" altLang="zh-CN" dirty="0"/>
              <a:t>Consul</a:t>
            </a:r>
            <a:r>
              <a:rPr lang="zh-CN" altLang="en-US" dirty="0"/>
              <a:t>转换调用</a:t>
            </a:r>
            <a:endParaRPr lang="en-US" altLang="zh-CN" dirty="0"/>
          </a:p>
        </p:txBody>
      </p:sp>
    </p:spTree>
    <p:extLst>
      <p:ext uri="{BB962C8B-B14F-4D97-AF65-F5344CB8AC3E}">
        <p14:creationId xmlns:p14="http://schemas.microsoft.com/office/powerpoint/2010/main" val="1410761606"/>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15209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架设步骤</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负载均衡策略扩展</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3816265" cy="1754326"/>
          </a:xfrm>
          <a:prstGeom prst="rect">
            <a:avLst/>
          </a:prstGeom>
          <a:noFill/>
        </p:spPr>
        <p:txBody>
          <a:bodyPr wrap="square" rtlCol="0">
            <a:spAutoFit/>
          </a:bodyPr>
          <a:lstStyle/>
          <a:p>
            <a:r>
              <a:rPr lang="zh-CN" altLang="en-US" dirty="0"/>
              <a:t>负载均衡策略实现</a:t>
            </a:r>
            <a:r>
              <a:rPr lang="en-US" altLang="zh-CN" dirty="0"/>
              <a:t>:</a:t>
            </a:r>
          </a:p>
          <a:p>
            <a:endParaRPr lang="en-US" altLang="zh-CN" dirty="0"/>
          </a:p>
          <a:p>
            <a:r>
              <a:rPr lang="zh-CN" altLang="en-US" dirty="0"/>
              <a:t>均衡策略</a:t>
            </a:r>
            <a:endParaRPr lang="en-US" altLang="zh-CN" dirty="0"/>
          </a:p>
          <a:p>
            <a:r>
              <a:rPr lang="zh-CN" altLang="en-US" dirty="0"/>
              <a:t>轮询策略</a:t>
            </a:r>
            <a:endParaRPr lang="en-US" altLang="zh-CN" dirty="0"/>
          </a:p>
          <a:p>
            <a:r>
              <a:rPr lang="zh-CN" altLang="en-US" dirty="0"/>
              <a:t>权重策略</a:t>
            </a:r>
            <a:endParaRPr lang="en-US" altLang="zh-CN" dirty="0"/>
          </a:p>
          <a:p>
            <a:r>
              <a:rPr lang="en-US" altLang="zh-CN" dirty="0"/>
              <a:t>and so on~~</a:t>
            </a:r>
          </a:p>
        </p:txBody>
      </p:sp>
    </p:spTree>
    <p:extLst>
      <p:ext uri="{BB962C8B-B14F-4D97-AF65-F5344CB8AC3E}">
        <p14:creationId xmlns:p14="http://schemas.microsoft.com/office/powerpoint/2010/main" val="691018035"/>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12324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网关</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6732151" y="777904"/>
            <a:ext cx="2232154" cy="2031325"/>
          </a:xfrm>
          <a:prstGeom prst="rect">
            <a:avLst/>
          </a:prstGeom>
          <a:noFill/>
        </p:spPr>
        <p:txBody>
          <a:bodyPr wrap="square" rtlCol="0">
            <a:spAutoFit/>
          </a:bodyPr>
          <a:lstStyle/>
          <a:p>
            <a:r>
              <a:rPr lang="zh-CN" altLang="en-US" dirty="0"/>
              <a:t>客户端是要直接访问实例，服务实例还得暴露出去</a:t>
            </a:r>
            <a:r>
              <a:rPr lang="en-US" altLang="zh-CN" dirty="0"/>
              <a:t>---</a:t>
            </a:r>
            <a:r>
              <a:rPr lang="zh-CN" altLang="en-US" dirty="0"/>
              <a:t>所以，需要一个网关，可以保护</a:t>
            </a:r>
            <a:endParaRPr lang="en-US" altLang="zh-CN" dirty="0"/>
          </a:p>
          <a:p>
            <a:endParaRPr lang="en-US" altLang="zh-CN" dirty="0"/>
          </a:p>
          <a:p>
            <a:r>
              <a:rPr lang="zh-CN" altLang="en-US" dirty="0"/>
              <a:t>限流</a:t>
            </a:r>
            <a:r>
              <a:rPr lang="en-US" altLang="zh-CN" dirty="0"/>
              <a:t>—</a:t>
            </a:r>
            <a:r>
              <a:rPr lang="zh-CN" altLang="en-US" dirty="0"/>
              <a:t>熔断</a:t>
            </a:r>
            <a:r>
              <a:rPr lang="en-US" altLang="zh-CN" dirty="0"/>
              <a:t>—</a:t>
            </a:r>
            <a:r>
              <a:rPr lang="zh-CN" altLang="en-US" dirty="0"/>
              <a:t>鉴权</a:t>
            </a:r>
            <a:endParaRPr lang="en-US" altLang="zh-CN" dirty="0"/>
          </a:p>
        </p:txBody>
      </p:sp>
      <p:pic>
        <p:nvPicPr>
          <p:cNvPr id="3" name="图片 2">
            <a:extLst>
              <a:ext uri="{FF2B5EF4-FFF2-40B4-BE49-F238E27FC236}">
                <a16:creationId xmlns:a16="http://schemas.microsoft.com/office/drawing/2014/main" id="{09A27550-915B-4DCE-8376-E166176128A5}"/>
              </a:ext>
            </a:extLst>
          </p:cNvPr>
          <p:cNvPicPr>
            <a:picLocks noChangeAspect="1"/>
          </p:cNvPicPr>
          <p:nvPr/>
        </p:nvPicPr>
        <p:blipFill>
          <a:blip r:embed="rId2"/>
          <a:stretch>
            <a:fillRect/>
          </a:stretch>
        </p:blipFill>
        <p:spPr>
          <a:xfrm>
            <a:off x="395710" y="698501"/>
            <a:ext cx="6120425" cy="3804937"/>
          </a:xfrm>
          <a:prstGeom prst="rect">
            <a:avLst/>
          </a:prstGeom>
        </p:spPr>
      </p:pic>
    </p:spTree>
    <p:extLst>
      <p:ext uri="{BB962C8B-B14F-4D97-AF65-F5344CB8AC3E}">
        <p14:creationId xmlns:p14="http://schemas.microsoft.com/office/powerpoint/2010/main" val="6801364"/>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492990"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搭建网关</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362839" cy="2862322"/>
          </a:xfrm>
          <a:prstGeom prst="rect">
            <a:avLst/>
          </a:prstGeom>
          <a:noFill/>
        </p:spPr>
        <p:txBody>
          <a:bodyPr wrap="square" rtlCol="0">
            <a:spAutoFit/>
          </a:bodyPr>
          <a:lstStyle/>
          <a:p>
            <a:r>
              <a:rPr lang="zh-CN" altLang="en-US" dirty="0"/>
              <a:t>独立进程完成网关转发</a:t>
            </a:r>
            <a:endParaRPr lang="en-US" altLang="zh-CN" dirty="0"/>
          </a:p>
          <a:p>
            <a:r>
              <a:rPr lang="en-US" altLang="zh-CN" dirty="0"/>
              <a:t>1 </a:t>
            </a:r>
            <a:r>
              <a:rPr lang="en-US" altLang="zh-CN" dirty="0" err="1"/>
              <a:t>webapi</a:t>
            </a:r>
            <a:r>
              <a:rPr lang="zh-CN" altLang="en-US" dirty="0"/>
              <a:t>程序</a:t>
            </a:r>
            <a:endParaRPr lang="en-US" altLang="zh-CN" dirty="0"/>
          </a:p>
          <a:p>
            <a:r>
              <a:rPr lang="en-US" altLang="zh-CN" dirty="0"/>
              <a:t>2 </a:t>
            </a:r>
            <a:r>
              <a:rPr lang="en-US" altLang="zh-CN" dirty="0" err="1"/>
              <a:t>nuget</a:t>
            </a:r>
            <a:r>
              <a:rPr lang="en-US" altLang="zh-CN" dirty="0"/>
              <a:t>-ocelot</a:t>
            </a:r>
          </a:p>
          <a:p>
            <a:r>
              <a:rPr lang="en-US" altLang="zh-CN" dirty="0"/>
              <a:t>3 startup</a:t>
            </a:r>
            <a:r>
              <a:rPr lang="zh-CN" altLang="en-US" dirty="0"/>
              <a:t>配置中间件</a:t>
            </a:r>
            <a:endParaRPr lang="en-US" altLang="zh-CN" dirty="0"/>
          </a:p>
          <a:p>
            <a:r>
              <a:rPr lang="en-US" altLang="zh-CN" dirty="0"/>
              <a:t>4 </a:t>
            </a:r>
            <a:r>
              <a:rPr lang="zh-CN" altLang="en-US" dirty="0"/>
              <a:t>增加配置文件</a:t>
            </a:r>
            <a:r>
              <a:rPr lang="en-US" altLang="zh-CN" dirty="0"/>
              <a:t>+</a:t>
            </a:r>
            <a:r>
              <a:rPr lang="zh-CN" altLang="en-US" dirty="0"/>
              <a:t>指定地址</a:t>
            </a:r>
            <a:endParaRPr lang="en-US" altLang="zh-CN" dirty="0"/>
          </a:p>
          <a:p>
            <a:endParaRPr lang="en-US" altLang="zh-CN" dirty="0"/>
          </a:p>
          <a:p>
            <a:r>
              <a:rPr lang="en-US" altLang="zh-CN" dirty="0"/>
              <a:t>dotnet Zhaoxi.MicroService.GatewayDemo.dll --</a:t>
            </a:r>
            <a:r>
              <a:rPr lang="en-US" altLang="zh-CN" dirty="0" err="1"/>
              <a:t>urls</a:t>
            </a:r>
            <a:r>
              <a:rPr lang="en-US" altLang="zh-CN" dirty="0"/>
              <a:t>="http://*:6299" --</a:t>
            </a:r>
            <a:r>
              <a:rPr lang="en-US" altLang="zh-CN" dirty="0" err="1"/>
              <a:t>ip</a:t>
            </a:r>
            <a:r>
              <a:rPr lang="en-US" altLang="zh-CN" dirty="0"/>
              <a:t>="127.0.0.1" --port=6299</a:t>
            </a:r>
          </a:p>
          <a:p>
            <a:endParaRPr lang="en-US" altLang="zh-CN" dirty="0"/>
          </a:p>
          <a:p>
            <a:endParaRPr lang="zh-CN" altLang="zh-CN" dirty="0"/>
          </a:p>
        </p:txBody>
      </p:sp>
    </p:spTree>
    <p:extLst>
      <p:ext uri="{BB962C8B-B14F-4D97-AF65-F5344CB8AC3E}">
        <p14:creationId xmlns:p14="http://schemas.microsoft.com/office/powerpoint/2010/main" val="345823625"/>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87743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功能</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362839" cy="1754326"/>
          </a:xfrm>
          <a:prstGeom prst="rect">
            <a:avLst/>
          </a:prstGeom>
          <a:noFill/>
        </p:spPr>
        <p:txBody>
          <a:bodyPr wrap="square" rtlCol="0">
            <a:spAutoFit/>
          </a:bodyPr>
          <a:lstStyle/>
          <a:p>
            <a:pPr marL="342900" indent="-342900">
              <a:buAutoNum type="arabicPlain"/>
            </a:pPr>
            <a:r>
              <a:rPr lang="zh-CN" altLang="en-US" dirty="0"/>
              <a:t>路由</a:t>
            </a:r>
            <a:r>
              <a:rPr lang="en-US" altLang="zh-CN" dirty="0"/>
              <a:t>---</a:t>
            </a:r>
            <a:r>
              <a:rPr lang="zh-CN" altLang="en-US" dirty="0"/>
              <a:t>核心功能</a:t>
            </a:r>
            <a:endParaRPr lang="en-US" altLang="zh-CN" dirty="0"/>
          </a:p>
          <a:p>
            <a:pPr marL="342900" indent="-342900">
              <a:buAutoNum type="arabicPlain"/>
            </a:pPr>
            <a:r>
              <a:rPr lang="zh-CN" altLang="en-US" dirty="0"/>
              <a:t>集群负载均衡</a:t>
            </a:r>
            <a:endParaRPr lang="en-US" altLang="zh-CN" dirty="0"/>
          </a:p>
          <a:p>
            <a:endParaRPr lang="en-US" altLang="zh-CN" dirty="0"/>
          </a:p>
          <a:p>
            <a:r>
              <a:rPr lang="zh-CN" altLang="en-US" dirty="0"/>
              <a:t>实现了客户端和服务实例的隔绝</a:t>
            </a:r>
            <a:r>
              <a:rPr lang="en-US" altLang="zh-CN" dirty="0"/>
              <a:t>—</a:t>
            </a:r>
            <a:r>
              <a:rPr lang="zh-CN" altLang="en-US" dirty="0"/>
              <a:t>保护</a:t>
            </a:r>
            <a:r>
              <a:rPr lang="en-US" altLang="zh-CN" dirty="0"/>
              <a:t>—</a:t>
            </a:r>
            <a:r>
              <a:rPr lang="zh-CN" altLang="en-US" dirty="0"/>
              <a:t>节约</a:t>
            </a:r>
            <a:r>
              <a:rPr lang="en-US" altLang="zh-CN" dirty="0"/>
              <a:t>IP—</a:t>
            </a:r>
            <a:r>
              <a:rPr lang="zh-CN" altLang="en-US" dirty="0"/>
              <a:t>提高效率</a:t>
            </a:r>
            <a:endParaRPr lang="en-US" altLang="zh-CN" dirty="0"/>
          </a:p>
          <a:p>
            <a:r>
              <a:rPr lang="en-US" altLang="zh-CN" dirty="0"/>
              <a:t>Consul—</a:t>
            </a:r>
            <a:r>
              <a:rPr lang="zh-CN" altLang="en-US" dirty="0"/>
              <a:t>完成了集群管理，发现</a:t>
            </a:r>
            <a:r>
              <a:rPr lang="en-US" altLang="zh-CN" dirty="0"/>
              <a:t>—</a:t>
            </a:r>
            <a:r>
              <a:rPr lang="zh-CN" altLang="en-US" dirty="0"/>
              <a:t>健康检查</a:t>
            </a:r>
            <a:r>
              <a:rPr lang="en-US" altLang="zh-CN" dirty="0"/>
              <a:t>—</a:t>
            </a:r>
            <a:r>
              <a:rPr lang="zh-CN" altLang="en-US" dirty="0"/>
              <a:t>下线</a:t>
            </a:r>
            <a:endParaRPr lang="en-US" altLang="zh-CN" dirty="0"/>
          </a:p>
          <a:p>
            <a:endParaRPr lang="en-US" altLang="zh-CN" dirty="0"/>
          </a:p>
        </p:txBody>
      </p:sp>
    </p:spTree>
    <p:extLst>
      <p:ext uri="{BB962C8B-B14F-4D97-AF65-F5344CB8AC3E}">
        <p14:creationId xmlns:p14="http://schemas.microsoft.com/office/powerpoint/2010/main" val="96934354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72354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微服务架构</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395710" y="843630"/>
            <a:ext cx="8243131" cy="3416320"/>
          </a:xfrm>
          <a:prstGeom prst="rect">
            <a:avLst/>
          </a:prstGeom>
          <a:noFill/>
        </p:spPr>
        <p:txBody>
          <a:bodyPr wrap="square" rtlCol="0">
            <a:spAutoFit/>
          </a:bodyPr>
          <a:lstStyle/>
          <a:p>
            <a:r>
              <a:rPr lang="zh-CN" altLang="zh-CN" dirty="0"/>
              <a:t>微服务架构（</a:t>
            </a:r>
            <a:r>
              <a:rPr lang="en-US" altLang="zh-CN" dirty="0"/>
              <a:t>Microservice Architecture</a:t>
            </a:r>
            <a:r>
              <a:rPr lang="zh-CN" altLang="zh-CN" dirty="0"/>
              <a:t>）是一种架构概念，旨在通过将功能分解到各个离散的服务中以实现对解决方案的解耦。</a:t>
            </a:r>
          </a:p>
          <a:p>
            <a:endParaRPr lang="zh-CN" altLang="zh-CN" dirty="0"/>
          </a:p>
          <a:p>
            <a:r>
              <a:rPr lang="zh-CN" altLang="zh-CN" dirty="0"/>
              <a:t>概念：把一个大型的单个应用程序和服务拆分为数个甚至数十个的支持微服务，它可扩展单个组件而不是整个的应用程序堆栈，从而满足服务等级协议。</a:t>
            </a:r>
            <a:endParaRPr lang="en-US" altLang="zh-CN" dirty="0"/>
          </a:p>
          <a:p>
            <a:endParaRPr lang="zh-CN" altLang="zh-CN" dirty="0"/>
          </a:p>
          <a:p>
            <a:r>
              <a:rPr lang="zh-CN" altLang="zh-CN" dirty="0"/>
              <a:t>定义：围绕业务领域组件来创建应用，这些应用可独立地进行开发、管理和迭代。在分散的组件中使用云架构和平台式部署、管理和服务功能，使产品交付变得更加简单。</a:t>
            </a:r>
            <a:endParaRPr lang="en-US" altLang="zh-CN" dirty="0"/>
          </a:p>
          <a:p>
            <a:endParaRPr lang="zh-CN" altLang="zh-CN" dirty="0"/>
          </a:p>
          <a:p>
            <a:r>
              <a:rPr lang="zh-CN" altLang="zh-CN" dirty="0"/>
              <a:t>本质：用一些功能比较明确、业务比较精练的服务去解决更大、更实际的问题。</a:t>
            </a:r>
            <a:endParaRPr lang="en-US" altLang="zh-CN" dirty="0"/>
          </a:p>
          <a:p>
            <a:endParaRPr lang="en-US" altLang="zh-CN" dirty="0"/>
          </a:p>
        </p:txBody>
      </p:sp>
    </p:spTree>
    <p:extLst>
      <p:ext uri="{BB962C8B-B14F-4D97-AF65-F5344CB8AC3E}">
        <p14:creationId xmlns:p14="http://schemas.microsoft.com/office/powerpoint/2010/main" val="2944739629"/>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302233"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Gateway+Consul</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362839" cy="1477328"/>
          </a:xfrm>
          <a:prstGeom prst="rect">
            <a:avLst/>
          </a:prstGeom>
          <a:noFill/>
        </p:spPr>
        <p:txBody>
          <a:bodyPr wrap="square" rtlCol="0">
            <a:spAutoFit/>
          </a:bodyPr>
          <a:lstStyle/>
          <a:p>
            <a:r>
              <a:rPr lang="zh-CN" altLang="en-US" dirty="0"/>
              <a:t>整合网关和服务注册发现</a:t>
            </a:r>
            <a:endParaRPr lang="en-US" altLang="zh-CN" dirty="0"/>
          </a:p>
          <a:p>
            <a:r>
              <a:rPr lang="zh-CN" altLang="en-US" dirty="0"/>
              <a:t>调用者只负责调用网关</a:t>
            </a:r>
            <a:endParaRPr lang="en-US" altLang="zh-CN" dirty="0"/>
          </a:p>
          <a:p>
            <a:r>
              <a:rPr lang="zh-CN" altLang="en-US" dirty="0"/>
              <a:t>网关去跟</a:t>
            </a:r>
            <a:r>
              <a:rPr lang="en-US" altLang="zh-CN" dirty="0"/>
              <a:t>Consul</a:t>
            </a:r>
            <a:r>
              <a:rPr lang="zh-CN" altLang="en-US" dirty="0"/>
              <a:t>交互</a:t>
            </a:r>
            <a:endParaRPr lang="en-US" altLang="zh-CN" dirty="0"/>
          </a:p>
          <a:p>
            <a:r>
              <a:rPr lang="en-US" altLang="zh-CN" dirty="0"/>
              <a:t>Consul</a:t>
            </a:r>
            <a:r>
              <a:rPr lang="zh-CN" altLang="en-US" dirty="0"/>
              <a:t>维护实例</a:t>
            </a:r>
            <a:endParaRPr lang="en-US" altLang="zh-CN" dirty="0"/>
          </a:p>
          <a:p>
            <a:endParaRPr lang="en-US" altLang="zh-CN" dirty="0"/>
          </a:p>
        </p:txBody>
      </p:sp>
    </p:spTree>
    <p:extLst>
      <p:ext uri="{BB962C8B-B14F-4D97-AF65-F5344CB8AC3E}">
        <p14:creationId xmlns:p14="http://schemas.microsoft.com/office/powerpoint/2010/main" val="652623528"/>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044149"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Gateway+Polly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362839" cy="1477328"/>
          </a:xfrm>
          <a:prstGeom prst="rect">
            <a:avLst/>
          </a:prstGeom>
          <a:noFill/>
        </p:spPr>
        <p:txBody>
          <a:bodyPr wrap="square" rtlCol="0">
            <a:spAutoFit/>
          </a:bodyPr>
          <a:lstStyle/>
          <a:p>
            <a:r>
              <a:rPr lang="zh-CN" altLang="en-US" dirty="0"/>
              <a:t>缓存</a:t>
            </a:r>
            <a:endParaRPr lang="en-US" altLang="zh-CN" dirty="0"/>
          </a:p>
          <a:p>
            <a:r>
              <a:rPr lang="zh-CN" altLang="en-US" dirty="0"/>
              <a:t>限流</a:t>
            </a:r>
            <a:endParaRPr lang="en-US" altLang="zh-CN" dirty="0"/>
          </a:p>
          <a:p>
            <a:r>
              <a:rPr lang="zh-CN" altLang="en-US" dirty="0"/>
              <a:t>熔断</a:t>
            </a:r>
            <a:endParaRPr lang="en-US" altLang="zh-CN" dirty="0"/>
          </a:p>
          <a:p>
            <a:r>
              <a:rPr lang="zh-CN" altLang="en-US" dirty="0"/>
              <a:t>合并请求</a:t>
            </a:r>
            <a:endParaRPr lang="en-US" altLang="zh-CN" dirty="0"/>
          </a:p>
          <a:p>
            <a:r>
              <a:rPr lang="zh-CN" altLang="en-US" dirty="0"/>
              <a:t> </a:t>
            </a:r>
            <a:r>
              <a:rPr lang="en-US" altLang="zh-CN" dirty="0"/>
              <a:t>and so on</a:t>
            </a:r>
          </a:p>
        </p:txBody>
      </p:sp>
    </p:spTree>
    <p:extLst>
      <p:ext uri="{BB962C8B-B14F-4D97-AF65-F5344CB8AC3E}">
        <p14:creationId xmlns:p14="http://schemas.microsoft.com/office/powerpoint/2010/main" val="1109766134"/>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39759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Gateway+IdentityServer4</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652075" y="915635"/>
            <a:ext cx="1512105" cy="369332"/>
          </a:xfrm>
          <a:prstGeom prst="rect">
            <a:avLst/>
          </a:prstGeom>
          <a:noFill/>
        </p:spPr>
        <p:txBody>
          <a:bodyPr wrap="square" rtlCol="0">
            <a:spAutoFit/>
          </a:bodyPr>
          <a:lstStyle/>
          <a:p>
            <a:r>
              <a:rPr lang="zh-CN" altLang="en-US" dirty="0"/>
              <a:t>鉴权授权</a:t>
            </a:r>
            <a:endParaRPr lang="en-US" altLang="zh-CN" dirty="0"/>
          </a:p>
        </p:txBody>
      </p:sp>
      <p:pic>
        <p:nvPicPr>
          <p:cNvPr id="6" name="图片 5">
            <a:extLst>
              <a:ext uri="{FF2B5EF4-FFF2-40B4-BE49-F238E27FC236}">
                <a16:creationId xmlns:a16="http://schemas.microsoft.com/office/drawing/2014/main" id="{013E3B7A-07AF-4D91-9097-3CB01CE06452}"/>
              </a:ext>
            </a:extLst>
          </p:cNvPr>
          <p:cNvPicPr>
            <a:picLocks noChangeAspect="1"/>
          </p:cNvPicPr>
          <p:nvPr/>
        </p:nvPicPr>
        <p:blipFill>
          <a:blip r:embed="rId2" r:link="rId3"/>
          <a:stretch>
            <a:fillRect/>
          </a:stretch>
        </p:blipFill>
        <p:spPr>
          <a:xfrm>
            <a:off x="501651" y="785090"/>
            <a:ext cx="4981590" cy="3341155"/>
          </a:xfrm>
          <a:prstGeom prst="rect">
            <a:avLst/>
          </a:prstGeom>
          <a:noFill/>
          <a:ln w="9525">
            <a:noFill/>
          </a:ln>
        </p:spPr>
      </p:pic>
    </p:spTree>
    <p:extLst>
      <p:ext uri="{BB962C8B-B14F-4D97-AF65-F5344CB8AC3E}">
        <p14:creationId xmlns:p14="http://schemas.microsoft.com/office/powerpoint/2010/main" val="3038527574"/>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25"/>
          <p:cNvSpPr/>
          <p:nvPr/>
        </p:nvSpPr>
        <p:spPr>
          <a:xfrm>
            <a:off x="0" y="0"/>
            <a:ext cx="9144000" cy="5143500"/>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35843" name="组合 35842"/>
          <p:cNvGrpSpPr/>
          <p:nvPr/>
        </p:nvGrpSpPr>
        <p:grpSpPr>
          <a:xfrm>
            <a:off x="0" y="0"/>
            <a:ext cx="9144000" cy="3959225"/>
            <a:chOff x="0" y="0"/>
            <a:chExt cx="9144000" cy="3959968"/>
          </a:xfrm>
        </p:grpSpPr>
        <p:sp>
          <p:nvSpPr>
            <p:cNvPr id="35844" name="矩形 254"/>
            <p:cNvSpPr/>
            <p:nvPr/>
          </p:nvSpPr>
          <p:spPr>
            <a:xfrm>
              <a:off x="0" y="113953"/>
              <a:ext cx="9144000" cy="3846015"/>
            </a:xfrm>
            <a:custGeom>
              <a:avLst/>
              <a:gdLst>
                <a:gd name="txL" fmla="*/ 0 w 9144000"/>
                <a:gd name="txT" fmla="*/ 0 h 3846015"/>
                <a:gd name="txR" fmla="*/ 9144000 w 9144000"/>
                <a:gd name="txB" fmla="*/ 3846015 h 3846015"/>
              </a:gdLst>
              <a:ahLst/>
              <a:cxnLst>
                <a:cxn ang="0">
                  <a:pos x="0" y="0"/>
                </a:cxn>
              </a:cxnLst>
              <a:rect l="txL" t="txT" r="txR" b="txB"/>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292929">
                <a:alpha val="29999"/>
              </a:srgbClr>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5845" name="矩形 254"/>
            <p:cNvSpPr/>
            <p:nvPr/>
          </p:nvSpPr>
          <p:spPr>
            <a:xfrm>
              <a:off x="0" y="0"/>
              <a:ext cx="9144000" cy="3846015"/>
            </a:xfrm>
            <a:custGeom>
              <a:avLst/>
              <a:gdLst>
                <a:gd name="txL" fmla="*/ 0 w 9144000"/>
                <a:gd name="txT" fmla="*/ 0 h 3846015"/>
                <a:gd name="txR" fmla="*/ 9144000 w 9144000"/>
                <a:gd name="txB" fmla="*/ 3846015 h 3846015"/>
              </a:gdLst>
              <a:ahLst/>
              <a:cxnLst>
                <a:cxn ang="0">
                  <a:pos x="0" y="0"/>
                </a:cxn>
              </a:cxnLst>
              <a:rect l="txL" t="txT" r="txR" b="txB"/>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292929"/>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35846" name="矩形 258"/>
          <p:cNvSpPr/>
          <p:nvPr/>
        </p:nvSpPr>
        <p:spPr>
          <a:xfrm>
            <a:off x="0" y="1771650"/>
            <a:ext cx="9144000" cy="1016000"/>
          </a:xfrm>
          <a:prstGeom prst="rect">
            <a:avLst/>
          </a:prstGeom>
          <a:noFill/>
          <a:ln w="9525">
            <a:noFill/>
          </a:ln>
        </p:spPr>
        <p:txBody>
          <a:bodyPr wrap="square">
            <a:spAutoFit/>
          </a:bodyPr>
          <a:lstStyle/>
          <a:p>
            <a:pPr algn="ctr"/>
            <a:r>
              <a:rPr lang="en-US" altLang="zh-CN" sz="6000" dirty="0">
                <a:solidFill>
                  <a:srgbClr val="000000"/>
                </a:solidFill>
                <a:latin typeface="Impact" panose="020B0806030902050204" pitchFamily="2" charset="0"/>
                <a:ea typeface="微软雅黑" panose="020B0503020204020204" pitchFamily="2" charset="-122"/>
                <a:sym typeface="Impact" panose="020B0806030902050204" pitchFamily="2" charset="0"/>
              </a:rPr>
              <a:t>THANK YOU</a:t>
            </a:r>
            <a:endParaRPr lang="zh-CN" altLang="en-US" sz="6000" dirty="0">
              <a:solidFill>
                <a:srgbClr val="000000"/>
              </a:solidFill>
              <a:latin typeface="Impact" panose="020B0806030902050204" pitchFamily="2" charset="0"/>
              <a:ea typeface="微软雅黑" panose="020B0503020204020204" pitchFamily="2" charset="-122"/>
              <a:sym typeface="Impact" panose="020B0806030902050204" pitchFamily="2" charset="0"/>
            </a:endParaRPr>
          </a:p>
        </p:txBody>
      </p:sp>
      <p:sp>
        <p:nvSpPr>
          <p:cNvPr id="35847" name="矩形 259"/>
          <p:cNvSpPr/>
          <p:nvPr/>
        </p:nvSpPr>
        <p:spPr>
          <a:xfrm>
            <a:off x="0" y="1564860"/>
            <a:ext cx="9144000" cy="1016000"/>
          </a:xfrm>
          <a:prstGeom prst="rect">
            <a:avLst/>
          </a:prstGeom>
          <a:noFill/>
          <a:ln w="9525">
            <a:noFill/>
          </a:ln>
        </p:spPr>
        <p:txBody>
          <a:bodyPr wrap="square">
            <a:spAutoFit/>
          </a:bodyPr>
          <a:lstStyle/>
          <a:p>
            <a:pPr marL="0" lvl="2" indent="0" algn="ctr">
              <a:lnSpc>
                <a:spcPct val="100000"/>
              </a:lnSpc>
            </a:pPr>
            <a:r>
              <a:rPr lang="en-US" altLang="zh-CN" sz="6000" dirty="0">
                <a:solidFill>
                  <a:srgbClr val="FFFFFF"/>
                </a:solidFill>
                <a:latin typeface="Impact" panose="020B0806030902050204" pitchFamily="2" charset="0"/>
                <a:ea typeface="微软雅黑" panose="020B0503020204020204" pitchFamily="2" charset="-122"/>
                <a:sym typeface="Impact" panose="020B0806030902050204" pitchFamily="2" charset="0"/>
              </a:rPr>
              <a:t>THANK YOU</a:t>
            </a:r>
            <a:endParaRPr lang="zh-CN" altLang="en-US" sz="6000" dirty="0">
              <a:solidFill>
                <a:srgbClr val="FFFFFF"/>
              </a:solidFill>
              <a:latin typeface="Impact" panose="020B0806030902050204" pitchFamily="2" charset="0"/>
              <a:ea typeface="微软雅黑" panose="020B0503020204020204" pitchFamily="2" charset="-122"/>
              <a:sym typeface="Impact" panose="020B0806030902050204" pitchFamily="2" charset="0"/>
            </a:endParaRPr>
          </a:p>
        </p:txBody>
      </p:sp>
      <p:sp>
        <p:nvSpPr>
          <p:cNvPr id="35849" name="矩形 29"/>
          <p:cNvSpPr/>
          <p:nvPr/>
        </p:nvSpPr>
        <p:spPr>
          <a:xfrm>
            <a:off x="0" y="4219575"/>
            <a:ext cx="9144000" cy="369332"/>
          </a:xfrm>
          <a:prstGeom prst="rect">
            <a:avLst/>
          </a:prstGeom>
          <a:noFill/>
          <a:ln w="9525">
            <a:noFill/>
          </a:ln>
        </p:spPr>
        <p:txBody>
          <a:bodyPr wrap="square">
            <a:spAutoFit/>
          </a:bodyPr>
          <a:lstStyle/>
          <a:p>
            <a:pPr algn="ctr"/>
            <a:r>
              <a:rPr lang="en-US" altLang="zh-CN" dirty="0">
                <a:solidFill>
                  <a:srgbClr val="8C4306"/>
                </a:solidFill>
                <a:latin typeface="微软雅黑" panose="020B0503020204020204" pitchFamily="2" charset="-122"/>
                <a:ea typeface="微软雅黑" panose="020B0503020204020204" pitchFamily="2" charset="-122"/>
                <a:sym typeface="微软雅黑" panose="020B0503020204020204" pitchFamily="2" charset="-122"/>
              </a:rPr>
              <a:t>Eleven</a:t>
            </a:r>
          </a:p>
        </p:txBody>
      </p:sp>
      <p:pic>
        <p:nvPicPr>
          <p:cNvPr id="10" name="图片 9" descr="logo">
            <a:extLst>
              <a:ext uri="{FF2B5EF4-FFF2-40B4-BE49-F238E27FC236}">
                <a16:creationId xmlns:a16="http://schemas.microsoft.com/office/drawing/2014/main" id="{1D33B235-1D28-40FD-9BDF-68B121566E7B}"/>
              </a:ext>
            </a:extLst>
          </p:cNvPr>
          <p:cNvPicPr>
            <a:picLocks noChangeAspect="1"/>
          </p:cNvPicPr>
          <p:nvPr/>
        </p:nvPicPr>
        <p:blipFill>
          <a:blip r:embed="rId2"/>
          <a:stretch>
            <a:fillRect/>
          </a:stretch>
        </p:blipFill>
        <p:spPr>
          <a:xfrm>
            <a:off x="3707940" y="548684"/>
            <a:ext cx="1620520" cy="453390"/>
          </a:xfrm>
          <a:prstGeom prst="rect">
            <a:avLst/>
          </a:prstGeom>
        </p:spPr>
      </p:pic>
      <p:grpSp>
        <p:nvGrpSpPr>
          <p:cNvPr id="11" name="组合 10">
            <a:extLst>
              <a:ext uri="{FF2B5EF4-FFF2-40B4-BE49-F238E27FC236}">
                <a16:creationId xmlns:a16="http://schemas.microsoft.com/office/drawing/2014/main" id="{55B098A2-85F8-4A1C-BA40-6D8F1CFDD18E}"/>
              </a:ext>
            </a:extLst>
          </p:cNvPr>
          <p:cNvGrpSpPr/>
          <p:nvPr/>
        </p:nvGrpSpPr>
        <p:grpSpPr>
          <a:xfrm>
            <a:off x="1386062" y="2738391"/>
            <a:ext cx="6264275" cy="431800"/>
            <a:chOff x="0" y="0"/>
            <a:chExt cx="6264696" cy="432048"/>
          </a:xfrm>
        </p:grpSpPr>
        <p:sp>
          <p:nvSpPr>
            <p:cNvPr id="12" name="矩形 1">
              <a:extLst>
                <a:ext uri="{FF2B5EF4-FFF2-40B4-BE49-F238E27FC236}">
                  <a16:creationId xmlns:a16="http://schemas.microsoft.com/office/drawing/2014/main" id="{663DAD56-35F0-4F08-94DE-EE09A0A79C09}"/>
                </a:ext>
              </a:extLst>
            </p:cNvPr>
            <p:cNvSpPr/>
            <p:nvPr/>
          </p:nvSpPr>
          <p:spPr>
            <a:xfrm>
              <a:off x="0" y="0"/>
              <a:ext cx="6264696" cy="432048"/>
            </a:xfrm>
            <a:prstGeom prst="rect">
              <a:avLst/>
            </a:prstGeom>
            <a:solidFill>
              <a:srgbClr val="9A5100"/>
            </a:solidFill>
            <a:ln w="9525">
              <a:noFill/>
            </a:ln>
          </p:spPr>
          <p:txBody>
            <a:bodyPr anchor="ctr"/>
            <a:lstStyle/>
            <a:p>
              <a:pPr algn="ctr"/>
              <a:endParaRPr>
                <a:solidFill>
                  <a:srgbClr val="8646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 name="矩形 9">
              <a:extLst>
                <a:ext uri="{FF2B5EF4-FFF2-40B4-BE49-F238E27FC236}">
                  <a16:creationId xmlns:a16="http://schemas.microsoft.com/office/drawing/2014/main" id="{135CA461-3BAF-4911-9A28-FAE59A354744}"/>
                </a:ext>
              </a:extLst>
            </p:cNvPr>
            <p:cNvSpPr/>
            <p:nvPr/>
          </p:nvSpPr>
          <p:spPr>
            <a:xfrm>
              <a:off x="0" y="31358"/>
              <a:ext cx="6264696" cy="369332"/>
            </a:xfrm>
            <a:prstGeom prst="rect">
              <a:avLst/>
            </a:prstGeom>
            <a:noFill/>
            <a:ln w="9525">
              <a:noFill/>
            </a:ln>
          </p:spPr>
          <p:txBody>
            <a:bodyPr wrap="square">
              <a:spAutoFit/>
            </a:bodyPr>
            <a:lstStyle/>
            <a:p>
              <a:pPr algn="ctr"/>
              <a:r>
                <a:rPr lang="zh-CN" altLang="en-US"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开发进阶，蜕变架构，升职加薪，只争朝夕！</a:t>
              </a:r>
            </a:p>
          </p:txBody>
        </p:sp>
      </p:grpSp>
      <p:pic>
        <p:nvPicPr>
          <p:cNvPr id="15" name="图片 14">
            <a:extLst>
              <a:ext uri="{FF2B5EF4-FFF2-40B4-BE49-F238E27FC236}">
                <a16:creationId xmlns:a16="http://schemas.microsoft.com/office/drawing/2014/main" id="{DF535480-4C7D-4FF8-B4C4-D61735D3A523}"/>
              </a:ext>
            </a:extLst>
          </p:cNvPr>
          <p:cNvPicPr>
            <a:picLocks noChangeAspect="1"/>
          </p:cNvPicPr>
          <p:nvPr/>
        </p:nvPicPr>
        <p:blipFill>
          <a:blip r:embed="rId3"/>
          <a:stretch>
            <a:fillRect/>
          </a:stretch>
        </p:blipFill>
        <p:spPr>
          <a:xfrm>
            <a:off x="6876160" y="1534582"/>
            <a:ext cx="1014025" cy="1016000"/>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51543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SOA</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面向服务架构</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395710" y="699620"/>
            <a:ext cx="8243131" cy="1754326"/>
          </a:xfrm>
          <a:prstGeom prst="rect">
            <a:avLst/>
          </a:prstGeom>
          <a:noFill/>
        </p:spPr>
        <p:txBody>
          <a:bodyPr wrap="square" rtlCol="0">
            <a:spAutoFit/>
          </a:bodyPr>
          <a:lstStyle/>
          <a:p>
            <a:r>
              <a:rPr lang="en-US" altLang="zh-CN" dirty="0"/>
              <a:t>SOA</a:t>
            </a:r>
            <a:r>
              <a:rPr lang="zh-CN" altLang="zh-CN" dirty="0"/>
              <a:t>（</a:t>
            </a:r>
            <a:r>
              <a:rPr lang="en-US" altLang="zh-CN" dirty="0"/>
              <a:t>Service-</a:t>
            </a:r>
            <a:r>
              <a:rPr lang="en-US" altLang="zh-CN" dirty="0" err="1"/>
              <a:t>OrientedArchitecture</a:t>
            </a:r>
            <a:r>
              <a:rPr lang="zh-CN" altLang="zh-CN" dirty="0"/>
              <a:t>）</a:t>
            </a:r>
            <a:r>
              <a:rPr lang="zh-CN" altLang="en-US" dirty="0"/>
              <a:t>是一个组件模型，它将应用程序的不同功能单元（称为服务）进行拆分，并通过这些服务之间定义良好的接口和协议联系起来。</a:t>
            </a:r>
            <a:endParaRPr lang="en-US" altLang="zh-CN" dirty="0"/>
          </a:p>
          <a:p>
            <a:r>
              <a:rPr lang="zh-CN" altLang="en-US" dirty="0"/>
              <a:t>接口是采用中立的方式进行定义的，它应该独立于实现服务的硬件平台、操作系统和编程语言。这使得构件在各种各样的系统中的服务可以以一种统一和通用的方式进行交互。</a:t>
            </a:r>
            <a:endParaRPr lang="zh-CN" altLang="zh-CN" dirty="0"/>
          </a:p>
        </p:txBody>
      </p:sp>
      <p:pic>
        <p:nvPicPr>
          <p:cNvPr id="6" name="图片 5">
            <a:extLst>
              <a:ext uri="{FF2B5EF4-FFF2-40B4-BE49-F238E27FC236}">
                <a16:creationId xmlns:a16="http://schemas.microsoft.com/office/drawing/2014/main" id="{30D52678-3301-4D6F-ADE3-CFBA26F19D6B}"/>
              </a:ext>
            </a:extLst>
          </p:cNvPr>
          <p:cNvPicPr>
            <a:picLocks noChangeAspect="1"/>
          </p:cNvPicPr>
          <p:nvPr/>
        </p:nvPicPr>
        <p:blipFill>
          <a:blip r:embed="rId2"/>
          <a:stretch>
            <a:fillRect/>
          </a:stretch>
        </p:blipFill>
        <p:spPr>
          <a:xfrm>
            <a:off x="501651" y="2514101"/>
            <a:ext cx="7578247" cy="1959505"/>
          </a:xfrm>
          <a:prstGeom prst="rect">
            <a:avLst/>
          </a:prstGeom>
        </p:spPr>
      </p:pic>
    </p:spTree>
    <p:extLst>
      <p:ext uri="{BB962C8B-B14F-4D97-AF65-F5344CB8AC3E}">
        <p14:creationId xmlns:p14="http://schemas.microsoft.com/office/powerpoint/2010/main" val="283242406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798330"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SOA vs Micro Service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5160" y="699620"/>
            <a:ext cx="5146915" cy="1477328"/>
          </a:xfrm>
          <a:prstGeom prst="rect">
            <a:avLst/>
          </a:prstGeom>
          <a:noFill/>
        </p:spPr>
        <p:txBody>
          <a:bodyPr wrap="square" rtlCol="0">
            <a:spAutoFit/>
          </a:bodyPr>
          <a:lstStyle/>
          <a:p>
            <a:pPr marL="342900" indent="-342900">
              <a:buFont typeface="+mj-lt"/>
              <a:buAutoNum type="arabicPeriod"/>
            </a:pPr>
            <a:r>
              <a:rPr lang="en-US" altLang="zh-CN" dirty="0"/>
              <a:t>SOA</a:t>
            </a:r>
            <a:r>
              <a:rPr lang="zh-CN" altLang="en-US" dirty="0"/>
              <a:t>是为重用，微服务架构是为了重写</a:t>
            </a:r>
            <a:endParaRPr lang="en-US" altLang="zh-CN" dirty="0"/>
          </a:p>
          <a:p>
            <a:pPr marL="342900" indent="-342900">
              <a:buFont typeface="+mj-lt"/>
              <a:buAutoNum type="arabicPeriod"/>
            </a:pPr>
            <a:endParaRPr lang="zh-CN" altLang="en-US" dirty="0"/>
          </a:p>
          <a:p>
            <a:pPr marL="342900" indent="-342900">
              <a:buFont typeface="+mj-lt"/>
              <a:buAutoNum type="arabicPeriod"/>
            </a:pPr>
            <a:r>
              <a:rPr lang="en-US" altLang="zh-CN" dirty="0"/>
              <a:t>SOA</a:t>
            </a:r>
            <a:r>
              <a:rPr lang="zh-CN" altLang="en-US" dirty="0"/>
              <a:t>更水平，微服务是垂直的</a:t>
            </a:r>
            <a:endParaRPr lang="en-US" altLang="zh-CN" dirty="0"/>
          </a:p>
          <a:p>
            <a:pPr marL="342900" indent="-342900">
              <a:buFont typeface="+mj-lt"/>
              <a:buAutoNum type="arabicPeriod"/>
            </a:pPr>
            <a:endParaRPr lang="zh-CN" altLang="en-US" dirty="0"/>
          </a:p>
          <a:p>
            <a:pPr marL="342900" indent="-342900">
              <a:buFont typeface="+mj-lt"/>
              <a:buAutoNum type="arabicPeriod"/>
            </a:pPr>
            <a:r>
              <a:rPr lang="en-US" altLang="zh-CN" dirty="0"/>
              <a:t>SOA</a:t>
            </a:r>
            <a:r>
              <a:rPr lang="zh-CN" altLang="en-US" dirty="0"/>
              <a:t>自上而下，微服务自下而上</a:t>
            </a:r>
          </a:p>
        </p:txBody>
      </p:sp>
    </p:spTree>
    <p:extLst>
      <p:ext uri="{BB962C8B-B14F-4D97-AF65-F5344CB8AC3E}">
        <p14:creationId xmlns:p14="http://schemas.microsoft.com/office/powerpoint/2010/main" val="404645507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77859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服务通信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1</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1754326"/>
          </a:xfrm>
          <a:prstGeom prst="rect">
            <a:avLst/>
          </a:prstGeom>
          <a:noFill/>
        </p:spPr>
        <p:txBody>
          <a:bodyPr wrap="square" rtlCol="0">
            <a:spAutoFit/>
          </a:bodyPr>
          <a:lstStyle/>
          <a:p>
            <a:r>
              <a:rPr lang="en-US" altLang="zh-CN" dirty="0"/>
              <a:t>Redis/DB/Queue/</a:t>
            </a:r>
            <a:r>
              <a:rPr lang="zh-CN" altLang="en-US" dirty="0"/>
              <a:t>硬盘文件</a:t>
            </a:r>
            <a:endParaRPr lang="en-US" altLang="zh-CN" dirty="0"/>
          </a:p>
          <a:p>
            <a:endParaRPr lang="en-US" altLang="zh-CN" dirty="0"/>
          </a:p>
          <a:p>
            <a:r>
              <a:rPr lang="en-US" altLang="zh-CN" dirty="0"/>
              <a:t>1 </a:t>
            </a:r>
            <a:r>
              <a:rPr lang="zh-CN" altLang="en-US" dirty="0"/>
              <a:t>被动式通信</a:t>
            </a:r>
            <a:endParaRPr lang="en-US" altLang="zh-CN" dirty="0"/>
          </a:p>
          <a:p>
            <a:r>
              <a:rPr lang="en-US" altLang="zh-CN" dirty="0"/>
              <a:t>2 </a:t>
            </a:r>
            <a:r>
              <a:rPr lang="zh-CN" altLang="en-US" dirty="0"/>
              <a:t>门槛低</a:t>
            </a:r>
            <a:endParaRPr lang="en-US" altLang="zh-CN" dirty="0"/>
          </a:p>
          <a:p>
            <a:endParaRPr lang="en-US" altLang="zh-CN" dirty="0"/>
          </a:p>
          <a:p>
            <a:endParaRPr lang="en-US" altLang="zh-CN" dirty="0"/>
          </a:p>
        </p:txBody>
      </p:sp>
      <p:pic>
        <p:nvPicPr>
          <p:cNvPr id="4" name="图片 3">
            <a:extLst>
              <a:ext uri="{FF2B5EF4-FFF2-40B4-BE49-F238E27FC236}">
                <a16:creationId xmlns:a16="http://schemas.microsoft.com/office/drawing/2014/main" id="{45EB5F28-E098-4D12-A119-13A67D7808C6}"/>
              </a:ext>
            </a:extLst>
          </p:cNvPr>
          <p:cNvPicPr>
            <a:picLocks noChangeAspect="1"/>
          </p:cNvPicPr>
          <p:nvPr/>
        </p:nvPicPr>
        <p:blipFill>
          <a:blip r:embed="rId2"/>
          <a:stretch>
            <a:fillRect/>
          </a:stretch>
        </p:blipFill>
        <p:spPr>
          <a:xfrm>
            <a:off x="501651" y="809512"/>
            <a:ext cx="4358369" cy="2720576"/>
          </a:xfrm>
          <a:prstGeom prst="rect">
            <a:avLst/>
          </a:prstGeom>
        </p:spPr>
      </p:pic>
    </p:spTree>
    <p:extLst>
      <p:ext uri="{BB962C8B-B14F-4D97-AF65-F5344CB8AC3E}">
        <p14:creationId xmlns:p14="http://schemas.microsoft.com/office/powerpoint/2010/main" val="227067505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77859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服务通信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2</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611725" y="2211725"/>
            <a:ext cx="4896340" cy="2031325"/>
          </a:xfrm>
          <a:prstGeom prst="rect">
            <a:avLst/>
          </a:prstGeom>
          <a:noFill/>
        </p:spPr>
        <p:txBody>
          <a:bodyPr wrap="square" rtlCol="0">
            <a:spAutoFit/>
          </a:bodyPr>
          <a:lstStyle/>
          <a:p>
            <a:r>
              <a:rPr lang="en-US" altLang="zh-CN" dirty="0" err="1"/>
              <a:t>WebService</a:t>
            </a:r>
            <a:r>
              <a:rPr lang="en-US" altLang="zh-CN" dirty="0"/>
              <a:t>/WCF/</a:t>
            </a:r>
            <a:r>
              <a:rPr lang="en-US" altLang="zh-CN" dirty="0" err="1"/>
              <a:t>WebApi</a:t>
            </a:r>
            <a:r>
              <a:rPr lang="en-US" altLang="zh-CN" dirty="0"/>
              <a:t>/</a:t>
            </a:r>
            <a:r>
              <a:rPr lang="zh-CN" altLang="en-US" dirty="0"/>
              <a:t>甚至</a:t>
            </a:r>
            <a:r>
              <a:rPr lang="en-US" altLang="zh-CN" dirty="0" err="1"/>
              <a:t>ashx</a:t>
            </a:r>
            <a:r>
              <a:rPr lang="zh-CN" altLang="en-US" dirty="0"/>
              <a:t>，</a:t>
            </a:r>
            <a:r>
              <a:rPr lang="en-US" altLang="zh-CN" dirty="0" err="1"/>
              <a:t>aspx</a:t>
            </a:r>
            <a:endParaRPr lang="en-US" altLang="zh-CN" dirty="0"/>
          </a:p>
          <a:p>
            <a:endParaRPr lang="en-US" altLang="zh-CN" dirty="0"/>
          </a:p>
          <a:p>
            <a:pPr marL="342900" indent="-342900">
              <a:buFont typeface="+mj-lt"/>
              <a:buAutoNum type="arabicPeriod"/>
            </a:pPr>
            <a:r>
              <a:rPr lang="zh-CN" altLang="en-US" dirty="0"/>
              <a:t>主动触发</a:t>
            </a:r>
            <a:endParaRPr lang="en-US" altLang="zh-CN" dirty="0"/>
          </a:p>
          <a:p>
            <a:pPr marL="342900" indent="-342900">
              <a:buFont typeface="+mj-lt"/>
              <a:buAutoNum type="arabicPeriod"/>
            </a:pPr>
            <a:r>
              <a:rPr lang="zh-CN" altLang="en-US" dirty="0"/>
              <a:t>数据序列化传递</a:t>
            </a:r>
            <a:endParaRPr lang="en-US" altLang="zh-CN" dirty="0"/>
          </a:p>
          <a:p>
            <a:pPr marL="342900" indent="-342900">
              <a:buFont typeface="+mj-lt"/>
              <a:buAutoNum type="arabicPeriod"/>
            </a:pPr>
            <a:r>
              <a:rPr lang="zh-CN" altLang="en-US" dirty="0"/>
              <a:t>跨平台</a:t>
            </a:r>
            <a:endParaRPr lang="en-US" altLang="zh-CN" dirty="0"/>
          </a:p>
          <a:p>
            <a:pPr marL="342900" indent="-342900">
              <a:buFont typeface="+mj-lt"/>
              <a:buAutoNum type="arabicPeriod"/>
            </a:pPr>
            <a:r>
              <a:rPr lang="zh-CN" altLang="en-US" dirty="0"/>
              <a:t>跨语言</a:t>
            </a:r>
            <a:endParaRPr lang="en-US" altLang="zh-CN" dirty="0"/>
          </a:p>
          <a:p>
            <a:pPr marL="342900" indent="-342900">
              <a:buFont typeface="+mj-lt"/>
              <a:buAutoNum type="arabicPeriod"/>
            </a:pPr>
            <a:r>
              <a:rPr lang="en-US" altLang="zh-CN" dirty="0"/>
              <a:t>http</a:t>
            </a:r>
            <a:r>
              <a:rPr lang="zh-CN" altLang="en-US" dirty="0"/>
              <a:t>穿透防火墙</a:t>
            </a:r>
            <a:endParaRPr lang="en-US" altLang="zh-CN" dirty="0"/>
          </a:p>
        </p:txBody>
      </p:sp>
      <p:pic>
        <p:nvPicPr>
          <p:cNvPr id="5" name="图片 4">
            <a:extLst>
              <a:ext uri="{FF2B5EF4-FFF2-40B4-BE49-F238E27FC236}">
                <a16:creationId xmlns:a16="http://schemas.microsoft.com/office/drawing/2014/main" id="{38EDB84B-88B3-471E-B21F-79709AD13C33}"/>
              </a:ext>
            </a:extLst>
          </p:cNvPr>
          <p:cNvPicPr>
            <a:picLocks noChangeAspect="1"/>
          </p:cNvPicPr>
          <p:nvPr/>
        </p:nvPicPr>
        <p:blipFill>
          <a:blip r:embed="rId2"/>
          <a:stretch>
            <a:fillRect/>
          </a:stretch>
        </p:blipFill>
        <p:spPr>
          <a:xfrm>
            <a:off x="611725" y="859123"/>
            <a:ext cx="6729043" cy="952583"/>
          </a:xfrm>
          <a:prstGeom prst="rect">
            <a:avLst/>
          </a:prstGeom>
        </p:spPr>
      </p:pic>
    </p:spTree>
    <p:extLst>
      <p:ext uri="{BB962C8B-B14F-4D97-AF65-F5344CB8AC3E}">
        <p14:creationId xmlns:p14="http://schemas.microsoft.com/office/powerpoint/2010/main" val="4017674854"/>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2.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5.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6.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5209</TotalTime>
  <Words>1872</Words>
  <Application>Microsoft Office PowerPoint</Application>
  <PresentationFormat>全屏显示(16:9)</PresentationFormat>
  <Paragraphs>297</Paragraphs>
  <Slides>53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53</vt:i4>
      </vt:variant>
    </vt:vector>
  </HeadingPairs>
  <TitlesOfParts>
    <vt:vector size="58" baseType="lpstr">
      <vt:lpstr>宋体</vt:lpstr>
      <vt:lpstr>微软雅黑</vt:lpstr>
      <vt:lpstr>Arial</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徐 杨</cp:lastModifiedBy>
  <cp:revision>659</cp:revision>
  <dcterms:created xsi:type="dcterms:W3CDTF">2014-02-20T03:23:00Z</dcterms:created>
  <dcterms:modified xsi:type="dcterms:W3CDTF">2020-01-13T14:37:51Z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