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80" r:id="rId2"/>
    <p:sldId id="356" r:id="rId3"/>
    <p:sldId id="397" r:id="rId4"/>
    <p:sldId id="357" r:id="rId5"/>
    <p:sldId id="358" r:id="rId6"/>
    <p:sldId id="396" r:id="rId7"/>
    <p:sldId id="359" r:id="rId8"/>
    <p:sldId id="360" r:id="rId9"/>
    <p:sldId id="361" r:id="rId10"/>
    <p:sldId id="362" r:id="rId11"/>
    <p:sldId id="363" r:id="rId12"/>
    <p:sldId id="324" r:id="rId13"/>
    <p:sldId id="325" r:id="rId14"/>
    <p:sldId id="327" r:id="rId15"/>
    <p:sldId id="328" r:id="rId16"/>
    <p:sldId id="398" r:id="rId17"/>
    <p:sldId id="399" r:id="rId18"/>
    <p:sldId id="326" r:id="rId19"/>
    <p:sldId id="403" r:id="rId20"/>
    <p:sldId id="400" r:id="rId21"/>
    <p:sldId id="329" r:id="rId22"/>
    <p:sldId id="330" r:id="rId23"/>
    <p:sldId id="333" r:id="rId24"/>
    <p:sldId id="334" r:id="rId25"/>
    <p:sldId id="332" r:id="rId26"/>
    <p:sldId id="331" r:id="rId27"/>
    <p:sldId id="335" r:id="rId28"/>
    <p:sldId id="402" r:id="rId29"/>
    <p:sldId id="401" r:id="rId30"/>
    <p:sldId id="342" r:id="rId31"/>
    <p:sldId id="404" r:id="rId32"/>
    <p:sldId id="405" r:id="rId33"/>
    <p:sldId id="406" r:id="rId34"/>
    <p:sldId id="407" r:id="rId35"/>
    <p:sldId id="408" r:id="rId36"/>
    <p:sldId id="289" r:id="rId37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5" d="100"/>
          <a:sy n="105" d="100"/>
        </p:scale>
        <p:origin x="62" y="370"/>
      </p:cViewPr>
      <p:guideLst>
        <p:guide orient="horz" pos="15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2020/1/2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2020/1/2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AspNetCore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spnet/AspNetCor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69274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Asp.NetCore3.1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专题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课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30" y="1203655"/>
            <a:ext cx="3773170" cy="208595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平台概述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-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环境搭建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-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项目建立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-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运行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pay-for-what-you-use</a:t>
            </a: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实战第一步之日志组件扩展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运行部署，理解跨平台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项目解读，花式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middleware</a:t>
            </a: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源码解读，理解新管道模型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62416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常规套路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-1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545D40-1303-4D32-8735-07CE6D765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78" y="2155970"/>
            <a:ext cx="4388342" cy="10080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9746D7E-6B10-463C-A713-BB201A88E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8" y="809198"/>
            <a:ext cx="4362942" cy="10535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52718F9-D19E-45C3-B840-D5F20021D59F}"/>
              </a:ext>
            </a:extLst>
          </p:cNvPr>
          <p:cNvSpPr txBox="1"/>
          <p:nvPr/>
        </p:nvSpPr>
        <p:spPr>
          <a:xfrm>
            <a:off x="501651" y="3651825"/>
            <a:ext cx="4388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一个叫要求，一个叫实现</a:t>
            </a:r>
            <a:endParaRPr lang="en-US" altLang="zh-CN" dirty="0"/>
          </a:p>
          <a:p>
            <a:r>
              <a:rPr lang="zh-CN" altLang="en-US" dirty="0"/>
              <a:t>一个叫要有光  一个叫创造太阳</a:t>
            </a:r>
          </a:p>
        </p:txBody>
      </p:sp>
    </p:spTree>
    <p:extLst>
      <p:ext uri="{BB962C8B-B14F-4D97-AF65-F5344CB8AC3E}">
        <p14:creationId xmlns:p14="http://schemas.microsoft.com/office/powerpoint/2010/main" val="25133597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13739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实战开始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第一个扩展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915635"/>
            <a:ext cx="44303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鲁迅说：不允许没有日志记录的项目上线！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种方式：</a:t>
            </a:r>
            <a:endParaRPr lang="en-US" altLang="zh-CN" dirty="0"/>
          </a:p>
          <a:p>
            <a:r>
              <a:rPr lang="en-US" altLang="zh-CN" dirty="0"/>
              <a:t>Program</a:t>
            </a:r>
          </a:p>
          <a:p>
            <a:endParaRPr lang="en-US" altLang="zh-CN" dirty="0"/>
          </a:p>
          <a:p>
            <a:r>
              <a:rPr lang="en-US" altLang="zh-CN" dirty="0"/>
              <a:t>Startup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EEBBE3-2A82-4DB0-ABE7-605A51C07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25" y="1851700"/>
            <a:ext cx="3132296" cy="29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0546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6610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常规套路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-2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29646" y="4434573"/>
            <a:ext cx="630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依赖注入，控制反转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49F62C-A527-4378-BBF9-30B7750C6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1135255"/>
            <a:ext cx="6591871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119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部署项目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203655"/>
            <a:ext cx="6302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IIS Express</a:t>
            </a:r>
            <a:r>
              <a:rPr lang="zh-CN" altLang="en-US" dirty="0"/>
              <a:t>承载的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CLR</a:t>
            </a:r>
            <a:r>
              <a:rPr lang="zh-CN" altLang="en-US" dirty="0"/>
              <a:t>环境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IIS</a:t>
            </a:r>
            <a:r>
              <a:rPr lang="zh-CN" altLang="en-US" dirty="0"/>
              <a:t>需要发布</a:t>
            </a:r>
            <a:r>
              <a:rPr lang="en-US" altLang="zh-CN" dirty="0"/>
              <a:t>---</a:t>
            </a:r>
            <a:r>
              <a:rPr lang="zh-CN" altLang="en-US" dirty="0"/>
              <a:t>需要</a:t>
            </a:r>
            <a:r>
              <a:rPr lang="en-US" altLang="zh-CN" dirty="0"/>
              <a:t>Hosting—</a:t>
            </a:r>
            <a:r>
              <a:rPr lang="zh-CN" altLang="en-US" dirty="0"/>
              <a:t>才能托管起来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也可以不发布，但是要</a:t>
            </a:r>
            <a:r>
              <a:rPr lang="en-US" altLang="zh-CN" dirty="0"/>
              <a:t>copy</a:t>
            </a:r>
            <a:r>
              <a:rPr lang="zh-CN" altLang="en-US" dirty="0"/>
              <a:t>一个</a:t>
            </a:r>
            <a:r>
              <a:rPr lang="en-US" altLang="zh-CN" dirty="0" err="1"/>
              <a:t>web.config</a:t>
            </a:r>
            <a:r>
              <a:rPr lang="zh-CN" altLang="en-US" dirty="0"/>
              <a:t>进来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801182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82962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部署项目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命令行篇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203655"/>
            <a:ext cx="78866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可以用一个</a:t>
            </a:r>
            <a:r>
              <a:rPr lang="en-US" altLang="zh-CN" dirty="0" err="1"/>
              <a:t>cmd</a:t>
            </a:r>
            <a:r>
              <a:rPr lang="en-US" altLang="zh-CN" dirty="0"/>
              <a:t>—</a:t>
            </a:r>
            <a:r>
              <a:rPr lang="zh-CN" altLang="en-US" dirty="0"/>
              <a:t>控制台进程</a:t>
            </a:r>
            <a:r>
              <a:rPr lang="en-US" altLang="zh-CN" dirty="0"/>
              <a:t>—</a:t>
            </a:r>
            <a:r>
              <a:rPr lang="zh-CN" altLang="en-US" dirty="0"/>
              <a:t>托管了网站</a:t>
            </a:r>
            <a:r>
              <a:rPr lang="en-US" altLang="zh-CN" dirty="0"/>
              <a:t>—</a:t>
            </a:r>
            <a:r>
              <a:rPr lang="zh-CN" altLang="en-US" dirty="0"/>
              <a:t>牛了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dotnet Zhaoxi.AspNetCore31.Demo.dll --</a:t>
            </a:r>
            <a:r>
              <a:rPr lang="en-US" altLang="zh-CN" dirty="0" err="1"/>
              <a:t>urls</a:t>
            </a:r>
            <a:r>
              <a:rPr lang="en-US" altLang="zh-CN" dirty="0"/>
              <a:t>="http://*:5177" --</a:t>
            </a:r>
            <a:r>
              <a:rPr lang="en-US" altLang="zh-CN" dirty="0" err="1"/>
              <a:t>ip</a:t>
            </a:r>
            <a:r>
              <a:rPr lang="en-US" altLang="zh-CN" dirty="0"/>
              <a:t>="127.0.0.1" --port=5177</a:t>
            </a:r>
            <a:endParaRPr lang="zh-CN" altLang="zh-CN" dirty="0"/>
          </a:p>
          <a:p>
            <a:endParaRPr lang="en-US" altLang="zh-CN" dirty="0"/>
          </a:p>
          <a:p>
            <a:r>
              <a:rPr lang="zh-CN" altLang="en-US" dirty="0"/>
              <a:t>需要</a:t>
            </a:r>
            <a:r>
              <a:rPr lang="en-US" altLang="zh-CN" dirty="0"/>
              <a:t>copy </a:t>
            </a:r>
            <a:r>
              <a:rPr lang="zh-CN" altLang="en-US" dirty="0"/>
              <a:t>静态资源</a:t>
            </a:r>
            <a:endParaRPr lang="en-US" altLang="zh-CN" dirty="0"/>
          </a:p>
          <a:p>
            <a:r>
              <a:rPr lang="zh-CN" altLang="en-US" dirty="0"/>
              <a:t>控制台调试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802134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2413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部署项目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--IIS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篇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611725" y="1137458"/>
            <a:ext cx="673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发布项目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/>
              <a:t>AspNetCoreModuleV2</a:t>
            </a:r>
          </a:p>
          <a:p>
            <a:r>
              <a:rPr lang="en-US" altLang="zh-CN" dirty="0"/>
              <a:t>.NetCore2.2+ ASP.NET Core Module</a:t>
            </a:r>
            <a:r>
              <a:rPr lang="zh-CN" altLang="en-US" dirty="0"/>
              <a:t>支持进程内托管模型</a:t>
            </a:r>
            <a:endParaRPr lang="en-US" altLang="zh-CN" dirty="0"/>
          </a:p>
          <a:p>
            <a:r>
              <a:rPr lang="zh-CN" altLang="en-US" dirty="0"/>
              <a:t>反向代理</a:t>
            </a:r>
            <a:endParaRPr lang="en-US" altLang="zh-C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FBE694-D1B8-4C1C-AB0B-4AA28FC7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1" y="2499745"/>
            <a:ext cx="7367390" cy="122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65230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发布与编译的区别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203655"/>
            <a:ext cx="6302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CLR</a:t>
            </a:r>
            <a:r>
              <a:rPr lang="zh-CN" altLang="en-US" dirty="0"/>
              <a:t>环境</a:t>
            </a:r>
            <a:endParaRPr lang="en-US" altLang="zh-CN" dirty="0"/>
          </a:p>
          <a:p>
            <a:r>
              <a:rPr lang="en-US" altLang="zh-CN" dirty="0"/>
              <a:t>IIS</a:t>
            </a:r>
            <a:r>
              <a:rPr lang="zh-CN" altLang="en-US" dirty="0"/>
              <a:t>需要</a:t>
            </a:r>
            <a:r>
              <a:rPr lang="en-US" altLang="zh-CN" dirty="0"/>
              <a:t>Hosting</a:t>
            </a:r>
          </a:p>
          <a:p>
            <a:r>
              <a:rPr lang="zh-CN" altLang="en-US" dirty="0"/>
              <a:t>发布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IIS</a:t>
            </a:r>
            <a:r>
              <a:rPr lang="zh-CN" altLang="en-US" dirty="0"/>
              <a:t>部署时，其实是把请求交给</a:t>
            </a:r>
            <a:r>
              <a:rPr lang="en-US" altLang="zh-CN" dirty="0"/>
              <a:t>ModuleV2</a:t>
            </a:r>
            <a:r>
              <a:rPr lang="zh-CN" altLang="en-US" dirty="0"/>
              <a:t>处理</a:t>
            </a:r>
            <a:r>
              <a:rPr lang="en-US" altLang="zh-CN" dirty="0"/>
              <a:t>—</a:t>
            </a:r>
            <a:r>
              <a:rPr lang="zh-CN" altLang="en-US" dirty="0"/>
              <a:t>转给</a:t>
            </a:r>
            <a:r>
              <a:rPr lang="en-US" altLang="zh-CN" dirty="0"/>
              <a:t>dotnet—</a:t>
            </a:r>
            <a:r>
              <a:rPr lang="zh-CN" altLang="en-US" dirty="0"/>
              <a:t>启动命令行那一套</a:t>
            </a:r>
            <a:r>
              <a:rPr lang="en-US" altLang="zh-CN" dirty="0"/>
              <a:t>(IIS</a:t>
            </a:r>
            <a:r>
              <a:rPr lang="zh-CN" altLang="en-US" dirty="0"/>
              <a:t>没有处理</a:t>
            </a:r>
            <a:r>
              <a:rPr lang="en-US" altLang="zh-CN" dirty="0"/>
              <a:t>—</a:t>
            </a:r>
            <a:r>
              <a:rPr lang="zh-CN" altLang="en-US" dirty="0"/>
              <a:t>只是一个代理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55326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67065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常规套路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-3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0966AE-7103-4E4D-A1C1-49B55DE3FA93}"/>
              </a:ext>
            </a:extLst>
          </p:cNvPr>
          <p:cNvSpPr txBox="1"/>
          <p:nvPr/>
        </p:nvSpPr>
        <p:spPr>
          <a:xfrm>
            <a:off x="539720" y="3786528"/>
            <a:ext cx="51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初始化扩展</a:t>
            </a:r>
          </a:p>
        </p:txBody>
      </p:sp>
    </p:spTree>
    <p:extLst>
      <p:ext uri="{BB962C8B-B14F-4D97-AF65-F5344CB8AC3E}">
        <p14:creationId xmlns:p14="http://schemas.microsoft.com/office/powerpoint/2010/main" val="302528660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1393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理解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Kestrel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059645"/>
            <a:ext cx="6302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Kestrel</a:t>
            </a:r>
            <a:r>
              <a:rPr lang="zh-CN" altLang="en-US" dirty="0"/>
              <a:t>就是一个简化版</a:t>
            </a:r>
            <a:r>
              <a:rPr lang="en-US" altLang="zh-CN" dirty="0"/>
              <a:t>IIS web</a:t>
            </a:r>
            <a:r>
              <a:rPr lang="zh-CN" altLang="en-US" dirty="0"/>
              <a:t>服务器</a:t>
            </a:r>
            <a:endParaRPr lang="en-US" altLang="zh-CN" dirty="0"/>
          </a:p>
          <a:p>
            <a:r>
              <a:rPr lang="zh-CN" altLang="en-US" dirty="0"/>
              <a:t>负责监听请求</a:t>
            </a:r>
            <a:r>
              <a:rPr lang="en-US" altLang="zh-CN" dirty="0"/>
              <a:t>—</a:t>
            </a:r>
            <a:r>
              <a:rPr lang="zh-CN" altLang="en-US" dirty="0"/>
              <a:t>转发到代码</a:t>
            </a:r>
            <a:r>
              <a:rPr lang="en-US" altLang="zh-CN" dirty="0"/>
              <a:t>---</a:t>
            </a:r>
            <a:r>
              <a:rPr lang="zh-CN" altLang="en-US" dirty="0"/>
              <a:t>完成响应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Asp.NetCore</a:t>
            </a:r>
            <a:r>
              <a:rPr lang="zh-CN" altLang="en-US" dirty="0"/>
              <a:t>本质是个控制台</a:t>
            </a:r>
            <a:r>
              <a:rPr lang="en-US" altLang="zh-CN" dirty="0"/>
              <a:t>—</a:t>
            </a:r>
            <a:r>
              <a:rPr lang="zh-CN" altLang="en-US" dirty="0"/>
              <a:t>运行起来是个网站</a:t>
            </a:r>
            <a:r>
              <a:rPr lang="en-US" altLang="zh-CN" dirty="0"/>
              <a:t>---</a:t>
            </a:r>
            <a:r>
              <a:rPr lang="zh-CN" altLang="en-US" dirty="0"/>
              <a:t>内置了一个</a:t>
            </a:r>
            <a:r>
              <a:rPr lang="en-US" altLang="zh-CN" dirty="0" err="1"/>
              <a:t>Kestral</a:t>
            </a:r>
            <a:r>
              <a:rPr lang="zh-CN" altLang="en-US" dirty="0"/>
              <a:t>（</a:t>
            </a:r>
            <a:r>
              <a:rPr lang="en-US" altLang="zh-CN" dirty="0"/>
              <a:t>IIS</a:t>
            </a:r>
            <a:r>
              <a:rPr lang="zh-CN" altLang="en-US" dirty="0"/>
              <a:t>服务器</a:t>
            </a:r>
            <a:r>
              <a:rPr lang="en-US" altLang="zh-CN" dirty="0"/>
              <a:t>---</a:t>
            </a:r>
            <a:r>
              <a:rPr lang="zh-CN" altLang="en-US" dirty="0"/>
              <a:t>所以来能脱离对</a:t>
            </a:r>
            <a:r>
              <a:rPr lang="en-US" altLang="zh-CN" dirty="0"/>
              <a:t>IIS</a:t>
            </a:r>
            <a:r>
              <a:rPr lang="zh-CN" altLang="en-US" dirty="0"/>
              <a:t>的依赖，所以才能做到跨平台）</a:t>
            </a:r>
            <a:endParaRPr lang="en-US" altLang="zh-CN" dirty="0"/>
          </a:p>
          <a:p>
            <a:endParaRPr lang="en-US" altLang="zh-CN"/>
          </a:p>
          <a:p>
            <a:endParaRPr lang="en-US" altLang="zh-CN" dirty="0"/>
          </a:p>
          <a:p>
            <a:r>
              <a:rPr lang="zh-CN" altLang="en-US" dirty="0"/>
              <a:t>有了</a:t>
            </a:r>
            <a:r>
              <a:rPr lang="en-US" altLang="zh-CN" dirty="0"/>
              <a:t>kestrel</a:t>
            </a:r>
            <a:r>
              <a:rPr lang="zh-CN" altLang="en-US" dirty="0"/>
              <a:t>，</a:t>
            </a:r>
            <a:r>
              <a:rPr lang="en-US" altLang="zh-CN" dirty="0" err="1"/>
              <a:t>Asp.NetCore</a:t>
            </a:r>
            <a:r>
              <a:rPr lang="zh-CN" altLang="en-US" dirty="0"/>
              <a:t>才能真正做到跨平台！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855705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3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4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69274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Asp.NetCore3.1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专题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课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278129" y="1203655"/>
            <a:ext cx="6093995" cy="178741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项目解读，花式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middleware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扩展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源码解读，理解新管道模型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理解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IOC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，完成多层依赖注入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扩展</a:t>
            </a: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autofac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，开始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AOP</a:t>
            </a: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94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30837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.Net Core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F6CD365-04E7-4BBD-9FC5-047A8F683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" y="758825"/>
            <a:ext cx="6283563" cy="361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AE4FD30-663E-4E19-9B2B-5E37C5FD5C43}"/>
              </a:ext>
            </a:extLst>
          </p:cNvPr>
          <p:cNvSpPr txBox="1"/>
          <p:nvPr/>
        </p:nvSpPr>
        <p:spPr>
          <a:xfrm>
            <a:off x="7164179" y="843630"/>
            <a:ext cx="15035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NetCore</a:t>
            </a:r>
            <a:endParaRPr lang="en-US" altLang="zh-CN" dirty="0"/>
          </a:p>
          <a:p>
            <a:r>
              <a:rPr lang="en-US" altLang="zh-CN" dirty="0"/>
              <a:t>Framework</a:t>
            </a:r>
          </a:p>
          <a:p>
            <a:r>
              <a:rPr lang="zh-CN" altLang="en-US" dirty="0"/>
              <a:t>都属于框架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并列：大家是不同的框架，都有自己的</a:t>
            </a:r>
            <a:r>
              <a:rPr lang="en-US" altLang="zh-CN" dirty="0"/>
              <a:t>CLR</a:t>
            </a:r>
          </a:p>
          <a:p>
            <a:endParaRPr lang="en-US" altLang="zh-CN" dirty="0"/>
          </a:p>
          <a:p>
            <a:r>
              <a:rPr lang="en-US" altLang="zh-CN" dirty="0"/>
              <a:t>.Net5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15223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开始解读项目框架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0966AE-7103-4E4D-A1C1-49B55DE3FA93}"/>
              </a:ext>
            </a:extLst>
          </p:cNvPr>
          <p:cNvSpPr txBox="1"/>
          <p:nvPr/>
        </p:nvSpPr>
        <p:spPr>
          <a:xfrm>
            <a:off x="470242" y="915635"/>
            <a:ext cx="5112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项目的造型跟以前完全不一样了</a:t>
            </a:r>
            <a:endParaRPr lang="en-US" altLang="zh-CN" dirty="0"/>
          </a:p>
          <a:p>
            <a:r>
              <a:rPr lang="en-US" altLang="zh-CN" dirty="0"/>
              <a:t>Program</a:t>
            </a:r>
          </a:p>
          <a:p>
            <a:endParaRPr lang="en-US" altLang="zh-CN" dirty="0"/>
          </a:p>
          <a:p>
            <a:r>
              <a:rPr lang="en-US" altLang="zh-CN" dirty="0"/>
              <a:t>Startup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22320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47563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Http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请求是怎么被处理的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987640"/>
            <a:ext cx="6302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是时候考虑下这个问题了</a:t>
            </a:r>
            <a:r>
              <a:rPr lang="en-US" altLang="zh-CN" dirty="0"/>
              <a:t>,Http</a:t>
            </a:r>
            <a:r>
              <a:rPr lang="zh-CN" altLang="en-US" dirty="0"/>
              <a:t>请求到底是怎么处理的？</a:t>
            </a:r>
            <a:endParaRPr lang="en-US" altLang="zh-CN" dirty="0"/>
          </a:p>
          <a:p>
            <a:pPr latinLnBrk="1"/>
            <a:r>
              <a:rPr lang="zh-CN" altLang="en-US" dirty="0"/>
              <a:t>管道</a:t>
            </a:r>
            <a:r>
              <a:rPr lang="en-US" altLang="zh-CN" dirty="0"/>
              <a:t>---IIS---</a:t>
            </a:r>
            <a:r>
              <a:rPr lang="zh-CN" altLang="en-US" dirty="0"/>
              <a:t>反射</a:t>
            </a:r>
            <a:r>
              <a:rPr lang="en-US" altLang="zh-CN" dirty="0"/>
              <a:t>—</a:t>
            </a:r>
            <a:r>
              <a:rPr lang="zh-CN" altLang="en-US" dirty="0"/>
              <a:t>编译</a:t>
            </a:r>
            <a:r>
              <a:rPr lang="en-US" altLang="zh-CN" dirty="0"/>
              <a:t>----</a:t>
            </a:r>
            <a:r>
              <a:rPr lang="zh-CN" altLang="en-US" dirty="0"/>
              <a:t>域名 </a:t>
            </a:r>
            <a:r>
              <a:rPr lang="en-US" altLang="zh-CN" dirty="0" err="1"/>
              <a:t>dns</a:t>
            </a:r>
            <a:r>
              <a:rPr lang="zh-CN" altLang="en-US" dirty="0"/>
              <a:t>解析 </a:t>
            </a:r>
            <a:r>
              <a:rPr lang="en-US" altLang="zh-CN" dirty="0" err="1"/>
              <a:t>ip</a:t>
            </a:r>
            <a:r>
              <a:rPr lang="en-US" altLang="zh-CN" dirty="0"/>
              <a:t> </a:t>
            </a:r>
            <a:r>
              <a:rPr lang="zh-CN" altLang="en-US" dirty="0"/>
              <a:t>访问</a:t>
            </a:r>
            <a:r>
              <a:rPr lang="en-US" altLang="zh-CN" dirty="0"/>
              <a:t>—IP</a:t>
            </a:r>
          </a:p>
          <a:p>
            <a:pPr latinLnBrk="1"/>
            <a:endParaRPr lang="en-US" altLang="zh-CN" dirty="0"/>
          </a:p>
          <a:p>
            <a:pPr latinLnBrk="1"/>
            <a:r>
              <a:rPr lang="zh-CN" altLang="en-US" dirty="0"/>
              <a:t>浏览器输入地址</a:t>
            </a:r>
            <a:r>
              <a:rPr lang="en-US" altLang="zh-CN" dirty="0"/>
              <a:t>---DNS</a:t>
            </a:r>
            <a:r>
              <a:rPr lang="zh-CN" altLang="en-US" dirty="0"/>
              <a:t>解析</a:t>
            </a:r>
            <a:r>
              <a:rPr lang="en-US" altLang="zh-CN" dirty="0"/>
              <a:t>---IP</a:t>
            </a:r>
            <a:r>
              <a:rPr lang="zh-CN" altLang="en-US" dirty="0"/>
              <a:t>：</a:t>
            </a:r>
            <a:r>
              <a:rPr lang="en-US" altLang="zh-CN" dirty="0"/>
              <a:t>Port---IIS/Kestrel</a:t>
            </a:r>
            <a:r>
              <a:rPr lang="zh-CN" altLang="en-US" dirty="0"/>
              <a:t>监听端口</a:t>
            </a:r>
            <a:r>
              <a:rPr lang="en-US" altLang="zh-CN" dirty="0"/>
              <a:t>---</a:t>
            </a:r>
            <a:r>
              <a:rPr lang="zh-CN" altLang="en-US" dirty="0"/>
              <a:t>请求转发到代码</a:t>
            </a:r>
            <a:r>
              <a:rPr lang="en-US" altLang="zh-CN" dirty="0"/>
              <a:t>---</a:t>
            </a:r>
            <a:r>
              <a:rPr lang="zh-CN" altLang="en-US" dirty="0"/>
              <a:t>怎么进入到</a:t>
            </a:r>
            <a:r>
              <a:rPr lang="en-US" altLang="zh-CN" dirty="0"/>
              <a:t>controller</a:t>
            </a:r>
            <a:r>
              <a:rPr lang="zh-CN" altLang="en-US" dirty="0"/>
              <a:t>？</a:t>
            </a:r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174542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没有全家桶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203655"/>
            <a:ext cx="6302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app.Run</a:t>
            </a:r>
            <a:r>
              <a:rPr lang="en-US" altLang="zh-CN" dirty="0"/>
              <a:t>(c =&gt; </a:t>
            </a:r>
            <a:r>
              <a:rPr lang="en-US" altLang="zh-CN" dirty="0" err="1"/>
              <a:t>c.Response.WriteAsync</a:t>
            </a:r>
            <a:r>
              <a:rPr lang="en-US" altLang="zh-CN" dirty="0"/>
              <a:t>("Hello World!"));</a:t>
            </a:r>
          </a:p>
          <a:p>
            <a:endParaRPr lang="en-US" altLang="zh-CN" dirty="0"/>
          </a:p>
          <a:p>
            <a:r>
              <a:rPr lang="zh-CN" altLang="en-US" dirty="0"/>
              <a:t>任何一个请求，都只是返回 </a:t>
            </a:r>
            <a:r>
              <a:rPr lang="en-US" altLang="zh-CN" dirty="0"/>
              <a:t>Hello World!  </a:t>
            </a:r>
          </a:p>
          <a:p>
            <a:endParaRPr lang="en-US" altLang="zh-CN" dirty="0"/>
          </a:p>
          <a:p>
            <a:r>
              <a:rPr lang="zh-CN" altLang="en-US" dirty="0"/>
              <a:t>试试中断式</a:t>
            </a:r>
            <a:r>
              <a:rPr lang="en-US" altLang="zh-CN" dirty="0"/>
              <a:t>middleware</a:t>
            </a:r>
            <a:r>
              <a:rPr lang="zh-CN" altLang="en-US" dirty="0"/>
              <a:t>，没有什么全家桶了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874344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如何配置中间件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357775" y="3736565"/>
            <a:ext cx="630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框架提供的标准用法 </a:t>
            </a:r>
            <a:r>
              <a:rPr lang="en-US" altLang="zh-CN" dirty="0" err="1"/>
              <a:t>IApplicationBuilder.Use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F244F6-C16E-4B39-B074-9F578FD1F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75" y="843630"/>
            <a:ext cx="8428450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5774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记得看源码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203655"/>
            <a:ext cx="6302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https://github.com/aspnet/AspNetCore</a:t>
            </a:r>
            <a:endParaRPr lang="en-US" altLang="zh-CN" dirty="0"/>
          </a:p>
          <a:p>
            <a:r>
              <a:rPr lang="zh-CN" altLang="en-US" dirty="0"/>
              <a:t>源码地址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Http</a:t>
            </a:r>
            <a:r>
              <a:rPr lang="zh-CN" altLang="en-US" dirty="0"/>
              <a:t>请求的处理，其实蛮麻烦的，可以有很多步骤</a:t>
            </a:r>
            <a:endParaRPr lang="en-US" altLang="zh-CN" dirty="0"/>
          </a:p>
          <a:p>
            <a:r>
              <a:rPr lang="zh-CN" altLang="en-US" dirty="0"/>
              <a:t>可能</a:t>
            </a:r>
            <a:r>
              <a:rPr lang="en-US" altLang="zh-CN" dirty="0"/>
              <a:t>1</a:t>
            </a:r>
            <a:r>
              <a:rPr lang="zh-CN" altLang="en-US" dirty="0"/>
              <a:t>个 可能</a:t>
            </a:r>
            <a:r>
              <a:rPr lang="en-US" altLang="zh-CN" dirty="0"/>
              <a:t>3</a:t>
            </a:r>
            <a:r>
              <a:rPr lang="zh-CN" altLang="en-US" dirty="0"/>
              <a:t>个  </a:t>
            </a:r>
            <a:r>
              <a:rPr lang="en-US" altLang="zh-CN" dirty="0"/>
              <a:t>5</a:t>
            </a:r>
            <a:r>
              <a:rPr lang="zh-CN" altLang="en-US" dirty="0"/>
              <a:t>个  </a:t>
            </a:r>
            <a:r>
              <a:rPr lang="en-US" altLang="zh-CN" dirty="0"/>
              <a:t>10</a:t>
            </a:r>
            <a:r>
              <a:rPr lang="zh-CN" altLang="en-US" dirty="0"/>
              <a:t>个  </a:t>
            </a:r>
            <a:r>
              <a:rPr lang="en-US" altLang="zh-CN" dirty="0"/>
              <a:t>100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搭建框架，就是得保证扩展性</a:t>
            </a:r>
          </a:p>
        </p:txBody>
      </p:sp>
    </p:spTree>
    <p:extLst>
      <p:ext uri="{BB962C8B-B14F-4D97-AF65-F5344CB8AC3E}">
        <p14:creationId xmlns:p14="http://schemas.microsoft.com/office/powerpoint/2010/main" val="415539618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管道处理模型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474322" y="3795835"/>
            <a:ext cx="630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Asp.Net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MVC</a:t>
            </a:r>
            <a:r>
              <a:rPr lang="zh-CN" altLang="en-US" dirty="0"/>
              <a:t>都是这套管道处理模型  </a:t>
            </a:r>
            <a:endParaRPr lang="en-US" altLang="zh-CN" dirty="0"/>
          </a:p>
          <a:p>
            <a:r>
              <a:rPr lang="zh-CN" altLang="en-US" dirty="0"/>
              <a:t>能做到灵活的扩展定制，</a:t>
            </a:r>
            <a:r>
              <a:rPr lang="en-US" altLang="zh-CN" dirty="0"/>
              <a:t>pay-for-all---</a:t>
            </a:r>
            <a:r>
              <a:rPr lang="zh-CN" altLang="en-US" dirty="0"/>
              <a:t>全家桶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479891" y="786611"/>
            <a:ext cx="5825798" cy="275469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562496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新版管道处理模型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4083855"/>
            <a:ext cx="630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 </a:t>
            </a:r>
            <a:r>
              <a:rPr lang="zh-CN" altLang="en-US" dirty="0"/>
              <a:t>俄罗斯套娃模型</a:t>
            </a:r>
            <a:r>
              <a:rPr lang="en-US" altLang="zh-CN" dirty="0"/>
              <a:t>—</a:t>
            </a:r>
            <a:r>
              <a:rPr lang="zh-CN" altLang="en-US" dirty="0"/>
              <a:t>灵活 没有写死的顺序</a:t>
            </a:r>
            <a:endParaRPr lang="en-US" altLang="zh-CN" dirty="0"/>
          </a:p>
          <a:p>
            <a:r>
              <a:rPr lang="en-US" altLang="zh-CN" dirty="0"/>
              <a:t>pay for what you use</a:t>
            </a:r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510607" y="925290"/>
            <a:ext cx="4556760" cy="287274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2082600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中间件组装源码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4083855"/>
            <a:ext cx="630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 easy</a:t>
            </a:r>
            <a:r>
              <a:rPr lang="zh-CN" altLang="en-US" dirty="0"/>
              <a:t>！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CF8735-B344-4E13-9116-612B0082D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60" y="758826"/>
            <a:ext cx="7742591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7934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俄罗斯套娃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843630"/>
            <a:ext cx="630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扩展从未如此轻松，</a:t>
            </a:r>
            <a:r>
              <a:rPr lang="en-US" altLang="zh-CN" dirty="0"/>
              <a:t>So easy</a:t>
            </a:r>
            <a:r>
              <a:rPr lang="zh-CN" altLang="en-US" dirty="0"/>
              <a:t>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925775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1505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花式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middleware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0782B-487B-4A54-9592-BC6F6C647B58}"/>
              </a:ext>
            </a:extLst>
          </p:cNvPr>
          <p:cNvSpPr txBox="1"/>
          <p:nvPr/>
        </p:nvSpPr>
        <p:spPr>
          <a:xfrm>
            <a:off x="501651" y="1203655"/>
            <a:ext cx="6302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Use(</a:t>
            </a:r>
            <a:r>
              <a:rPr lang="zh-CN" altLang="en-US" dirty="0"/>
              <a:t>扩展方法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en-US" altLang="zh-CN" dirty="0" err="1"/>
              <a:t>UseWhen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Map</a:t>
            </a:r>
          </a:p>
          <a:p>
            <a:endParaRPr lang="en-US" altLang="zh-CN" dirty="0"/>
          </a:p>
          <a:p>
            <a:r>
              <a:rPr lang="en-US" altLang="zh-CN" dirty="0"/>
              <a:t>4 </a:t>
            </a:r>
            <a:r>
              <a:rPr lang="en-US" altLang="zh-CN" dirty="0" err="1"/>
              <a:t>MapWhern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 Middleware</a:t>
            </a:r>
            <a:r>
              <a:rPr lang="zh-CN" altLang="en-US" dirty="0"/>
              <a:t>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 Run</a:t>
            </a:r>
          </a:p>
        </p:txBody>
      </p:sp>
    </p:spTree>
    <p:extLst>
      <p:ext uri="{BB962C8B-B14F-4D97-AF65-F5344CB8AC3E}">
        <p14:creationId xmlns:p14="http://schemas.microsoft.com/office/powerpoint/2010/main" val="3043727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3404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Standard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2C6551-7448-4EB2-B145-4526C881715E}"/>
              </a:ext>
            </a:extLst>
          </p:cNvPr>
          <p:cNvSpPr txBox="1"/>
          <p:nvPr/>
        </p:nvSpPr>
        <p:spPr>
          <a:xfrm>
            <a:off x="515245" y="915635"/>
            <a:ext cx="511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 library to rule them all</a:t>
            </a:r>
          </a:p>
          <a:p>
            <a:r>
              <a:rPr lang="zh-CN" altLang="en-US" dirty="0"/>
              <a:t>一套</a:t>
            </a:r>
            <a:r>
              <a:rPr lang="en-US" altLang="zh-CN" dirty="0"/>
              <a:t>BCL</a:t>
            </a:r>
            <a:r>
              <a:rPr lang="zh-CN" altLang="en-US" dirty="0"/>
              <a:t>规范</a:t>
            </a:r>
            <a:endParaRPr lang="en-US" altLang="zh-CN" dirty="0"/>
          </a:p>
          <a:p>
            <a:r>
              <a:rPr lang="zh-CN" altLang="en-US" dirty="0"/>
              <a:t>类似于</a:t>
            </a:r>
            <a:r>
              <a:rPr lang="en-US" altLang="zh-CN" dirty="0"/>
              <a:t>Http</a:t>
            </a:r>
            <a:r>
              <a:rPr lang="zh-CN" altLang="en-US" dirty="0"/>
              <a:t>协议之于浏览器</a:t>
            </a:r>
          </a:p>
        </p:txBody>
      </p:sp>
    </p:spTree>
    <p:extLst>
      <p:ext uri="{BB962C8B-B14F-4D97-AF65-F5344CB8AC3E}">
        <p14:creationId xmlns:p14="http://schemas.microsoft.com/office/powerpoint/2010/main" val="39781750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84217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内置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IOC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使用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8B16D7-B40F-4D4B-BDA1-97DD09926673}"/>
              </a:ext>
            </a:extLst>
          </p:cNvPr>
          <p:cNvSpPr txBox="1"/>
          <p:nvPr/>
        </p:nvSpPr>
        <p:spPr>
          <a:xfrm>
            <a:off x="501651" y="1131650"/>
            <a:ext cx="5366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method gets called by the runtime. Use this method to add services to the container.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42756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66263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理解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IOC&amp;DI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8B16D7-B40F-4D4B-BDA1-97DD09926673}"/>
              </a:ext>
            </a:extLst>
          </p:cNvPr>
          <p:cNvSpPr txBox="1"/>
          <p:nvPr/>
        </p:nvSpPr>
        <p:spPr>
          <a:xfrm>
            <a:off x="5364055" y="817424"/>
            <a:ext cx="3528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依赖倒置，控制反转是一种目标，让程序解耦，</a:t>
            </a:r>
            <a:endParaRPr lang="en-US" altLang="zh-CN" dirty="0"/>
          </a:p>
          <a:p>
            <a:r>
              <a:rPr lang="zh-CN" altLang="en-US" dirty="0"/>
              <a:t>可以屏蔽细节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</a:t>
            </a:r>
            <a:r>
              <a:rPr lang="zh-CN" altLang="en-US" dirty="0"/>
              <a:t>依赖注入：是实现</a:t>
            </a:r>
            <a:r>
              <a:rPr lang="en-US" altLang="zh-CN" dirty="0"/>
              <a:t>IOC</a:t>
            </a:r>
            <a:r>
              <a:rPr lang="zh-CN" altLang="en-US" dirty="0"/>
              <a:t>的手段，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2358F9-BCC4-4DF9-8FF6-2AF5830FD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915635"/>
            <a:ext cx="4451023" cy="35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7977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生命周期理解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8B16D7-B40F-4D4B-BDA1-97DD09926673}"/>
              </a:ext>
            </a:extLst>
          </p:cNvPr>
          <p:cNvSpPr txBox="1"/>
          <p:nvPr/>
        </p:nvSpPr>
        <p:spPr>
          <a:xfrm>
            <a:off x="501651" y="1131650"/>
            <a:ext cx="5366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AddTransient</a:t>
            </a:r>
            <a:endParaRPr lang="en-US" altLang="zh-CN" dirty="0"/>
          </a:p>
          <a:p>
            <a:r>
              <a:rPr lang="en-US" altLang="zh-CN" dirty="0" err="1"/>
              <a:t>AddSingleton</a:t>
            </a:r>
            <a:endParaRPr lang="en-US" altLang="zh-CN" dirty="0"/>
          </a:p>
          <a:p>
            <a:r>
              <a:rPr lang="en-US" altLang="zh-CN" dirty="0" err="1"/>
              <a:t>AddScoped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206840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6683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扩展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Autofac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8B16D7-B40F-4D4B-BDA1-97DD09926673}"/>
              </a:ext>
            </a:extLst>
          </p:cNvPr>
          <p:cNvSpPr txBox="1"/>
          <p:nvPr/>
        </p:nvSpPr>
        <p:spPr>
          <a:xfrm>
            <a:off x="501651" y="1131650"/>
            <a:ext cx="6374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 err="1"/>
              <a:t>nuget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en-US" altLang="zh-CN" dirty="0" err="1"/>
              <a:t>UseServiceProviderFactory</a:t>
            </a:r>
            <a:r>
              <a:rPr lang="en-US" altLang="zh-CN" dirty="0"/>
              <a:t>(new </a:t>
            </a:r>
            <a:r>
              <a:rPr lang="en-US" altLang="zh-CN" dirty="0" err="1"/>
              <a:t>AutofacServiceProviderFactory</a:t>
            </a:r>
            <a:r>
              <a:rPr lang="en-US" altLang="zh-CN" dirty="0"/>
              <a:t>())</a:t>
            </a:r>
          </a:p>
          <a:p>
            <a:endParaRPr lang="en-US" altLang="zh-CN" dirty="0"/>
          </a:p>
          <a:p>
            <a:r>
              <a:rPr lang="en-US" altLang="zh-CN" dirty="0"/>
              <a:t>3 public void </a:t>
            </a:r>
            <a:r>
              <a:rPr lang="en-US" altLang="zh-CN" dirty="0" err="1"/>
              <a:t>ConfigureContainer</a:t>
            </a:r>
            <a:r>
              <a:rPr lang="en-US" altLang="zh-CN" dirty="0"/>
              <a:t>(</a:t>
            </a:r>
            <a:r>
              <a:rPr lang="en-US" altLang="zh-CN" dirty="0" err="1"/>
              <a:t>ContainerBuilder</a:t>
            </a:r>
            <a:r>
              <a:rPr lang="en-US" altLang="zh-CN" dirty="0"/>
              <a:t> </a:t>
            </a:r>
            <a:r>
              <a:rPr lang="en-US" altLang="zh-CN" dirty="0" err="1"/>
              <a:t>containerBuilder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3.0</a:t>
            </a:r>
            <a:r>
              <a:rPr lang="zh-CN" altLang="en-US" dirty="0">
                <a:solidFill>
                  <a:srgbClr val="FF0000"/>
                </a:solidFill>
              </a:rPr>
              <a:t>版本跟</a:t>
            </a:r>
            <a:r>
              <a:rPr lang="en-US" altLang="zh-CN" dirty="0">
                <a:solidFill>
                  <a:srgbClr val="FF0000"/>
                </a:solidFill>
              </a:rPr>
              <a:t>2.x</a:t>
            </a:r>
            <a:r>
              <a:rPr lang="zh-CN" altLang="en-US" dirty="0">
                <a:solidFill>
                  <a:srgbClr val="FF0000"/>
                </a:solidFill>
              </a:rPr>
              <a:t>版本完全不一样了！</a:t>
            </a:r>
          </a:p>
        </p:txBody>
      </p:sp>
    </p:spTree>
    <p:extLst>
      <p:ext uri="{BB962C8B-B14F-4D97-AF65-F5344CB8AC3E}">
        <p14:creationId xmlns:p14="http://schemas.microsoft.com/office/powerpoint/2010/main" val="317153570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55390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Autofac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注册与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AOP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8B16D7-B40F-4D4B-BDA1-97DD09926673}"/>
              </a:ext>
            </a:extLst>
          </p:cNvPr>
          <p:cNvSpPr txBox="1"/>
          <p:nvPr/>
        </p:nvSpPr>
        <p:spPr>
          <a:xfrm>
            <a:off x="501651" y="1131650"/>
            <a:ext cx="6374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 err="1"/>
              <a:t>nuget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en-US" altLang="zh-CN" dirty="0" err="1"/>
              <a:t>UseServiceProviderFactory</a:t>
            </a:r>
            <a:r>
              <a:rPr lang="en-US" altLang="zh-CN" dirty="0"/>
              <a:t>(new </a:t>
            </a:r>
            <a:r>
              <a:rPr lang="en-US" altLang="zh-CN" dirty="0" err="1"/>
              <a:t>AutofacServiceProviderFactory</a:t>
            </a:r>
            <a:r>
              <a:rPr lang="en-US" altLang="zh-CN" dirty="0"/>
              <a:t>())</a:t>
            </a:r>
          </a:p>
          <a:p>
            <a:endParaRPr lang="en-US" altLang="zh-CN" dirty="0"/>
          </a:p>
          <a:p>
            <a:r>
              <a:rPr lang="en-US" altLang="zh-CN" dirty="0"/>
              <a:t>3 public void </a:t>
            </a:r>
            <a:r>
              <a:rPr lang="en-US" altLang="zh-CN" dirty="0" err="1"/>
              <a:t>ConfigureContainer</a:t>
            </a:r>
            <a:r>
              <a:rPr lang="en-US" altLang="zh-CN" dirty="0"/>
              <a:t>(</a:t>
            </a:r>
            <a:r>
              <a:rPr lang="en-US" altLang="zh-CN" dirty="0" err="1"/>
              <a:t>ContainerBuilder</a:t>
            </a:r>
            <a:r>
              <a:rPr lang="en-US" altLang="zh-CN" dirty="0"/>
              <a:t> </a:t>
            </a:r>
            <a:r>
              <a:rPr lang="en-US" altLang="zh-CN" dirty="0" err="1"/>
              <a:t>containerBuilder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3.0</a:t>
            </a:r>
            <a:r>
              <a:rPr lang="zh-CN" altLang="en-US" dirty="0">
                <a:solidFill>
                  <a:srgbClr val="FF0000"/>
                </a:solidFill>
              </a:rPr>
              <a:t>版本跟</a:t>
            </a:r>
            <a:r>
              <a:rPr lang="en-US" altLang="zh-CN" dirty="0">
                <a:solidFill>
                  <a:srgbClr val="FF0000"/>
                </a:solidFill>
              </a:rPr>
              <a:t>2.x</a:t>
            </a:r>
            <a:r>
              <a:rPr lang="zh-CN" altLang="en-US" dirty="0">
                <a:solidFill>
                  <a:srgbClr val="FF0000"/>
                </a:solidFill>
              </a:rPr>
              <a:t>版本完全不一样了！</a:t>
            </a:r>
          </a:p>
        </p:txBody>
      </p:sp>
    </p:spTree>
    <p:extLst>
      <p:ext uri="{BB962C8B-B14F-4D97-AF65-F5344CB8AC3E}">
        <p14:creationId xmlns:p14="http://schemas.microsoft.com/office/powerpoint/2010/main" val="171799088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作业练习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8B16D7-B40F-4D4B-BDA1-97DD09926673}"/>
              </a:ext>
            </a:extLst>
          </p:cNvPr>
          <p:cNvSpPr txBox="1"/>
          <p:nvPr/>
        </p:nvSpPr>
        <p:spPr>
          <a:xfrm>
            <a:off x="501651" y="1131650"/>
            <a:ext cx="6374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按照课程教学流程，自己动动手，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能写写，不能写就</a:t>
            </a:r>
            <a:r>
              <a:rPr lang="en-US" altLang="zh-CN" dirty="0">
                <a:solidFill>
                  <a:srgbClr val="FF0000"/>
                </a:solidFill>
              </a:rPr>
              <a:t>copy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前后交互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日志</a:t>
            </a:r>
            <a:r>
              <a:rPr lang="en-US" altLang="zh-CN" dirty="0">
                <a:solidFill>
                  <a:srgbClr val="FF0000"/>
                </a:solidFill>
              </a:rPr>
              <a:t>-middleware-IOC-AOP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命令行和控制台都运行起来试试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各式中间件注册自己演练一下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0859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</a:p>
        </p:txBody>
      </p:sp>
      <p:pic>
        <p:nvPicPr>
          <p:cNvPr id="10" name="图片 9" descr="logo">
            <a:extLst>
              <a:ext uri="{FF2B5EF4-FFF2-40B4-BE49-F238E27FC236}">
                <a16:creationId xmlns:a16="http://schemas.microsoft.com/office/drawing/2014/main" id="{1D33B235-1D28-40FD-9BDF-68B1215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55B098A2-85F8-4A1C-BA40-6D8F1CFDD18E}"/>
              </a:ext>
            </a:extLst>
          </p:cNvPr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663DAD56-35F0-4F08-94DE-EE09A0A79C09}"/>
                </a:ext>
              </a:extLst>
            </p:cNvPr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>
              <a:extLst>
                <a:ext uri="{FF2B5EF4-FFF2-40B4-BE49-F238E27FC236}">
                  <a16:creationId xmlns:a16="http://schemas.microsoft.com/office/drawing/2014/main" id="{135CA461-3BAF-4911-9A28-FAE59A354744}"/>
                </a:ext>
              </a:extLst>
            </p:cNvPr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04A5E836-9A46-49A6-8121-EC8AF9B80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150" y="1365633"/>
            <a:ext cx="1223235" cy="122561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版本信息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AB2332-4173-4455-B348-09D93B1E7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1" y="915635"/>
            <a:ext cx="7166564" cy="242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241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环境配置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D10F85A-2E80-43F7-9804-8EEBFBC9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42" y="738966"/>
            <a:ext cx="7884123" cy="36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546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7003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Core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2C6551-7448-4EB2-B145-4526C881715E}"/>
              </a:ext>
            </a:extLst>
          </p:cNvPr>
          <p:cNvSpPr txBox="1"/>
          <p:nvPr/>
        </p:nvSpPr>
        <p:spPr>
          <a:xfrm>
            <a:off x="515245" y="915635"/>
            <a:ext cx="51123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Asp.Net</a:t>
            </a:r>
            <a:r>
              <a:rPr lang="en-US" altLang="zh-CN" dirty="0"/>
              <a:t> Core</a:t>
            </a:r>
            <a:r>
              <a:rPr lang="zh-CN" altLang="en-US" dirty="0"/>
              <a:t>是一套</a:t>
            </a:r>
            <a:r>
              <a:rPr lang="en-US" altLang="zh-CN" dirty="0"/>
              <a:t>Web</a:t>
            </a:r>
            <a:r>
              <a:rPr lang="zh-CN" altLang="en-US" dirty="0"/>
              <a:t>开发框架</a:t>
            </a:r>
            <a:endParaRPr lang="en-US" altLang="zh-CN" dirty="0"/>
          </a:p>
          <a:p>
            <a:r>
              <a:rPr lang="en-US" altLang="zh-CN" dirty="0" err="1"/>
              <a:t>Asp.Net</a:t>
            </a:r>
            <a:r>
              <a:rPr lang="en-US" altLang="zh-CN" dirty="0"/>
              <a:t>  /MVC</a:t>
            </a:r>
          </a:p>
          <a:p>
            <a:endParaRPr lang="en-US" altLang="zh-CN" dirty="0"/>
          </a:p>
          <a:p>
            <a:r>
              <a:rPr lang="en-US" altLang="zh-CN" dirty="0"/>
              <a:t>Why?</a:t>
            </a:r>
          </a:p>
          <a:p>
            <a:r>
              <a:rPr lang="zh-CN" altLang="en-US" dirty="0"/>
              <a:t>跨平台</a:t>
            </a:r>
            <a:r>
              <a:rPr lang="en-US" altLang="zh-CN" dirty="0"/>
              <a:t>--Linux</a:t>
            </a:r>
            <a:r>
              <a:rPr lang="zh-CN" altLang="en-US" dirty="0"/>
              <a:t>服务器（有一套</a:t>
            </a:r>
            <a:r>
              <a:rPr lang="en-US" altLang="zh-CN" dirty="0"/>
              <a:t>CLR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开源，社区活跃</a:t>
            </a:r>
            <a:endParaRPr lang="en-US" altLang="zh-CN" dirty="0"/>
          </a:p>
          <a:p>
            <a:r>
              <a:rPr lang="en-US" altLang="zh-CN" dirty="0" err="1"/>
              <a:t>Web&amp;API</a:t>
            </a:r>
            <a:r>
              <a:rPr lang="zh-CN" altLang="en-US" dirty="0"/>
              <a:t>统一</a:t>
            </a:r>
            <a:endParaRPr lang="en-US" altLang="zh-CN" dirty="0"/>
          </a:p>
          <a:p>
            <a:r>
              <a:rPr lang="en-US" altLang="zh-CN" dirty="0"/>
              <a:t>Docker</a:t>
            </a:r>
          </a:p>
          <a:p>
            <a:endParaRPr lang="en-US" altLang="zh-CN" dirty="0"/>
          </a:p>
          <a:p>
            <a:r>
              <a:rPr lang="zh-CN" altLang="en-US" dirty="0"/>
              <a:t>大势所趋！</a:t>
            </a:r>
          </a:p>
        </p:txBody>
      </p:sp>
    </p:spTree>
    <p:extLst>
      <p:ext uri="{BB962C8B-B14F-4D97-AF65-F5344CB8AC3E}">
        <p14:creationId xmlns:p14="http://schemas.microsoft.com/office/powerpoint/2010/main" val="40545381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38586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 Core3.0</a:t>
            </a:r>
            <a:r>
              <a:rPr lang="zh-CN" altLang="en-US" sz="240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源码下载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B190EF-E34D-43AA-BE88-A911EB301AFC}"/>
              </a:ext>
            </a:extLst>
          </p:cNvPr>
          <p:cNvSpPr txBox="1"/>
          <p:nvPr/>
        </p:nvSpPr>
        <p:spPr>
          <a:xfrm>
            <a:off x="501651" y="1211033"/>
            <a:ext cx="475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https://github.com/aspnet/AspNetCore</a:t>
            </a:r>
            <a:endParaRPr lang="en-US" altLang="zh-CN" dirty="0"/>
          </a:p>
          <a:p>
            <a:r>
              <a:rPr lang="zh-CN" altLang="en-US" dirty="0"/>
              <a:t>源码地址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57A734-2CE5-411B-850F-4F00FC83E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20" y="1872962"/>
            <a:ext cx="1512105" cy="15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7891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05564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Core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开发实战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59" y="1059645"/>
            <a:ext cx="56509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环境搭建</a:t>
            </a:r>
            <a:r>
              <a:rPr lang="en-US" altLang="zh-CN" dirty="0"/>
              <a:t>---</a:t>
            </a:r>
            <a:r>
              <a:rPr lang="zh-CN" altLang="en-US" dirty="0"/>
              <a:t>项目建立</a:t>
            </a:r>
            <a:r>
              <a:rPr lang="en-US" altLang="zh-CN" dirty="0"/>
              <a:t>---</a:t>
            </a:r>
            <a:r>
              <a:rPr lang="zh-CN" altLang="en-US" dirty="0"/>
              <a:t>功能实践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这就是</a:t>
            </a:r>
            <a:r>
              <a:rPr lang="en-US" altLang="zh-CN" dirty="0"/>
              <a:t>MVC</a:t>
            </a:r>
            <a:r>
              <a:rPr lang="zh-CN" altLang="en-US" dirty="0"/>
              <a:t>开发嘛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MVC</a:t>
            </a:r>
            <a:r>
              <a:rPr lang="zh-CN" altLang="en-US" dirty="0"/>
              <a:t>和</a:t>
            </a:r>
            <a:r>
              <a:rPr lang="en-US" altLang="zh-CN" dirty="0" err="1"/>
              <a:t>Asp.Net</a:t>
            </a:r>
            <a:r>
              <a:rPr lang="en-US" altLang="zh-CN" dirty="0"/>
              <a:t> Core</a:t>
            </a:r>
            <a:r>
              <a:rPr lang="zh-CN" altLang="en-US" dirty="0"/>
              <a:t>开发，最大的差别？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声明最小化，然后扩展方法去增加</a:t>
            </a:r>
            <a:r>
              <a:rPr lang="en-US" altLang="zh-CN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2750525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pay-for-what-you-use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B512D6-5C02-4FFA-BD5E-8D82BFAB8AA1}"/>
              </a:ext>
            </a:extLst>
          </p:cNvPr>
          <p:cNvSpPr txBox="1"/>
          <p:nvPr/>
        </p:nvSpPr>
        <p:spPr>
          <a:xfrm>
            <a:off x="505160" y="1059645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535ED6-B798-4A55-B8C3-FCAEFB642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975633"/>
            <a:ext cx="37338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34320B8-893B-40B2-ACB3-595A58CBFED2}"/>
              </a:ext>
            </a:extLst>
          </p:cNvPr>
          <p:cNvSpPr txBox="1"/>
          <p:nvPr/>
        </p:nvSpPr>
        <p:spPr>
          <a:xfrm>
            <a:off x="4355985" y="975633"/>
            <a:ext cx="4104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全家桶</a:t>
            </a:r>
            <a:r>
              <a:rPr lang="en-US" altLang="zh-CN" dirty="0"/>
              <a:t>--.</a:t>
            </a:r>
            <a:r>
              <a:rPr lang="en-US" altLang="zh-CN" dirty="0" err="1"/>
              <a:t>NetFramework</a:t>
            </a:r>
            <a:r>
              <a:rPr lang="en-US" altLang="zh-CN" dirty="0"/>
              <a:t>---</a:t>
            </a:r>
            <a:r>
              <a:rPr lang="zh-CN" altLang="en-US" dirty="0"/>
              <a:t>配置齐全直接用</a:t>
            </a:r>
            <a:r>
              <a:rPr lang="en-US" altLang="zh-CN" dirty="0"/>
              <a:t>—</a:t>
            </a:r>
            <a:r>
              <a:rPr lang="zh-CN" altLang="en-US" dirty="0"/>
              <a:t>但是会付出额外成本</a:t>
            </a:r>
            <a:r>
              <a:rPr lang="en-US" altLang="zh-CN" dirty="0"/>
              <a:t>(</a:t>
            </a:r>
            <a:r>
              <a:rPr lang="zh-CN" altLang="en-US" dirty="0"/>
              <a:t>淹没陈本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还是</a:t>
            </a:r>
            <a:endParaRPr lang="en-US" altLang="zh-CN" dirty="0"/>
          </a:p>
          <a:p>
            <a:r>
              <a:rPr lang="zh-CN" altLang="en-US" dirty="0"/>
              <a:t>自选式</a:t>
            </a:r>
            <a:r>
              <a:rPr lang="en-US" altLang="zh-CN" dirty="0"/>
              <a:t>—</a:t>
            </a:r>
            <a:r>
              <a:rPr lang="en-US" altLang="zh-CN" dirty="0" err="1"/>
              <a:t>Asp.NetCore</a:t>
            </a:r>
            <a:r>
              <a:rPr lang="en-US" altLang="zh-CN" dirty="0"/>
              <a:t>—</a:t>
            </a:r>
            <a:r>
              <a:rPr lang="zh-CN" altLang="en-US" dirty="0"/>
              <a:t>只有基本骨架，需要自行配置</a:t>
            </a:r>
            <a:r>
              <a:rPr lang="en-US" altLang="zh-CN" dirty="0"/>
              <a:t>—</a:t>
            </a:r>
            <a:r>
              <a:rPr lang="zh-CN" altLang="en-US" dirty="0"/>
              <a:t>要什么组装什么</a:t>
            </a:r>
            <a:r>
              <a:rPr lang="en-US" altLang="zh-CN" dirty="0"/>
              <a:t>---</a:t>
            </a:r>
            <a:r>
              <a:rPr lang="zh-CN" altLang="en-US" dirty="0"/>
              <a:t>最小声明</a:t>
            </a:r>
            <a:r>
              <a:rPr lang="en-US" altLang="zh-CN" dirty="0"/>
              <a:t>---</a:t>
            </a:r>
            <a:r>
              <a:rPr lang="zh-CN" altLang="en-US" dirty="0"/>
              <a:t>组件化开发</a:t>
            </a:r>
          </a:p>
        </p:txBody>
      </p:sp>
    </p:spTree>
    <p:extLst>
      <p:ext uri="{BB962C8B-B14F-4D97-AF65-F5344CB8AC3E}">
        <p14:creationId xmlns:p14="http://schemas.microsoft.com/office/powerpoint/2010/main" val="249740100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7543</TotalTime>
  <Words>990</Words>
  <Application>Microsoft Office PowerPoint</Application>
  <PresentationFormat>全屏显示(16:9)</PresentationFormat>
  <Paragraphs>191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徐 杨</cp:lastModifiedBy>
  <cp:revision>758</cp:revision>
  <dcterms:created xsi:type="dcterms:W3CDTF">2014-02-20T03:23:00Z</dcterms:created>
  <dcterms:modified xsi:type="dcterms:W3CDTF">2020-01-02T14:52:22Z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