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7"/>
  </p:notesMasterIdLst>
  <p:handoutMasterIdLst>
    <p:handoutMasterId r:id="rId18"/>
  </p:handoutMasterIdLst>
  <p:sldIdLst>
    <p:sldId id="281" r:id="rId5"/>
    <p:sldId id="355" r:id="rId6"/>
    <p:sldId id="354" r:id="rId7"/>
    <p:sldId id="362" r:id="rId8"/>
    <p:sldId id="363" r:id="rId9"/>
    <p:sldId id="364" r:id="rId10"/>
    <p:sldId id="283" r:id="rId11"/>
    <p:sldId id="351" r:id="rId12"/>
    <p:sldId id="365" r:id="rId13"/>
    <p:sldId id="367" r:id="rId14"/>
    <p:sldId id="366" r:id="rId15"/>
    <p:sldId id="3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KALYAN CHAKRAVARTHY" initials="KC" lastIdx="1" clrIdx="0">
    <p:extLst>
      <p:ext uri="{19B8F6BF-5375-455C-9EA6-DF929625EA0E}">
        <p15:presenceInfo xmlns:p15="http://schemas.microsoft.com/office/powerpoint/2012/main" userId="616a1848cf50c9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3" d="100"/>
          <a:sy n="103" d="100"/>
        </p:scale>
        <p:origin x="81" y="93"/>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4/25/2025</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4/25/2025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quoteinspector.com/images/credit/credit-score-720/" TargetMode="External"/><Relationship Id="rId7" Type="http://schemas.openxmlformats.org/officeDocument/2006/relationships/image" Target="../media/image7.svg"/><Relationship Id="rId2" Type="http://schemas.openxmlformats.org/officeDocument/2006/relationships/image" Target="../media/image3.jpg"/><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master-card-debit-card-credit-card-mastercard-text-communication-wallpaper-ayzau"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p:txBody>
          <a:bodyPr/>
          <a:lstStyle/>
          <a:p>
            <a:r>
              <a:rPr lang="en-US" dirty="0"/>
              <a:t>Credit Risk Prediction</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a:lstStyle/>
          <a:p>
            <a:r>
              <a:rPr lang="en-US" dirty="0"/>
              <a:t>Kalla Bharath Vardhan – CT20244449467</a:t>
            </a: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250E0-7BB9-B633-71A0-F2A19AFDB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AC275-4429-3F5E-F1EB-1D998089B266}"/>
              </a:ext>
            </a:extLst>
          </p:cNvPr>
          <p:cNvSpPr>
            <a:spLocks noGrp="1"/>
          </p:cNvSpPr>
          <p:nvPr>
            <p:ph type="title"/>
          </p:nvPr>
        </p:nvSpPr>
        <p:spPr>
          <a:xfrm>
            <a:off x="612647" y="1078992"/>
            <a:ext cx="8173947" cy="1536192"/>
          </a:xfrm>
        </p:spPr>
        <p:txBody>
          <a:bodyPr>
            <a:normAutofit fontScale="90000"/>
          </a:bodyPr>
          <a:lstStyle/>
          <a:p>
            <a:pPr marL="0" indent="0">
              <a:lnSpc>
                <a:spcPct val="110000"/>
              </a:lnSpc>
              <a:buNone/>
            </a:pPr>
            <a:r>
              <a:rPr lang="en-US" sz="5400" dirty="0"/>
              <a:t>Challenges and Resolutions</a:t>
            </a:r>
          </a:p>
        </p:txBody>
      </p:sp>
      <p:sp>
        <p:nvSpPr>
          <p:cNvPr id="3" name="Content Placeholder 2">
            <a:extLst>
              <a:ext uri="{FF2B5EF4-FFF2-40B4-BE49-F238E27FC236}">
                <a16:creationId xmlns:a16="http://schemas.microsoft.com/office/drawing/2014/main" id="{46EF79F6-0208-CFCC-8D91-EA39D7993E05}"/>
              </a:ext>
            </a:extLst>
          </p:cNvPr>
          <p:cNvSpPr>
            <a:spLocks noGrp="1"/>
          </p:cNvSpPr>
          <p:nvPr>
            <p:ph idx="1"/>
          </p:nvPr>
        </p:nvSpPr>
        <p:spPr>
          <a:xfrm>
            <a:off x="612647" y="3355848"/>
            <a:ext cx="10847523" cy="2825496"/>
          </a:xfrm>
        </p:spPr>
        <p:txBody>
          <a:bodyPr/>
          <a:lstStyle/>
          <a:p>
            <a:r>
              <a:rPr lang="en-US" dirty="0"/>
              <a:t>1. The dataset did not include explicit “good credit” or “bad credit” labels – To resolve, created simulated labels using a domain-inspired heuristic—customers with high loan amounts and long durations are more likely to default.</a:t>
            </a:r>
            <a:br>
              <a:rPr lang="en-US" dirty="0"/>
            </a:br>
            <a:br>
              <a:rPr lang="en-US" dirty="0"/>
            </a:br>
            <a:r>
              <a:rPr lang="en-US" dirty="0"/>
              <a:t>2. Many features could introduce noise and reduce clustering efficiency – To resolve, applied PCA to retain key information while reducing dimensionality.</a:t>
            </a:r>
            <a:br>
              <a:rPr lang="en-US" dirty="0"/>
            </a:br>
            <a:br>
              <a:rPr lang="en-US" dirty="0"/>
            </a:br>
            <a:r>
              <a:rPr lang="en-US" dirty="0"/>
              <a:t>3. Categorical variables can’t be directly used in clustering – To resolve, applied label encoding to convert them into numeric representations.</a:t>
            </a:r>
          </a:p>
        </p:txBody>
      </p:sp>
      <p:sp>
        <p:nvSpPr>
          <p:cNvPr id="4" name="Slide Number Placeholder 3">
            <a:extLst>
              <a:ext uri="{FF2B5EF4-FFF2-40B4-BE49-F238E27FC236}">
                <a16:creationId xmlns:a16="http://schemas.microsoft.com/office/drawing/2014/main" id="{04EA1B36-6BEE-CA40-51B5-D7B733191413}"/>
              </a:ext>
            </a:extLst>
          </p:cNvPr>
          <p:cNvSpPr>
            <a:spLocks noGrp="1"/>
          </p:cNvSpPr>
          <p:nvPr>
            <p:ph type="sldNum" sz="quarter" idx="12"/>
          </p:nvPr>
        </p:nvSpPr>
        <p:spPr>
          <a:xfrm>
            <a:off x="4815840" y="6356350"/>
            <a:ext cx="1280160" cy="365125"/>
          </a:xfrm>
        </p:spPr>
        <p:txBody>
          <a:bodyPr/>
          <a:lstStyle/>
          <a:p>
            <a:r>
              <a:rPr lang="en-US" dirty="0"/>
              <a:t>8</a:t>
            </a:r>
          </a:p>
        </p:txBody>
      </p:sp>
    </p:spTree>
    <p:extLst>
      <p:ext uri="{BB962C8B-B14F-4D97-AF65-F5344CB8AC3E}">
        <p14:creationId xmlns:p14="http://schemas.microsoft.com/office/powerpoint/2010/main" val="2831189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AA1A0-E61C-25E0-38C0-C01718EDC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87DD7F-C86F-3F61-782F-C6214A053564}"/>
              </a:ext>
            </a:extLst>
          </p:cNvPr>
          <p:cNvSpPr>
            <a:spLocks noGrp="1"/>
          </p:cNvSpPr>
          <p:nvPr>
            <p:ph type="title"/>
          </p:nvPr>
        </p:nvSpPr>
        <p:spPr>
          <a:xfrm>
            <a:off x="612647" y="1078992"/>
            <a:ext cx="8173947" cy="1536192"/>
          </a:xfrm>
        </p:spPr>
        <p:txBody>
          <a:bodyPr>
            <a:normAutofit/>
          </a:bodyPr>
          <a:lstStyle/>
          <a:p>
            <a:pPr marL="0" indent="0">
              <a:lnSpc>
                <a:spcPct val="110000"/>
              </a:lnSpc>
              <a:buNone/>
            </a:pPr>
            <a:r>
              <a:rPr lang="en-US" sz="5400" dirty="0"/>
              <a:t>Conclusion</a:t>
            </a:r>
          </a:p>
        </p:txBody>
      </p:sp>
      <p:sp>
        <p:nvSpPr>
          <p:cNvPr id="3" name="Content Placeholder 2">
            <a:extLst>
              <a:ext uri="{FF2B5EF4-FFF2-40B4-BE49-F238E27FC236}">
                <a16:creationId xmlns:a16="http://schemas.microsoft.com/office/drawing/2014/main" id="{7437DFCA-A125-9859-4B3D-76A18CBE02A8}"/>
              </a:ext>
            </a:extLst>
          </p:cNvPr>
          <p:cNvSpPr>
            <a:spLocks noGrp="1"/>
          </p:cNvSpPr>
          <p:nvPr>
            <p:ph idx="1"/>
          </p:nvPr>
        </p:nvSpPr>
        <p:spPr>
          <a:xfrm>
            <a:off x="612647" y="3355848"/>
            <a:ext cx="10847523" cy="2825496"/>
          </a:xfrm>
        </p:spPr>
        <p:txBody>
          <a:bodyPr/>
          <a:lstStyle/>
          <a:p>
            <a:r>
              <a:rPr lang="en-US" dirty="0"/>
              <a:t>The project shows that unsupervised learning through Gaussian Mixture Models provides effective credit risk analysis when only unlabeled information is available. Through domain-related label simulation techniques and proper data preprocessing we reached meaningful evaluation of clustered data. GMM provides valuable pattern and profile group detection in a data-oriented and flexible fashion without replacing fully supervised methods.</a:t>
            </a:r>
          </a:p>
        </p:txBody>
      </p:sp>
      <p:sp>
        <p:nvSpPr>
          <p:cNvPr id="4" name="Slide Number Placeholder 3">
            <a:extLst>
              <a:ext uri="{FF2B5EF4-FFF2-40B4-BE49-F238E27FC236}">
                <a16:creationId xmlns:a16="http://schemas.microsoft.com/office/drawing/2014/main" id="{A9B74B0C-9DF1-D8A6-BAC9-62BEB35B51ED}"/>
              </a:ext>
            </a:extLst>
          </p:cNvPr>
          <p:cNvSpPr>
            <a:spLocks noGrp="1"/>
          </p:cNvSpPr>
          <p:nvPr>
            <p:ph type="sldNum" sz="quarter" idx="12"/>
          </p:nvPr>
        </p:nvSpPr>
        <p:spPr>
          <a:xfrm>
            <a:off x="4815840" y="6356350"/>
            <a:ext cx="1280160" cy="365125"/>
          </a:xfrm>
        </p:spPr>
        <p:txBody>
          <a:bodyPr/>
          <a:lstStyle/>
          <a:p>
            <a:r>
              <a:rPr lang="en-US" dirty="0"/>
              <a:t>9</a:t>
            </a:r>
          </a:p>
        </p:txBody>
      </p:sp>
    </p:spTree>
    <p:extLst>
      <p:ext uri="{BB962C8B-B14F-4D97-AF65-F5344CB8AC3E}">
        <p14:creationId xmlns:p14="http://schemas.microsoft.com/office/powerpoint/2010/main" val="1310477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2E3A-DB80-46C8-A227-EE0F7E87D747}"/>
              </a:ext>
            </a:extLst>
          </p:cNvPr>
          <p:cNvSpPr>
            <a:spLocks noGrp="1"/>
          </p:cNvSpPr>
          <p:nvPr>
            <p:ph type="title"/>
          </p:nvPr>
        </p:nvSpPr>
        <p:spPr/>
        <p:txBody>
          <a:bodyPr/>
          <a:lstStyle/>
          <a:p>
            <a:r>
              <a:rPr lang="en-US" dirty="0"/>
              <a:t>Thank you</a:t>
            </a:r>
          </a:p>
        </p:txBody>
      </p:sp>
      <p:pic>
        <p:nvPicPr>
          <p:cNvPr id="17" name="Picture Placeholder 16">
            <a:extLst>
              <a:ext uri="{FF2B5EF4-FFF2-40B4-BE49-F238E27FC236}">
                <a16:creationId xmlns:a16="http://schemas.microsoft.com/office/drawing/2014/main" id="{A0D4E925-DA83-45CF-9056-D6262F46A71D}"/>
              </a:ext>
            </a:extLst>
          </p:cNvPr>
          <p:cNvPicPr>
            <a:picLocks noGrp="1" noChangeAspect="1"/>
          </p:cNvPicPr>
          <p:nvPr>
            <p:ph type="pic" sz="quarter" idx="14"/>
          </p:nvPr>
        </p:nvPicPr>
        <p:blipFill>
          <a:blip r:embed="rId2">
            <a:extLst>
              <a:ext uri="{837473B0-CC2E-450A-ABE3-18F120FF3D39}">
                <a1611:picAttrSrcUrl xmlns:a1611="http://schemas.microsoft.com/office/drawing/2016/11/main" r:id="rId3"/>
              </a:ext>
            </a:extLst>
          </a:blip>
          <a:srcRect l="9751" r="9751"/>
          <a:stretch/>
        </p:blipFill>
        <p:spPr>
          <a:xfrm>
            <a:off x="462538" y="728410"/>
            <a:ext cx="6434568" cy="5328910"/>
          </a:xfrm>
        </p:spPr>
      </p:pic>
      <p:pic>
        <p:nvPicPr>
          <p:cNvPr id="25" name="Online Image Placeholder 23" descr="User">
            <a:extLst>
              <a:ext uri="{FF2B5EF4-FFF2-40B4-BE49-F238E27FC236}">
                <a16:creationId xmlns:a16="http://schemas.microsoft.com/office/drawing/2014/main" id="{DD136AFE-38B3-4FAE-907B-277600FBDED5}"/>
              </a:ext>
            </a:extLst>
          </p:cNvPr>
          <p:cNvPicPr>
            <a:picLocks noGrp="1" noChangeAspect="1"/>
          </p:cNvPicPr>
          <p:nvPr>
            <p:ph type="pic" sz="quarter" idx="25"/>
          </p:nvPr>
        </p:nvPicPr>
        <p:blipFill rotWithShape="1">
          <a:blip r:embed="rId4">
            <a:extLst>
              <a:ext uri="{96DAC541-7B7A-43D3-8B79-37D633B846F1}">
                <asvg:svgBlip xmlns:asvg="http://schemas.microsoft.com/office/drawing/2016/SVG/main" r:embed="rId5"/>
              </a:ext>
            </a:extLst>
          </a:blip>
          <a:srcRect/>
          <a:stretch/>
        </p:blipFill>
        <p:spPr>
          <a:prstGeom prst="rect">
            <a:avLst/>
          </a:prstGeom>
        </p:spPr>
      </p:pic>
      <p:sp>
        <p:nvSpPr>
          <p:cNvPr id="10" name="Text Placeholder 9">
            <a:extLst>
              <a:ext uri="{FF2B5EF4-FFF2-40B4-BE49-F238E27FC236}">
                <a16:creationId xmlns:a16="http://schemas.microsoft.com/office/drawing/2014/main" id="{82977D1C-657B-4FA7-B4A1-CD08EC61D37B}"/>
              </a:ext>
            </a:extLst>
          </p:cNvPr>
          <p:cNvSpPr>
            <a:spLocks noGrp="1"/>
          </p:cNvSpPr>
          <p:nvPr>
            <p:ph type="body" sz="quarter" idx="22"/>
          </p:nvPr>
        </p:nvSpPr>
        <p:spPr/>
        <p:txBody>
          <a:bodyPr>
            <a:normAutofit fontScale="92500"/>
          </a:bodyPr>
          <a:lstStyle/>
          <a:p>
            <a:pPr marL="0" indent="0">
              <a:buNone/>
            </a:pPr>
            <a:r>
              <a:rPr lang="en-US" sz="1600" dirty="0"/>
              <a:t>Kalla Bharath Vardhan – CT20244449467</a:t>
            </a:r>
          </a:p>
        </p:txBody>
      </p:sp>
      <p:pic>
        <p:nvPicPr>
          <p:cNvPr id="27" name="Online Image Placeholder 27" descr="Envelope">
            <a:extLst>
              <a:ext uri="{FF2B5EF4-FFF2-40B4-BE49-F238E27FC236}">
                <a16:creationId xmlns:a16="http://schemas.microsoft.com/office/drawing/2014/main" id="{79C99175-A844-475F-B903-FB0A246099C3}"/>
              </a:ext>
            </a:extLst>
          </p:cNvPr>
          <p:cNvPicPr>
            <a:picLocks noGrp="1" noChangeAspect="1"/>
          </p:cNvPicPr>
          <p:nvPr>
            <p:ph type="pic" sz="quarter" idx="26"/>
          </p:nvPr>
        </p:nvPicPr>
        <p:blipFill rotWithShape="1">
          <a:blip r:embed="rId6">
            <a:extLst>
              <a:ext uri="{96DAC541-7B7A-43D3-8B79-37D633B846F1}">
                <asvg:svgBlip xmlns:asvg="http://schemas.microsoft.com/office/drawing/2016/SVG/main" r:embed="rId7"/>
              </a:ext>
            </a:extLst>
          </a:blip>
          <a:srcRect/>
          <a:stretch/>
        </p:blipFill>
        <p:spPr>
          <a:prstGeom prst="rect">
            <a:avLst/>
          </a:prstGeom>
        </p:spPr>
      </p:pic>
      <p:sp>
        <p:nvSpPr>
          <p:cNvPr id="11" name="Text Placeholder 10">
            <a:extLst>
              <a:ext uri="{FF2B5EF4-FFF2-40B4-BE49-F238E27FC236}">
                <a16:creationId xmlns:a16="http://schemas.microsoft.com/office/drawing/2014/main" id="{5B2E9EE6-5A74-4119-8DAA-06582357CF72}"/>
              </a:ext>
            </a:extLst>
          </p:cNvPr>
          <p:cNvSpPr>
            <a:spLocks noGrp="1"/>
          </p:cNvSpPr>
          <p:nvPr>
            <p:ph type="body" sz="quarter" idx="23"/>
          </p:nvPr>
        </p:nvSpPr>
        <p:spPr/>
        <p:txBody>
          <a:bodyPr/>
          <a:lstStyle/>
          <a:p>
            <a:r>
              <a:rPr lang="en-US" dirty="0"/>
              <a:t>bharathvardhankalla@gmail.com</a:t>
            </a:r>
          </a:p>
        </p:txBody>
      </p:sp>
      <p:pic>
        <p:nvPicPr>
          <p:cNvPr id="29" name="Online Image Placeholder 11" descr="Monitor">
            <a:extLst>
              <a:ext uri="{FF2B5EF4-FFF2-40B4-BE49-F238E27FC236}">
                <a16:creationId xmlns:a16="http://schemas.microsoft.com/office/drawing/2014/main" id="{247D95FD-08A2-4831-BB6A-A0FCA300459A}"/>
              </a:ext>
            </a:extLst>
          </p:cNvPr>
          <p:cNvPicPr>
            <a:picLocks noGrp="1" noChangeAspect="1"/>
          </p:cNvPicPr>
          <p:nvPr>
            <p:ph type="pic" sz="quarter" idx="2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prstGeom prst="rect">
            <a:avLst/>
          </a:prstGeom>
        </p:spPr>
      </p:pic>
      <p:sp>
        <p:nvSpPr>
          <p:cNvPr id="12" name="Text Placeholder 11">
            <a:extLst>
              <a:ext uri="{FF2B5EF4-FFF2-40B4-BE49-F238E27FC236}">
                <a16:creationId xmlns:a16="http://schemas.microsoft.com/office/drawing/2014/main" id="{A3CE7679-6065-4440-BCF7-BAFF752B013D}"/>
              </a:ext>
            </a:extLst>
          </p:cNvPr>
          <p:cNvSpPr>
            <a:spLocks noGrp="1"/>
          </p:cNvSpPr>
          <p:nvPr>
            <p:ph type="body" sz="quarter" idx="24"/>
          </p:nvPr>
        </p:nvSpPr>
        <p:spPr/>
        <p:txBody>
          <a:bodyPr>
            <a:normAutofit fontScale="85000" lnSpcReduction="10000"/>
          </a:bodyPr>
          <a:lstStyle/>
          <a:p>
            <a:r>
              <a:rPr lang="en-US" sz="1600" dirty="0"/>
              <a:t>https://tcs-hackathon-kbv.onrender.com/</a:t>
            </a:r>
            <a:endParaRPr lang="en-US" dirty="0"/>
          </a:p>
        </p:txBody>
      </p:sp>
    </p:spTree>
    <p:extLst>
      <p:ext uri="{BB962C8B-B14F-4D97-AF65-F5344CB8AC3E}">
        <p14:creationId xmlns:p14="http://schemas.microsoft.com/office/powerpoint/2010/main" val="1257752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sz="5200" dirty="0">
                <a:latin typeface="+mj-lt"/>
              </a:rPr>
              <a:t>Agenda</a:t>
            </a:r>
            <a:endParaRPr lang="en-US" dirty="0"/>
          </a:p>
        </p:txBody>
      </p:sp>
      <p:pic>
        <p:nvPicPr>
          <p:cNvPr id="11" name="Picture Placeholder 10">
            <a:extLst>
              <a:ext uri="{FF2B5EF4-FFF2-40B4-BE49-F238E27FC236}">
                <a16:creationId xmlns:a16="http://schemas.microsoft.com/office/drawing/2014/main" id="{41749033-B92E-4E63-82DE-801849DA2B1E}"/>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5859" r="25859"/>
          <a:stretch/>
        </p:blipFill>
        <p:spPr/>
      </p:pic>
      <p:sp>
        <p:nvSpPr>
          <p:cNvPr id="3" name="Content Placeholder 2">
            <a:extLst>
              <a:ext uri="{FF2B5EF4-FFF2-40B4-BE49-F238E27FC236}">
                <a16:creationId xmlns:a16="http://schemas.microsoft.com/office/drawing/2014/main" id="{E32AB0EB-0819-41F4-99E9-C02FA0DAF66D}"/>
              </a:ext>
            </a:extLst>
          </p:cNvPr>
          <p:cNvSpPr>
            <a:spLocks noGrp="1"/>
          </p:cNvSpPr>
          <p:nvPr>
            <p:ph idx="1"/>
          </p:nvPr>
        </p:nvSpPr>
        <p:spPr/>
        <p:txBody>
          <a:bodyPr>
            <a:normAutofit lnSpcReduction="10000"/>
          </a:bodyPr>
          <a:lstStyle/>
          <a:p>
            <a:pPr marL="0" indent="0">
              <a:lnSpc>
                <a:spcPct val="110000"/>
              </a:lnSpc>
              <a:buNone/>
            </a:pPr>
            <a:r>
              <a:rPr lang="en-US" sz="1800" dirty="0"/>
              <a:t>Introduction</a:t>
            </a:r>
          </a:p>
          <a:p>
            <a:pPr marL="0" indent="0">
              <a:lnSpc>
                <a:spcPct val="110000"/>
              </a:lnSpc>
              <a:buNone/>
            </a:pPr>
            <a:r>
              <a:rPr lang="en-US" sz="1800" dirty="0"/>
              <a:t>Why this method?</a:t>
            </a:r>
          </a:p>
          <a:p>
            <a:pPr marL="0" indent="0">
              <a:lnSpc>
                <a:spcPct val="110000"/>
              </a:lnSpc>
              <a:buNone/>
            </a:pPr>
            <a:r>
              <a:rPr lang="en-US" dirty="0"/>
              <a:t>Methodology</a:t>
            </a:r>
          </a:p>
          <a:p>
            <a:pPr marL="0" indent="0">
              <a:lnSpc>
                <a:spcPct val="110000"/>
              </a:lnSpc>
              <a:buNone/>
            </a:pPr>
            <a:r>
              <a:rPr lang="en-US" dirty="0"/>
              <a:t>Architecture Diagram</a:t>
            </a:r>
            <a:endParaRPr lang="en-US" sz="1800" dirty="0"/>
          </a:p>
          <a:p>
            <a:pPr marL="0" indent="0">
              <a:lnSpc>
                <a:spcPct val="110000"/>
              </a:lnSpc>
              <a:buNone/>
            </a:pPr>
            <a:r>
              <a:rPr lang="en-US" sz="1800" dirty="0"/>
              <a:t>Results and Discussion</a:t>
            </a:r>
          </a:p>
          <a:p>
            <a:pPr marL="0" indent="0">
              <a:lnSpc>
                <a:spcPct val="110000"/>
              </a:lnSpc>
              <a:buNone/>
            </a:pPr>
            <a:r>
              <a:rPr lang="en-US" sz="1800" dirty="0"/>
              <a:t>Challenges and Resolutions</a:t>
            </a:r>
          </a:p>
          <a:p>
            <a:pPr marL="0" indent="0">
              <a:lnSpc>
                <a:spcPct val="110000"/>
              </a:lnSpc>
              <a:buNone/>
            </a:pPr>
            <a:r>
              <a:rPr lang="en-US" sz="1800" dirty="0"/>
              <a:t>Conclusion</a:t>
            </a:r>
          </a:p>
          <a:p>
            <a:endParaRPr lang="en-US" dirty="0"/>
          </a:p>
        </p:txBody>
      </p:sp>
    </p:spTree>
    <p:extLst>
      <p:ext uri="{BB962C8B-B14F-4D97-AF65-F5344CB8AC3E}">
        <p14:creationId xmlns:p14="http://schemas.microsoft.com/office/powerpoint/2010/main" val="416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612647" y="3355848"/>
            <a:ext cx="10847523" cy="2825496"/>
          </a:xfrm>
        </p:spPr>
        <p:txBody>
          <a:bodyPr/>
          <a:lstStyle/>
          <a:p>
            <a:r>
              <a:rPr lang="en-US" dirty="0"/>
              <a:t>Financial institutions need reliable credit risk assessment to identify how likely their borrowers will fail to meet loan payments. The proposed system employs unsupervised learning through GMM to group and evaluate credit data of customers. The goal is to understand the discrimination power between good and bad credit profiles through dataset simulation using GMM alongside other clustering methods.</a:t>
            </a:r>
          </a:p>
        </p:txBody>
      </p:sp>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4815840" y="6379558"/>
            <a:ext cx="1280160" cy="365125"/>
          </a:xfrm>
        </p:spPr>
        <p:txBody>
          <a:bodyPr/>
          <a:lstStyle/>
          <a:p>
            <a:r>
              <a:rPr lang="en-US" dirty="0"/>
              <a:t>1</a:t>
            </a:r>
          </a:p>
        </p:txBody>
      </p:sp>
    </p:spTree>
    <p:extLst>
      <p:ext uri="{BB962C8B-B14F-4D97-AF65-F5344CB8AC3E}">
        <p14:creationId xmlns:p14="http://schemas.microsoft.com/office/powerpoint/2010/main" val="147138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99343-96E3-3E99-D8B7-51103503D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90CFE-078F-073E-D100-FCEE2EE305BD}"/>
              </a:ext>
            </a:extLst>
          </p:cNvPr>
          <p:cNvSpPr>
            <a:spLocks noGrp="1"/>
          </p:cNvSpPr>
          <p:nvPr>
            <p:ph type="title"/>
          </p:nvPr>
        </p:nvSpPr>
        <p:spPr/>
        <p:txBody>
          <a:bodyPr/>
          <a:lstStyle/>
          <a:p>
            <a:r>
              <a:rPr lang="en-US" dirty="0"/>
              <a:t>Why this method?</a:t>
            </a:r>
          </a:p>
        </p:txBody>
      </p:sp>
      <p:sp>
        <p:nvSpPr>
          <p:cNvPr id="3" name="Content Placeholder 2">
            <a:extLst>
              <a:ext uri="{FF2B5EF4-FFF2-40B4-BE49-F238E27FC236}">
                <a16:creationId xmlns:a16="http://schemas.microsoft.com/office/drawing/2014/main" id="{049BEDCE-D32B-D0D6-4DE3-75804A44E72D}"/>
              </a:ext>
            </a:extLst>
          </p:cNvPr>
          <p:cNvSpPr>
            <a:spLocks noGrp="1"/>
          </p:cNvSpPr>
          <p:nvPr>
            <p:ph idx="1"/>
          </p:nvPr>
        </p:nvSpPr>
        <p:spPr>
          <a:xfrm>
            <a:off x="612647" y="3355848"/>
            <a:ext cx="10847523" cy="2825496"/>
          </a:xfrm>
        </p:spPr>
        <p:txBody>
          <a:bodyPr/>
          <a:lstStyle/>
          <a:p>
            <a:r>
              <a:rPr lang="en-US" dirty="0"/>
              <a:t>Gaussian Mixture Models function effectively at discovering concealed patterns when data lacks proper labeling or has restricted information availability. Unlike K-Means which works with spherical clusters of equivalent dimensions GMM supports elliptical clusters and represents data through multiple Gaussian distribution mixtures. Its flexible nature makes GMM appropriate for modeling various real-world credit behaviors since customer financial profiles do not require perfect cluster homogeneity.</a:t>
            </a:r>
          </a:p>
        </p:txBody>
      </p:sp>
      <p:sp>
        <p:nvSpPr>
          <p:cNvPr id="4" name="Slide Number Placeholder 3">
            <a:extLst>
              <a:ext uri="{FF2B5EF4-FFF2-40B4-BE49-F238E27FC236}">
                <a16:creationId xmlns:a16="http://schemas.microsoft.com/office/drawing/2014/main" id="{E94C292F-3150-2133-D66C-C1E21B8683FE}"/>
              </a:ext>
            </a:extLst>
          </p:cNvPr>
          <p:cNvSpPr>
            <a:spLocks noGrp="1"/>
          </p:cNvSpPr>
          <p:nvPr>
            <p:ph type="sldNum" sz="quarter" idx="12"/>
          </p:nvPr>
        </p:nvSpPr>
        <p:spPr>
          <a:xfrm>
            <a:off x="4815840" y="6393483"/>
            <a:ext cx="1280160" cy="365125"/>
          </a:xfrm>
        </p:spPr>
        <p:txBody>
          <a:bodyPr/>
          <a:lstStyle/>
          <a:p>
            <a:r>
              <a:rPr lang="en-US" dirty="0"/>
              <a:t>2</a:t>
            </a:r>
          </a:p>
        </p:txBody>
      </p:sp>
    </p:spTree>
    <p:extLst>
      <p:ext uri="{BB962C8B-B14F-4D97-AF65-F5344CB8AC3E}">
        <p14:creationId xmlns:p14="http://schemas.microsoft.com/office/powerpoint/2010/main" val="2194112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7EF40-E93A-A8C2-37DB-850C337B65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FE4D83-A57B-33C6-6F18-0EE7FF37AD0E}"/>
              </a:ext>
            </a:extLst>
          </p:cNvPr>
          <p:cNvSpPr>
            <a:spLocks noGrp="1"/>
          </p:cNvSpPr>
          <p:nvPr>
            <p:ph type="title"/>
          </p:nvPr>
        </p:nvSpPr>
        <p:spPr/>
        <p:txBody>
          <a:bodyPr/>
          <a:lstStyle/>
          <a:p>
            <a:pPr marL="0" indent="0">
              <a:lnSpc>
                <a:spcPct val="110000"/>
              </a:lnSpc>
              <a:buNone/>
            </a:pPr>
            <a:r>
              <a:rPr lang="en-US" dirty="0"/>
              <a:t>Methodology</a:t>
            </a:r>
          </a:p>
        </p:txBody>
      </p:sp>
      <p:sp>
        <p:nvSpPr>
          <p:cNvPr id="3" name="Content Placeholder 2">
            <a:extLst>
              <a:ext uri="{FF2B5EF4-FFF2-40B4-BE49-F238E27FC236}">
                <a16:creationId xmlns:a16="http://schemas.microsoft.com/office/drawing/2014/main" id="{AFAB7411-9CCF-8A0B-6D25-408D538363AF}"/>
              </a:ext>
            </a:extLst>
          </p:cNvPr>
          <p:cNvSpPr>
            <a:spLocks noGrp="1"/>
          </p:cNvSpPr>
          <p:nvPr>
            <p:ph idx="1"/>
          </p:nvPr>
        </p:nvSpPr>
        <p:spPr>
          <a:xfrm>
            <a:off x="612647" y="3355848"/>
            <a:ext cx="10847523" cy="2825496"/>
          </a:xfrm>
        </p:spPr>
        <p:txBody>
          <a:bodyPr/>
          <a:lstStyle/>
          <a:p>
            <a:r>
              <a:rPr lang="en-US" b="1" dirty="0"/>
              <a:t>1. Data Preprocessing: </a:t>
            </a:r>
            <a:r>
              <a:rPr lang="en-US" dirty="0"/>
              <a:t>The missing values in dataset within the categorical columns like Checking, Savings accounts were replaced to maintain consistency. Performed Label Encoding on categorical columns to convert categorical values into numerical values for extra efficiency with  Machine Learning algorithms.</a:t>
            </a:r>
            <a:br>
              <a:rPr lang="en-US" dirty="0"/>
            </a:br>
            <a:br>
              <a:rPr lang="en-US" dirty="0"/>
            </a:br>
            <a:r>
              <a:rPr lang="en-US" b="1" dirty="0"/>
              <a:t>2. Feature Scaling and Dimensionality Reduction: </a:t>
            </a:r>
            <a:r>
              <a:rPr lang="en-US" dirty="0"/>
              <a:t>All features were standardized using “</a:t>
            </a:r>
            <a:r>
              <a:rPr lang="en-US" dirty="0" err="1"/>
              <a:t>StandardScaler</a:t>
            </a:r>
            <a:r>
              <a:rPr lang="en-US" dirty="0"/>
              <a:t>”, to normalize the input values into a common scale. Principal Component Analysis(PCA) is used to reduce dimensionality and noise, which retained 95% variance, ensuring more efficient clustering and improving performance.</a:t>
            </a:r>
            <a:endParaRPr lang="en-US" b="1" dirty="0"/>
          </a:p>
        </p:txBody>
      </p:sp>
      <p:sp>
        <p:nvSpPr>
          <p:cNvPr id="4" name="Slide Number Placeholder 3">
            <a:extLst>
              <a:ext uri="{FF2B5EF4-FFF2-40B4-BE49-F238E27FC236}">
                <a16:creationId xmlns:a16="http://schemas.microsoft.com/office/drawing/2014/main" id="{7B7CA213-ADCB-05A7-9216-95B2CDC8A1A7}"/>
              </a:ext>
            </a:extLst>
          </p:cNvPr>
          <p:cNvSpPr>
            <a:spLocks noGrp="1"/>
          </p:cNvSpPr>
          <p:nvPr>
            <p:ph type="sldNum" sz="quarter" idx="12"/>
          </p:nvPr>
        </p:nvSpPr>
        <p:spPr>
          <a:xfrm>
            <a:off x="4815840" y="6393483"/>
            <a:ext cx="1280160" cy="365125"/>
          </a:xfrm>
        </p:spPr>
        <p:txBody>
          <a:bodyPr/>
          <a:lstStyle/>
          <a:p>
            <a:r>
              <a:rPr lang="en-US" dirty="0"/>
              <a:t>3</a:t>
            </a:r>
          </a:p>
        </p:txBody>
      </p:sp>
    </p:spTree>
    <p:extLst>
      <p:ext uri="{BB962C8B-B14F-4D97-AF65-F5344CB8AC3E}">
        <p14:creationId xmlns:p14="http://schemas.microsoft.com/office/powerpoint/2010/main" val="84785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FFB22-46AD-BC1A-356F-7FD667A421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570D2A-A2D0-A1E0-4A0A-C91E04C34F3E}"/>
              </a:ext>
            </a:extLst>
          </p:cNvPr>
          <p:cNvSpPr>
            <a:spLocks noGrp="1"/>
          </p:cNvSpPr>
          <p:nvPr>
            <p:ph type="title"/>
          </p:nvPr>
        </p:nvSpPr>
        <p:spPr/>
        <p:txBody>
          <a:bodyPr/>
          <a:lstStyle/>
          <a:p>
            <a:pPr marL="0" indent="0">
              <a:lnSpc>
                <a:spcPct val="110000"/>
              </a:lnSpc>
              <a:buNone/>
            </a:pPr>
            <a:r>
              <a:rPr lang="en-US" dirty="0"/>
              <a:t>Methodology</a:t>
            </a:r>
          </a:p>
        </p:txBody>
      </p:sp>
      <p:sp>
        <p:nvSpPr>
          <p:cNvPr id="3" name="Content Placeholder 2">
            <a:extLst>
              <a:ext uri="{FF2B5EF4-FFF2-40B4-BE49-F238E27FC236}">
                <a16:creationId xmlns:a16="http://schemas.microsoft.com/office/drawing/2014/main" id="{3482CDB4-731A-B860-087C-2E15E2BB5491}"/>
              </a:ext>
            </a:extLst>
          </p:cNvPr>
          <p:cNvSpPr>
            <a:spLocks noGrp="1"/>
          </p:cNvSpPr>
          <p:nvPr>
            <p:ph idx="1"/>
          </p:nvPr>
        </p:nvSpPr>
        <p:spPr>
          <a:xfrm>
            <a:off x="612647" y="3355848"/>
            <a:ext cx="10847523" cy="2825496"/>
          </a:xfrm>
        </p:spPr>
        <p:txBody>
          <a:bodyPr/>
          <a:lstStyle/>
          <a:p>
            <a:r>
              <a:rPr lang="en-US" b="1" dirty="0"/>
              <a:t>3. Clustering with Gaussian Mixture Model(GMM, n=2): </a:t>
            </a:r>
            <a:r>
              <a:rPr lang="en-US" dirty="0"/>
              <a:t>GMM was applied with two components, “good” and “bad” credits. It basically a probabilistic clustering method in which the data is assumed to be generated from a mixture of Gaussians. The cluster labels were aligned with the simulated ground truth using a precision-based label alignment function.</a:t>
            </a:r>
            <a:endParaRPr lang="en-US" b="1" dirty="0"/>
          </a:p>
        </p:txBody>
      </p:sp>
      <p:sp>
        <p:nvSpPr>
          <p:cNvPr id="4" name="Slide Number Placeholder 3">
            <a:extLst>
              <a:ext uri="{FF2B5EF4-FFF2-40B4-BE49-F238E27FC236}">
                <a16:creationId xmlns:a16="http://schemas.microsoft.com/office/drawing/2014/main" id="{F7244572-7199-4530-3503-385588C5B32B}"/>
              </a:ext>
            </a:extLst>
          </p:cNvPr>
          <p:cNvSpPr>
            <a:spLocks noGrp="1"/>
          </p:cNvSpPr>
          <p:nvPr>
            <p:ph type="sldNum" sz="quarter" idx="12"/>
          </p:nvPr>
        </p:nvSpPr>
        <p:spPr>
          <a:xfrm>
            <a:off x="4815840" y="6356350"/>
            <a:ext cx="1280160" cy="365125"/>
          </a:xfrm>
        </p:spPr>
        <p:txBody>
          <a:bodyPr/>
          <a:lstStyle/>
          <a:p>
            <a:r>
              <a:rPr lang="en-US" dirty="0"/>
              <a:t>4</a:t>
            </a:r>
          </a:p>
        </p:txBody>
      </p:sp>
    </p:spTree>
    <p:extLst>
      <p:ext uri="{BB962C8B-B14F-4D97-AF65-F5344CB8AC3E}">
        <p14:creationId xmlns:p14="http://schemas.microsoft.com/office/powerpoint/2010/main" val="416396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pPr marL="0" indent="0">
              <a:lnSpc>
                <a:spcPct val="110000"/>
              </a:lnSpc>
              <a:buNone/>
            </a:pPr>
            <a:r>
              <a:rPr lang="en-US" dirty="0"/>
              <a:t>Architecture Diagram</a:t>
            </a:r>
            <a:endParaRPr lang="en-US" sz="4000" dirty="0"/>
          </a:p>
        </p:txBody>
      </p:sp>
      <p:sp>
        <p:nvSpPr>
          <p:cNvPr id="10" name="Slide Number Placeholder 5">
            <a:extLst>
              <a:ext uri="{FF2B5EF4-FFF2-40B4-BE49-F238E27FC236}">
                <a16:creationId xmlns:a16="http://schemas.microsoft.com/office/drawing/2014/main" id="{4E797B30-1740-4A68-A40B-1D255EBC2F17}"/>
              </a:ext>
            </a:extLst>
          </p:cNvPr>
          <p:cNvSpPr>
            <a:spLocks noGrp="1"/>
          </p:cNvSpPr>
          <p:nvPr>
            <p:ph type="sldNum" sz="quarter" idx="12"/>
          </p:nvPr>
        </p:nvSpPr>
        <p:spPr>
          <a:xfrm>
            <a:off x="3352800" y="6286321"/>
            <a:ext cx="2743200" cy="365125"/>
          </a:xfrm>
        </p:spPr>
        <p:txBody>
          <a:bodyPr/>
          <a:lstStyle/>
          <a:p>
            <a:r>
              <a:rPr lang="en-US" dirty="0"/>
              <a:t>5</a:t>
            </a:r>
          </a:p>
        </p:txBody>
      </p:sp>
      <p:pic>
        <p:nvPicPr>
          <p:cNvPr id="6" name="Content Placeholder 5">
            <a:extLst>
              <a:ext uri="{FF2B5EF4-FFF2-40B4-BE49-F238E27FC236}">
                <a16:creationId xmlns:a16="http://schemas.microsoft.com/office/drawing/2014/main" id="{EEBD1A08-CD44-790B-E7C1-C5ABBF7BE515}"/>
              </a:ext>
            </a:extLst>
          </p:cNvPr>
          <p:cNvPicPr>
            <a:picLocks noGrp="1" noChangeAspect="1"/>
          </p:cNvPicPr>
          <p:nvPr>
            <p:ph idx="1"/>
          </p:nvPr>
        </p:nvPicPr>
        <p:blipFill>
          <a:blip r:embed="rId2"/>
          <a:stretch>
            <a:fillRect/>
          </a:stretch>
        </p:blipFill>
        <p:spPr>
          <a:xfrm>
            <a:off x="1887576" y="2130244"/>
            <a:ext cx="8644269" cy="4174198"/>
          </a:xfrm>
        </p:spPr>
      </p:pic>
    </p:spTree>
    <p:extLst>
      <p:ext uri="{BB962C8B-B14F-4D97-AF65-F5344CB8AC3E}">
        <p14:creationId xmlns:p14="http://schemas.microsoft.com/office/powerpoint/2010/main" val="832742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09E4-B947-4446-AD42-C1B3A0C1F583}"/>
              </a:ext>
            </a:extLst>
          </p:cNvPr>
          <p:cNvSpPr>
            <a:spLocks noGrp="1"/>
          </p:cNvSpPr>
          <p:nvPr>
            <p:ph type="title"/>
          </p:nvPr>
        </p:nvSpPr>
        <p:spPr/>
        <p:txBody>
          <a:bodyPr/>
          <a:lstStyle/>
          <a:p>
            <a:r>
              <a:rPr lang="en-US" dirty="0"/>
              <a:t>Results and Discussion</a:t>
            </a:r>
          </a:p>
        </p:txBody>
      </p:sp>
      <p:graphicFrame>
        <p:nvGraphicFramePr>
          <p:cNvPr id="8" name="Table 9">
            <a:extLst>
              <a:ext uri="{FF2B5EF4-FFF2-40B4-BE49-F238E27FC236}">
                <a16:creationId xmlns:a16="http://schemas.microsoft.com/office/drawing/2014/main" id="{1BE60BCC-2676-47EB-A76E-FAE649D9F1CE}"/>
              </a:ext>
            </a:extLst>
          </p:cNvPr>
          <p:cNvGraphicFramePr>
            <a:graphicFrameLocks noGrp="1"/>
          </p:cNvGraphicFramePr>
          <p:nvPr>
            <p:ph idx="1"/>
            <p:extLst>
              <p:ext uri="{D42A27DB-BD31-4B8C-83A1-F6EECF244321}">
                <p14:modId xmlns:p14="http://schemas.microsoft.com/office/powerpoint/2010/main" val="2246448031"/>
              </p:ext>
            </p:extLst>
          </p:nvPr>
        </p:nvGraphicFramePr>
        <p:xfrm>
          <a:off x="2770394" y="2255290"/>
          <a:ext cx="6642820" cy="3091860"/>
        </p:xfrm>
        <a:graphic>
          <a:graphicData uri="http://schemas.openxmlformats.org/drawingml/2006/table">
            <a:tbl>
              <a:tblPr firstRow="1" bandRow="1">
                <a:tableStyleId>{72833802-FEF1-4C79-8D5D-14CF1EAF98D9}</a:tableStyleId>
              </a:tblPr>
              <a:tblGrid>
                <a:gridCol w="3321410">
                  <a:extLst>
                    <a:ext uri="{9D8B030D-6E8A-4147-A177-3AD203B41FA5}">
                      <a16:colId xmlns:a16="http://schemas.microsoft.com/office/drawing/2014/main" val="3093316935"/>
                    </a:ext>
                  </a:extLst>
                </a:gridCol>
                <a:gridCol w="3321410">
                  <a:extLst>
                    <a:ext uri="{9D8B030D-6E8A-4147-A177-3AD203B41FA5}">
                      <a16:colId xmlns:a16="http://schemas.microsoft.com/office/drawing/2014/main" val="1593906784"/>
                    </a:ext>
                  </a:extLst>
                </a:gridCol>
              </a:tblGrid>
              <a:tr h="618372">
                <a:tc>
                  <a:txBody>
                    <a:bodyPr/>
                    <a:lstStyle/>
                    <a:p>
                      <a:pPr algn="ctr"/>
                      <a:r>
                        <a:rPr lang="en-US" dirty="0"/>
                        <a:t>Performance Metrics</a:t>
                      </a:r>
                    </a:p>
                  </a:txBody>
                  <a:tcPr anchor="ctr"/>
                </a:tc>
                <a:tc>
                  <a:txBody>
                    <a:bodyPr/>
                    <a:lstStyle/>
                    <a:p>
                      <a:pPr algn="ctr"/>
                      <a:r>
                        <a:rPr lang="en-US" dirty="0"/>
                        <a:t>Values</a:t>
                      </a:r>
                    </a:p>
                  </a:txBody>
                  <a:tcPr anchor="ctr"/>
                </a:tc>
                <a:extLst>
                  <a:ext uri="{0D108BD9-81ED-4DB2-BD59-A6C34878D82A}">
                    <a16:rowId xmlns:a16="http://schemas.microsoft.com/office/drawing/2014/main" val="1361584937"/>
                  </a:ext>
                </a:extLst>
              </a:tr>
              <a:tr h="618372">
                <a:tc>
                  <a:txBody>
                    <a:bodyPr/>
                    <a:lstStyle/>
                    <a:p>
                      <a:pPr algn="ctr"/>
                      <a:r>
                        <a:rPr lang="en-US" dirty="0"/>
                        <a:t>Accuracy</a:t>
                      </a:r>
                    </a:p>
                  </a:txBody>
                  <a:tcPr anchor="ctr"/>
                </a:tc>
                <a:tc>
                  <a:txBody>
                    <a:bodyPr/>
                    <a:lstStyle/>
                    <a:p>
                      <a:pPr algn="ctr"/>
                      <a:r>
                        <a:rPr lang="en-US" dirty="0"/>
                        <a:t>83.6%</a:t>
                      </a:r>
                    </a:p>
                  </a:txBody>
                  <a:tcPr anchor="ctr"/>
                </a:tc>
                <a:extLst>
                  <a:ext uri="{0D108BD9-81ED-4DB2-BD59-A6C34878D82A}">
                    <a16:rowId xmlns:a16="http://schemas.microsoft.com/office/drawing/2014/main" val="728394759"/>
                  </a:ext>
                </a:extLst>
              </a:tr>
              <a:tr h="618372">
                <a:tc>
                  <a:txBody>
                    <a:bodyPr/>
                    <a:lstStyle/>
                    <a:p>
                      <a:pPr algn="ctr"/>
                      <a:r>
                        <a:rPr lang="en-US" dirty="0"/>
                        <a:t>Precision</a:t>
                      </a:r>
                    </a:p>
                  </a:txBody>
                  <a:tcPr anchor="ctr"/>
                </a:tc>
                <a:tc>
                  <a:txBody>
                    <a:bodyPr/>
                    <a:lstStyle/>
                    <a:p>
                      <a:pPr algn="ctr"/>
                      <a:r>
                        <a:rPr lang="en-US" dirty="0"/>
                        <a:t>68.72%</a:t>
                      </a:r>
                    </a:p>
                  </a:txBody>
                  <a:tcPr anchor="ctr"/>
                </a:tc>
                <a:extLst>
                  <a:ext uri="{0D108BD9-81ED-4DB2-BD59-A6C34878D82A}">
                    <a16:rowId xmlns:a16="http://schemas.microsoft.com/office/drawing/2014/main" val="2624865998"/>
                  </a:ext>
                </a:extLst>
              </a:tr>
              <a:tr h="618372">
                <a:tc>
                  <a:txBody>
                    <a:bodyPr/>
                    <a:lstStyle/>
                    <a:p>
                      <a:pPr algn="ctr"/>
                      <a:r>
                        <a:rPr lang="en-US" dirty="0"/>
                        <a:t>Recall</a:t>
                      </a:r>
                    </a:p>
                  </a:txBody>
                  <a:tcPr anchor="ctr"/>
                </a:tc>
                <a:tc>
                  <a:txBody>
                    <a:bodyPr/>
                    <a:lstStyle/>
                    <a:p>
                      <a:pPr algn="ctr"/>
                      <a:r>
                        <a:rPr lang="en-US" dirty="0"/>
                        <a:t>65.49%</a:t>
                      </a:r>
                    </a:p>
                  </a:txBody>
                  <a:tcPr anchor="ctr"/>
                </a:tc>
                <a:extLst>
                  <a:ext uri="{0D108BD9-81ED-4DB2-BD59-A6C34878D82A}">
                    <a16:rowId xmlns:a16="http://schemas.microsoft.com/office/drawing/2014/main" val="678921114"/>
                  </a:ext>
                </a:extLst>
              </a:tr>
              <a:tr h="618372">
                <a:tc>
                  <a:txBody>
                    <a:bodyPr/>
                    <a:lstStyle/>
                    <a:p>
                      <a:pPr algn="ctr"/>
                      <a:r>
                        <a:rPr lang="en-US" dirty="0"/>
                        <a:t>F1-Score</a:t>
                      </a:r>
                    </a:p>
                  </a:txBody>
                  <a:tcPr anchor="ctr"/>
                </a:tc>
                <a:tc>
                  <a:txBody>
                    <a:bodyPr/>
                    <a:lstStyle/>
                    <a:p>
                      <a:pPr algn="ctr"/>
                      <a:r>
                        <a:rPr lang="en-US" dirty="0"/>
                        <a:t>67.07%</a:t>
                      </a:r>
                    </a:p>
                  </a:txBody>
                  <a:tcPr anchor="ctr"/>
                </a:tc>
                <a:extLst>
                  <a:ext uri="{0D108BD9-81ED-4DB2-BD59-A6C34878D82A}">
                    <a16:rowId xmlns:a16="http://schemas.microsoft.com/office/drawing/2014/main" val="1152158595"/>
                  </a:ext>
                </a:extLst>
              </a:tr>
            </a:tbl>
          </a:graphicData>
        </a:graphic>
      </p:graphicFrame>
      <p:sp>
        <p:nvSpPr>
          <p:cNvPr id="10" name="Slide Number Placeholder 5">
            <a:extLst>
              <a:ext uri="{FF2B5EF4-FFF2-40B4-BE49-F238E27FC236}">
                <a16:creationId xmlns:a16="http://schemas.microsoft.com/office/drawing/2014/main" id="{27357B90-43D4-43A9-9C2B-156AED8FFFEC}"/>
              </a:ext>
            </a:extLst>
          </p:cNvPr>
          <p:cNvSpPr>
            <a:spLocks noGrp="1"/>
          </p:cNvSpPr>
          <p:nvPr>
            <p:ph type="sldNum" sz="quarter" idx="12"/>
          </p:nvPr>
        </p:nvSpPr>
        <p:spPr>
          <a:xfrm>
            <a:off x="3352800" y="6309360"/>
            <a:ext cx="2743200" cy="365125"/>
          </a:xfrm>
        </p:spPr>
        <p:txBody>
          <a:bodyPr/>
          <a:lstStyle/>
          <a:p>
            <a:r>
              <a:rPr lang="en-US" dirty="0"/>
              <a:t>6</a:t>
            </a:r>
          </a:p>
        </p:txBody>
      </p:sp>
    </p:spTree>
    <p:extLst>
      <p:ext uri="{BB962C8B-B14F-4D97-AF65-F5344CB8AC3E}">
        <p14:creationId xmlns:p14="http://schemas.microsoft.com/office/powerpoint/2010/main" val="426635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08067-06E1-2844-A314-DBC7504EC2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CADC88-FC83-6C54-A433-BD35F5893AEB}"/>
              </a:ext>
            </a:extLst>
          </p:cNvPr>
          <p:cNvSpPr>
            <a:spLocks noGrp="1"/>
          </p:cNvSpPr>
          <p:nvPr>
            <p:ph type="title"/>
          </p:nvPr>
        </p:nvSpPr>
        <p:spPr>
          <a:xfrm>
            <a:off x="612647" y="1078992"/>
            <a:ext cx="8173947" cy="1536192"/>
          </a:xfrm>
        </p:spPr>
        <p:txBody>
          <a:bodyPr>
            <a:normAutofit/>
          </a:bodyPr>
          <a:lstStyle/>
          <a:p>
            <a:pPr marL="0" indent="0">
              <a:lnSpc>
                <a:spcPct val="110000"/>
              </a:lnSpc>
              <a:buNone/>
            </a:pPr>
            <a:r>
              <a:rPr lang="en-US" sz="4400" dirty="0"/>
              <a:t>Results and Discussion</a:t>
            </a:r>
            <a:endParaRPr lang="en-US" sz="5400" dirty="0"/>
          </a:p>
        </p:txBody>
      </p:sp>
      <p:sp>
        <p:nvSpPr>
          <p:cNvPr id="3" name="Content Placeholder 2">
            <a:extLst>
              <a:ext uri="{FF2B5EF4-FFF2-40B4-BE49-F238E27FC236}">
                <a16:creationId xmlns:a16="http://schemas.microsoft.com/office/drawing/2014/main" id="{6F3542F9-986E-260E-764A-1DF8C16215A8}"/>
              </a:ext>
            </a:extLst>
          </p:cNvPr>
          <p:cNvSpPr>
            <a:spLocks noGrp="1"/>
          </p:cNvSpPr>
          <p:nvPr>
            <p:ph idx="1"/>
          </p:nvPr>
        </p:nvSpPr>
        <p:spPr>
          <a:xfrm>
            <a:off x="612647" y="3355848"/>
            <a:ext cx="10847523" cy="2825496"/>
          </a:xfrm>
        </p:spPr>
        <p:txBody>
          <a:bodyPr/>
          <a:lstStyle/>
          <a:p>
            <a:r>
              <a:rPr lang="en-US" dirty="0"/>
              <a:t>These metrics helps us to know the performance of GMM model despite the unsupervised learning. The alignment function ensures that even if the cluster labels were flipped, we can evaluate the meaningfully. The above metrics shows that GMM could reasonably capture credit risk patterns using the given features and PCA space.</a:t>
            </a:r>
            <a:endParaRPr lang="en-IN" dirty="0"/>
          </a:p>
        </p:txBody>
      </p:sp>
      <p:sp>
        <p:nvSpPr>
          <p:cNvPr id="4" name="Slide Number Placeholder 3">
            <a:extLst>
              <a:ext uri="{FF2B5EF4-FFF2-40B4-BE49-F238E27FC236}">
                <a16:creationId xmlns:a16="http://schemas.microsoft.com/office/drawing/2014/main" id="{142A068B-828E-CF8B-4ADC-BA6CA0E8C7D4}"/>
              </a:ext>
            </a:extLst>
          </p:cNvPr>
          <p:cNvSpPr>
            <a:spLocks noGrp="1"/>
          </p:cNvSpPr>
          <p:nvPr>
            <p:ph type="sldNum" sz="quarter" idx="12"/>
          </p:nvPr>
        </p:nvSpPr>
        <p:spPr>
          <a:xfrm>
            <a:off x="4815840" y="6356350"/>
            <a:ext cx="1280160" cy="365125"/>
          </a:xfrm>
        </p:spPr>
        <p:txBody>
          <a:bodyPr/>
          <a:lstStyle/>
          <a:p>
            <a:r>
              <a:rPr lang="en-US" dirty="0"/>
              <a:t>7</a:t>
            </a:r>
          </a:p>
        </p:txBody>
      </p:sp>
    </p:spTree>
    <p:extLst>
      <p:ext uri="{BB962C8B-B14F-4D97-AF65-F5344CB8AC3E}">
        <p14:creationId xmlns:p14="http://schemas.microsoft.com/office/powerpoint/2010/main" val="162142020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27DC71-2909-427C-BDB0-3E47E21015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110</TotalTime>
  <Words>619</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Avenir Next LT Pro</vt:lpstr>
      <vt:lpstr>Calibri</vt:lpstr>
      <vt:lpstr>Segoe UI</vt:lpstr>
      <vt:lpstr>AccentBoxVTI</vt:lpstr>
      <vt:lpstr>Credit Risk Prediction</vt:lpstr>
      <vt:lpstr>Agenda</vt:lpstr>
      <vt:lpstr>Introduction</vt:lpstr>
      <vt:lpstr>Why this method?</vt:lpstr>
      <vt:lpstr>Methodology</vt:lpstr>
      <vt:lpstr>Methodology</vt:lpstr>
      <vt:lpstr>Architecture Diagram</vt:lpstr>
      <vt:lpstr>Results and Discussion</vt:lpstr>
      <vt:lpstr>Results and Discussion</vt:lpstr>
      <vt:lpstr>Challenges and Resolutions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AccentBox</dc:title>
  <dc:creator>Mandava Nidhish</dc:creator>
  <cp:lastModifiedBy>KALYAN CHAKRAVARTHY</cp:lastModifiedBy>
  <cp:revision>2</cp:revision>
  <dcterms:created xsi:type="dcterms:W3CDTF">2025-04-25T12:38:43Z</dcterms:created>
  <dcterms:modified xsi:type="dcterms:W3CDTF">2025-04-25T14:30:38Z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