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5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Sheet2!$A$2:$A$11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Sheet2!$B$2:$B$11</c:f>
              <c:numCache>
                <c:formatCode>"$"#,##0_);[Red]\("$"#,##0\)</c:formatCode>
                <c:ptCount val="10"/>
                <c:pt idx="0">
                  <c:v>130801</c:v>
                </c:pt>
                <c:pt idx="1">
                  <c:v>114383</c:v>
                </c:pt>
                <c:pt idx="2">
                  <c:v>113865</c:v>
                </c:pt>
                <c:pt idx="3">
                  <c:v>110981</c:v>
                </c:pt>
                <c:pt idx="4">
                  <c:v>101013</c:v>
                </c:pt>
                <c:pt idx="5">
                  <c:v>94082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04-44E2-BEB7-415AAE7A10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76539951"/>
        <c:axId val="1476540431"/>
      </c:barChart>
      <c:catAx>
        <c:axId val="14765399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540431"/>
        <c:crosses val="autoZero"/>
        <c:auto val="1"/>
        <c:lblAlgn val="ctr"/>
        <c:lblOffset val="100"/>
        <c:noMultiLvlLbl val="0"/>
      </c:catAx>
      <c:valAx>
        <c:axId val="147654043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539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5T06:01:47.1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5T06:01:47.14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5T06:01:47.1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5T06:01:47.1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5T06:01:47.14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5T06:01:47.14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5T06:01:47.1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15T06:01:47.14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95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6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3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34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9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8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1492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87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76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1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4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3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5211E8-CE10-2D28-6470-2A6CF60BFC77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4CD679-42DC-AC44-0B88-76B435E14567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C94933C-5666-E969-2139-0102593F2C9E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28857D-C59C-52C7-1B47-AF6770CF0B54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845FB2-8B1A-D7CA-765C-75A0478F44C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26CD5B-B049-CAD6-5F92-72B9F2F8BF4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9C0D00-2CCB-E953-E71E-62E8F81C9CD3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82568B-3A51-DC44-D913-39B606203F0C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68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7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8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0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5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EB9139-4B73-26F6-72AF-FDF08B7C7F0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EE638-C36A-F6CF-3CD1-A5AAAF53061A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E3BE5D-84BF-B403-5FCB-5FB2AB5ED30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6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425" y="1729967"/>
            <a:ext cx="5361868" cy="183941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Data Technologies Survey Insights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1840" y="3568282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Kevin Pham</a:t>
            </a:r>
          </a:p>
          <a:p>
            <a:pPr marL="0" indent="0">
              <a:buNone/>
            </a:pPr>
            <a:r>
              <a:rPr lang="en-US" dirty="0"/>
              <a:t>04/15/2024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variants common in current and desired databases</a:t>
            </a:r>
          </a:p>
          <a:p>
            <a:r>
              <a:rPr lang="en-US" dirty="0"/>
              <a:t>Redis, MongoDB and Elasticsearch have more desired users than current users</a:t>
            </a:r>
          </a:p>
          <a:p>
            <a:r>
              <a:rPr lang="en-US" dirty="0"/>
              <a:t>Despite being top 10 current users, Oracle is not in the top 10 desired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8524" y="1930400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will continue to be a popularly used database</a:t>
            </a:r>
          </a:p>
          <a:p>
            <a:r>
              <a:rPr lang="en-US" dirty="0"/>
              <a:t>Can expect Redis, MongoDB, and Elasticsearch to grow in the next year</a:t>
            </a:r>
          </a:p>
          <a:p>
            <a:r>
              <a:rPr lang="en-US" dirty="0"/>
              <a:t>Can expect Oracle to become less popular in the following year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https://github.com/K-C-Pham/Data_Technologies_Project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4A6B5B-A058-F167-3ACB-298DA724C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91395"/>
            <a:ext cx="8382306" cy="4897681"/>
          </a:xfr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6DE74-F529-8DCC-7773-3618DFD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6661"/>
            <a:ext cx="8070419" cy="47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3B3BE-D991-6460-50E4-E05CDA467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387"/>
            <a:ext cx="7915555" cy="458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42213" y="2574126"/>
            <a:ext cx="3054361" cy="3054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2450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SQL types are currently used and desired to be learned</a:t>
            </a:r>
          </a:p>
          <a:p>
            <a:r>
              <a:rPr lang="en-US" dirty="0"/>
              <a:t>Python is extremely popular, both currently and desired</a:t>
            </a:r>
          </a:p>
          <a:p>
            <a:r>
              <a:rPr lang="en-US" dirty="0"/>
              <a:t>Some databases such as Oracle are currently popular but not very desired</a:t>
            </a:r>
          </a:p>
          <a:p>
            <a:r>
              <a:rPr lang="en-US" dirty="0"/>
              <a:t>Overwhelming majority of respondents were Male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586" y="1825625"/>
            <a:ext cx="4184034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is, and will remain a popular database in the coming year</a:t>
            </a:r>
          </a:p>
          <a:p>
            <a:r>
              <a:rPr lang="en-US" dirty="0"/>
              <a:t>Python remains a very popular programming language with a continuously growing userbase</a:t>
            </a:r>
          </a:p>
          <a:p>
            <a:r>
              <a:rPr lang="en-US" dirty="0"/>
              <a:t>Older databases like Oracle may have a shrinking user base in the future</a:t>
            </a:r>
          </a:p>
          <a:p>
            <a:r>
              <a:rPr lang="en-US" dirty="0"/>
              <a:t>Suggests that most people who use </a:t>
            </a:r>
            <a:r>
              <a:rPr lang="en-US" dirty="0" err="1"/>
              <a:t>StackOverflow</a:t>
            </a:r>
            <a:r>
              <a:rPr lang="en-US" dirty="0"/>
              <a:t> are male, but may also be indicative of overall data field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While the sample was limited to </a:t>
            </a:r>
            <a:r>
              <a:rPr lang="en-US" dirty="0" err="1"/>
              <a:t>StackOverflow</a:t>
            </a:r>
            <a:r>
              <a:rPr lang="en-US" dirty="0"/>
              <a:t>, the nature of the website as a Q&amp;A site for programmers means that the sample is representative of the industry</a:t>
            </a:r>
          </a:p>
          <a:p>
            <a:r>
              <a:rPr lang="en-US" dirty="0"/>
              <a:t>It is important to know which languages and databases are most prevalent in the industry – for learners, companies, and users alike</a:t>
            </a:r>
          </a:p>
          <a:p>
            <a:r>
              <a:rPr lang="en-US" dirty="0"/>
              <a:t>Some older technologies may have fallen out of favor – can tell by lower prevalence in desired learning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CC26A-7D0A-633B-561C-55E9F3CB92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74678" y="1393581"/>
            <a:ext cx="7891188" cy="4976192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9DBC6F-7B62-6A66-A6D4-AC8FA9755BA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7824296"/>
              </p:ext>
            </p:extLst>
          </p:nvPr>
        </p:nvGraphicFramePr>
        <p:xfrm>
          <a:off x="422031" y="1465385"/>
          <a:ext cx="11265877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054" y="1702357"/>
            <a:ext cx="4184035" cy="3880772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Analysis of Stack Overflow Survey </a:t>
            </a:r>
          </a:p>
          <a:p>
            <a:r>
              <a:rPr lang="en-US" sz="2200" dirty="0"/>
              <a:t>Respondents were asked about various Data Technologies</a:t>
            </a:r>
          </a:p>
          <a:p>
            <a:pPr lvl="1"/>
            <a:r>
              <a:rPr lang="en-US" sz="1800" dirty="0"/>
              <a:t>E.g. Programming Languages, database usage</a:t>
            </a:r>
          </a:p>
          <a:p>
            <a:pPr lvl="1"/>
            <a:r>
              <a:rPr lang="en-US" sz="1800" dirty="0"/>
              <a:t>Asked about current usage as well as languages they wished to learn in the next year</a:t>
            </a:r>
          </a:p>
          <a:p>
            <a:pPr lvl="1"/>
            <a:r>
              <a:rPr lang="en-US" sz="1800" dirty="0"/>
              <a:t>Demographics of participants also recorded</a:t>
            </a:r>
          </a:p>
          <a:p>
            <a:r>
              <a:rPr lang="en-US" sz="2200" dirty="0"/>
              <a:t>Overall demographics: primarily male, aged 22-30, from the USA</a:t>
            </a:r>
          </a:p>
          <a:p>
            <a:r>
              <a:rPr lang="en-US" sz="2200" dirty="0"/>
              <a:t>Found that SQL databases remain very popular, and will have more users learning them within the next year</a:t>
            </a:r>
          </a:p>
          <a:p>
            <a:r>
              <a:rPr lang="en-US" sz="2200" dirty="0"/>
              <a:t>Python’s userbase is also expected to grow</a:t>
            </a:r>
          </a:p>
          <a:p>
            <a:r>
              <a:rPr lang="en-US" sz="2200" dirty="0"/>
              <a:t>Older databases like Oracle may have fewer users in coming years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 is an ever-evolving field, highly dependent on ever-evolving tools</a:t>
            </a:r>
          </a:p>
          <a:p>
            <a:r>
              <a:rPr lang="en-US" sz="2200" dirty="0"/>
              <a:t>Tools, such as languages and databases, are most useful when many other users also use it (mutual support, ease of use and debugging)</a:t>
            </a:r>
          </a:p>
          <a:p>
            <a:r>
              <a:rPr lang="en-US" sz="2200" dirty="0"/>
              <a:t>Knowing the data landscape can be of importance to both companies and learners</a:t>
            </a:r>
          </a:p>
          <a:p>
            <a:pPr lvl="1"/>
            <a:r>
              <a:rPr lang="en-US" sz="1800" dirty="0"/>
              <a:t>Companies know which tools to invest in</a:t>
            </a:r>
          </a:p>
          <a:p>
            <a:pPr lvl="1"/>
            <a:r>
              <a:rPr lang="en-US" sz="1800" dirty="0"/>
              <a:t>Learners know which tools to study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data used was from the 2019 </a:t>
            </a:r>
            <a:r>
              <a:rPr lang="en-US" sz="2200" dirty="0" err="1"/>
              <a:t>StackOverflow</a:t>
            </a:r>
            <a:r>
              <a:rPr lang="en-US" sz="2200" dirty="0"/>
              <a:t> Developer survey, a survey conducted on 90,000 developers </a:t>
            </a:r>
          </a:p>
          <a:p>
            <a:r>
              <a:rPr lang="en-US" sz="2200" dirty="0"/>
              <a:t>Data was cleaned and analyzed using Python and Excel</a:t>
            </a:r>
          </a:p>
          <a:p>
            <a:r>
              <a:rPr lang="en-US" sz="2200" dirty="0"/>
              <a:t>Visualizations were performed using IBM Cognos Analytics</a:t>
            </a:r>
          </a:p>
          <a:p>
            <a:r>
              <a:rPr lang="en-US" sz="2200" dirty="0"/>
              <a:t>Some supplemental visualizations (slides 18-19) were </a:t>
            </a:r>
            <a:r>
              <a:rPr lang="en-US" sz="2200" dirty="0" err="1"/>
              <a:t>Webscraped</a:t>
            </a:r>
            <a:r>
              <a:rPr lang="en-US" sz="2200" dirty="0"/>
              <a:t> using Python, with visualizations created using Excel and Python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AAFFD-E29B-D531-5649-05FC0341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888512"/>
            <a:ext cx="4614949" cy="576262"/>
          </a:xfrm>
        </p:spPr>
        <p:txBody>
          <a:bodyPr/>
          <a:lstStyle/>
          <a:p>
            <a:r>
              <a:rPr lang="en-US" dirty="0"/>
              <a:t>Current Year – Top 10 Languages</a:t>
            </a:r>
          </a:p>
          <a:p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78743E-9549-FDF1-3357-229040D8C7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0926" y="2093119"/>
            <a:ext cx="5556649" cy="316847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06317F-FFDE-701E-FAAD-7D536DF21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80045" y="1872852"/>
            <a:ext cx="4185618" cy="576262"/>
          </a:xfrm>
        </p:spPr>
        <p:txBody>
          <a:bodyPr/>
          <a:lstStyle/>
          <a:p>
            <a:r>
              <a:rPr lang="en-US" dirty="0"/>
              <a:t>Next Year – Top 10 Databases</a:t>
            </a:r>
          </a:p>
          <a:p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75F0463-038E-A216-EE37-627133B4D9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019801" y="2093119"/>
            <a:ext cx="5773117" cy="316847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and HTML/CSS most popular languages, both currently and desired</a:t>
            </a:r>
          </a:p>
          <a:p>
            <a:r>
              <a:rPr lang="en-US" dirty="0"/>
              <a:t>C++ lowest among top 10 current languages, not present in top 10 desired languages</a:t>
            </a:r>
          </a:p>
          <a:p>
            <a:r>
              <a:rPr lang="en-US" dirty="0"/>
              <a:t>Many current Python users, and 3</a:t>
            </a:r>
            <a:r>
              <a:rPr lang="en-US" baseline="30000" dirty="0"/>
              <a:t>rd</a:t>
            </a:r>
            <a:r>
              <a:rPr lang="en-US" dirty="0"/>
              <a:t> highest among desired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5416" y="1829168"/>
            <a:ext cx="41840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JS and HTML will continue to be popularly used programming languages</a:t>
            </a:r>
          </a:p>
          <a:p>
            <a:r>
              <a:rPr lang="en-US" dirty="0"/>
              <a:t>C++ may become less popular in the next year, fewer participants desire to learn it.</a:t>
            </a:r>
          </a:p>
          <a:p>
            <a:r>
              <a:rPr lang="en-US" dirty="0"/>
              <a:t>Python’s userbase may be expected to grow – high among desired languages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D4B817-0BF8-AC00-CA6F-901111827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930399"/>
            <a:ext cx="4614949" cy="576262"/>
          </a:xfrm>
        </p:spPr>
        <p:txBody>
          <a:bodyPr/>
          <a:lstStyle/>
          <a:p>
            <a:r>
              <a:rPr lang="en-US" dirty="0"/>
              <a:t>Current Year – Top 10 Databases</a:t>
            </a:r>
          </a:p>
          <a:p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B6B7939-2889-A181-BAFD-7AD057F4C2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694" y="2266284"/>
            <a:ext cx="5875882" cy="310965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9A1A13-5AB5-05DA-1A36-E18CF320D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6946" y="1978153"/>
            <a:ext cx="4185618" cy="576262"/>
          </a:xfrm>
        </p:spPr>
        <p:txBody>
          <a:bodyPr/>
          <a:lstStyle/>
          <a:p>
            <a:r>
              <a:rPr lang="en-US" dirty="0"/>
              <a:t>Next Year – Top 10 Databases</a:t>
            </a:r>
          </a:p>
          <a:p>
            <a:endParaRPr lang="en-CA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29827DB-B0AA-31AD-A006-ABC3ED3471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97575" y="2266284"/>
            <a:ext cx="5893960" cy="310965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f80a141d-92ca-4d3d-9308-f7e7b1d44ce8"/>
    <ds:schemaRef ds:uri="http://schemas.microsoft.com/office/2006/metadata/properties"/>
    <ds:schemaRef ds:uri="http://www.w3.org/XML/1998/namespace"/>
    <ds:schemaRef ds:uri="155be751-a274-42e8-93fb-f39d3b9bccc8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1416</TotalTime>
  <Words>646</Words>
  <Application>Microsoft Office PowerPoint</Application>
  <PresentationFormat>Widescreen</PresentationFormat>
  <Paragraphs>99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Data Technologies Survey Insights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Kevin Pham</cp:lastModifiedBy>
  <cp:revision>33</cp:revision>
  <dcterms:created xsi:type="dcterms:W3CDTF">2020-10-28T18:29:43Z</dcterms:created>
  <dcterms:modified xsi:type="dcterms:W3CDTF">2024-04-15T06:03:50Z</dcterms:modified>
</cp:coreProperties>
</file>