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17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95" autoAdjust="0"/>
    <p:restoredTop sz="94660"/>
  </p:normalViewPr>
  <p:slideViewPr>
    <p:cSldViewPr snapToGrid="0">
      <p:cViewPr>
        <p:scale>
          <a:sx n="50" d="100"/>
          <a:sy n="50" d="100"/>
        </p:scale>
        <p:origin x="-402" y="-72"/>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12" name="텍스트 개체 틀 11"/>
          <p:cNvSpPr>
            <a:spLocks noGrp="1"/>
          </p:cNvSpPr>
          <p:nvPr>
            <p:ph type="body" sz="quarter" idx="14" hasCustomPrompt="1"/>
          </p:nvPr>
        </p:nvSpPr>
        <p:spPr>
          <a:xfrm>
            <a:off x="636024" y="430399"/>
            <a:ext cx="28863459" cy="3926447"/>
          </a:xfrm>
          <a:prstGeom prst="rect">
            <a:avLst/>
          </a:prstGeom>
          <a:solidFill>
            <a:srgbClr val="C4172F"/>
          </a:solidFill>
        </p:spPr>
        <p:txBody>
          <a:bodyPr anchor="ctr" anchorCtr="0">
            <a:noAutofit/>
          </a:bodyPr>
          <a:lstStyle>
            <a:lvl1pPr marL="0" indent="0" algn="ctr">
              <a:lnSpc>
                <a:spcPct val="100000"/>
              </a:lnSpc>
              <a:buNone/>
              <a:defRPr sz="4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Poster Presentation Title</a:t>
            </a:r>
            <a:br>
              <a:rPr lang="en-US" altLang="ko-KR"/>
            </a:br>
            <a:r>
              <a:rPr lang="en-US" altLang="ko-KR"/>
              <a:t>List Author Name(s)</a:t>
            </a:r>
            <a:br>
              <a:rPr lang="en-US" altLang="ko-KR"/>
            </a:br>
            <a:r>
              <a:rPr lang="en-US" altLang="ko-KR"/>
              <a:t>List Affiliated Institutions</a:t>
            </a:r>
            <a:endParaRPr lang="ko-KR" altLang="en-US"/>
          </a:p>
        </p:txBody>
      </p:sp>
      <p:sp>
        <p:nvSpPr>
          <p:cNvPr id="13" name="그림 개체 틀 9"/>
          <p:cNvSpPr>
            <a:spLocks noGrp="1"/>
          </p:cNvSpPr>
          <p:nvPr>
            <p:ph type="pic" sz="quarter" idx="15" hasCustomPrompt="1"/>
          </p:nvPr>
        </p:nvSpPr>
        <p:spPr>
          <a:xfrm>
            <a:off x="1136963" y="1059242"/>
            <a:ext cx="3182475" cy="2453607"/>
          </a:xfrm>
          <a:prstGeom prst="rect">
            <a:avLst/>
          </a:prstGeom>
          <a:solidFill>
            <a:schemeClr val="bg1">
              <a:lumMod val="95000"/>
            </a:schemeClr>
          </a:solidFill>
          <a:ln>
            <a:solidFill>
              <a:srgbClr val="C4172F">
                <a:alpha val="0"/>
              </a:srgbClr>
            </a:solidFill>
          </a:ln>
        </p:spPr>
        <p:txBody>
          <a:bodyPr>
            <a:normAutofit/>
          </a:bodyPr>
          <a:lstStyle>
            <a:lvl1pPr marL="0" indent="0" algn="l">
              <a:buNone/>
              <a:defRPr sz="4000">
                <a:solidFill>
                  <a:schemeClr val="tx1">
                    <a:lumMod val="75000"/>
                    <a:lumOff val="25000"/>
                  </a:schemeClr>
                </a:solidFill>
              </a:defRPr>
            </a:lvl1pPr>
          </a:lstStyle>
          <a:p>
            <a:r>
              <a:rPr lang="en-US" altLang="ko-KR"/>
              <a:t>LOGO</a:t>
            </a:r>
            <a:endParaRPr lang="ko-KR" altLang="en-US"/>
          </a:p>
        </p:txBody>
      </p:sp>
      <p:sp>
        <p:nvSpPr>
          <p:cNvPr id="14" name="그림 개체 틀 9"/>
          <p:cNvSpPr>
            <a:spLocks noGrp="1"/>
          </p:cNvSpPr>
          <p:nvPr>
            <p:ph type="pic" sz="quarter" idx="16" hasCustomPrompt="1"/>
          </p:nvPr>
        </p:nvSpPr>
        <p:spPr>
          <a:xfrm>
            <a:off x="25738357" y="1059242"/>
            <a:ext cx="3182475" cy="2453607"/>
          </a:xfrm>
          <a:prstGeom prst="rect">
            <a:avLst/>
          </a:prstGeom>
          <a:solidFill>
            <a:schemeClr val="bg1">
              <a:lumMod val="95000"/>
            </a:schemeClr>
          </a:solidFill>
          <a:ln>
            <a:solidFill>
              <a:srgbClr val="C4172F">
                <a:alpha val="0"/>
              </a:srgbClr>
            </a:solidFill>
          </a:ln>
        </p:spPr>
        <p:txBody>
          <a:bodyPr>
            <a:normAutofit/>
          </a:bodyPr>
          <a:lstStyle>
            <a:lvl1pPr marL="0" indent="0" algn="l">
              <a:buNone/>
              <a:defRPr sz="4000">
                <a:solidFill>
                  <a:schemeClr val="tx1">
                    <a:lumMod val="75000"/>
                    <a:lumOff val="25000"/>
                  </a:schemeClr>
                </a:solidFill>
              </a:defRPr>
            </a:lvl1pPr>
          </a:lstStyle>
          <a:p>
            <a:r>
              <a:rPr lang="en-US" altLang="ko-KR"/>
              <a:t>LOGO</a:t>
            </a:r>
            <a:endParaRPr lang="ko-KR" altLang="en-US"/>
          </a:p>
        </p:txBody>
      </p:sp>
      <p:sp>
        <p:nvSpPr>
          <p:cNvPr id="16" name="텍스트 개체 틀 11"/>
          <p:cNvSpPr>
            <a:spLocks noGrp="1"/>
          </p:cNvSpPr>
          <p:nvPr>
            <p:ph type="body" sz="quarter" idx="17" hasCustomPrompt="1"/>
          </p:nvPr>
        </p:nvSpPr>
        <p:spPr>
          <a:xfrm>
            <a:off x="636025" y="4680889"/>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Abstract or Introduction</a:t>
            </a:r>
          </a:p>
        </p:txBody>
      </p:sp>
      <p:sp>
        <p:nvSpPr>
          <p:cNvPr id="20" name="텍스트 개체 틀 19"/>
          <p:cNvSpPr>
            <a:spLocks noGrp="1"/>
          </p:cNvSpPr>
          <p:nvPr>
            <p:ph type="body" sz="quarter" idx="20" hasCustomPrompt="1"/>
          </p:nvPr>
        </p:nvSpPr>
        <p:spPr>
          <a:xfrm>
            <a:off x="636024" y="5988050"/>
            <a:ext cx="14130338" cy="5441950"/>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In enim justo, rhoncus ut, imperdiet a, venenatis vitae, justo. Nullam dictum felis eu pede mollis pretium. Integer tincidunt. Cras dapibus. Vivamus elementum. </a:t>
            </a:r>
          </a:p>
          <a:p>
            <a:pPr lvl="0"/>
            <a:r>
              <a:rPr lang="en-US" altLang="ko-KR"/>
              <a:t>.</a:t>
            </a:r>
          </a:p>
        </p:txBody>
      </p:sp>
      <p:sp>
        <p:nvSpPr>
          <p:cNvPr id="21" name="텍스트 개체 틀 11"/>
          <p:cNvSpPr>
            <a:spLocks noGrp="1"/>
          </p:cNvSpPr>
          <p:nvPr>
            <p:ph type="body" sz="quarter" idx="21" hasCustomPrompt="1"/>
          </p:nvPr>
        </p:nvSpPr>
        <p:spPr>
          <a:xfrm>
            <a:off x="636025" y="11891134"/>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Objectives</a:t>
            </a:r>
          </a:p>
        </p:txBody>
      </p:sp>
      <p:sp>
        <p:nvSpPr>
          <p:cNvPr id="22" name="텍스트 개체 틀 19"/>
          <p:cNvSpPr>
            <a:spLocks noGrp="1"/>
          </p:cNvSpPr>
          <p:nvPr>
            <p:ph type="body" sz="quarter" idx="22" hasCustomPrompt="1"/>
          </p:nvPr>
        </p:nvSpPr>
        <p:spPr>
          <a:xfrm>
            <a:off x="636024" y="13198295"/>
            <a:ext cx="14130338" cy="5441950"/>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In enim justo, rhoncus ut, imperdiet a, venenatis vitae, justo. Nullam dictum felis eu pede mollis pretium. Integer tincidunt. Cras dapibus. Vivamus elementum. </a:t>
            </a:r>
          </a:p>
          <a:p>
            <a:pPr lvl="0"/>
            <a:r>
              <a:rPr lang="en-US" altLang="ko-KR"/>
              <a:t>.</a:t>
            </a:r>
          </a:p>
        </p:txBody>
      </p:sp>
      <p:sp>
        <p:nvSpPr>
          <p:cNvPr id="23" name="텍스트 개체 틀 11"/>
          <p:cNvSpPr>
            <a:spLocks noGrp="1"/>
          </p:cNvSpPr>
          <p:nvPr>
            <p:ph type="body" sz="quarter" idx="23" hasCustomPrompt="1"/>
          </p:nvPr>
        </p:nvSpPr>
        <p:spPr>
          <a:xfrm>
            <a:off x="636025" y="19130895"/>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Methods</a:t>
            </a:r>
          </a:p>
        </p:txBody>
      </p:sp>
      <p:sp>
        <p:nvSpPr>
          <p:cNvPr id="24" name="텍스트 개체 틀 19"/>
          <p:cNvSpPr>
            <a:spLocks noGrp="1"/>
          </p:cNvSpPr>
          <p:nvPr>
            <p:ph type="body" sz="quarter" idx="24" hasCustomPrompt="1"/>
          </p:nvPr>
        </p:nvSpPr>
        <p:spPr>
          <a:xfrm>
            <a:off x="636024" y="20438056"/>
            <a:ext cx="14130338" cy="5441950"/>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In enim justo, rhoncus ut, imperdiet a, venenatis vitae, justo. Nullam dictum felis eu pede mollis pretium. Integer tincidunt. Cras dapibus. Vivamus elementum. </a:t>
            </a:r>
          </a:p>
          <a:p>
            <a:pPr lvl="0"/>
            <a:r>
              <a:rPr lang="en-US" altLang="ko-KR"/>
              <a:t>.</a:t>
            </a:r>
          </a:p>
        </p:txBody>
      </p:sp>
      <p:sp>
        <p:nvSpPr>
          <p:cNvPr id="25" name="텍스트 개체 틀 11"/>
          <p:cNvSpPr>
            <a:spLocks noGrp="1"/>
          </p:cNvSpPr>
          <p:nvPr>
            <p:ph type="body" sz="quarter" idx="25" hasCustomPrompt="1"/>
          </p:nvPr>
        </p:nvSpPr>
        <p:spPr>
          <a:xfrm>
            <a:off x="636025" y="26370656"/>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Results</a:t>
            </a:r>
          </a:p>
        </p:txBody>
      </p:sp>
      <p:sp>
        <p:nvSpPr>
          <p:cNvPr id="26" name="텍스트 개체 틀 19"/>
          <p:cNvSpPr>
            <a:spLocks noGrp="1"/>
          </p:cNvSpPr>
          <p:nvPr>
            <p:ph type="body" sz="quarter" idx="26"/>
          </p:nvPr>
        </p:nvSpPr>
        <p:spPr>
          <a:xfrm>
            <a:off x="636024" y="27677816"/>
            <a:ext cx="14130338" cy="14384583"/>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endParaRPr lang="en-US" altLang="ko-KR"/>
          </a:p>
        </p:txBody>
      </p:sp>
      <p:sp>
        <p:nvSpPr>
          <p:cNvPr id="27" name="Chart Placeholder 38"/>
          <p:cNvSpPr>
            <a:spLocks noGrp="1"/>
          </p:cNvSpPr>
          <p:nvPr>
            <p:ph type="chart" sz="quarter" idx="27"/>
          </p:nvPr>
        </p:nvSpPr>
        <p:spPr>
          <a:xfrm>
            <a:off x="1409435" y="29476001"/>
            <a:ext cx="12583515" cy="5277755"/>
          </a:xfrm>
          <a:prstGeom prst="rect">
            <a:avLst/>
          </a:prstGeom>
        </p:spPr>
        <p:txBody>
          <a:bodyPr vert="horz" lIns="88844" tIns="44422" rIns="88844" bIns="44422"/>
          <a:lstStyle>
            <a:lvl1pPr marL="0" indent="0">
              <a:buNone/>
              <a:defRPr sz="1500"/>
            </a:lvl1pPr>
          </a:lstStyle>
          <a:p>
            <a:endParaRPr lang="en-US" dirty="0"/>
          </a:p>
        </p:txBody>
      </p:sp>
      <p:sp>
        <p:nvSpPr>
          <p:cNvPr id="28" name="Chart Placeholder 38"/>
          <p:cNvSpPr>
            <a:spLocks noGrp="1"/>
          </p:cNvSpPr>
          <p:nvPr>
            <p:ph type="chart" sz="quarter" idx="28"/>
          </p:nvPr>
        </p:nvSpPr>
        <p:spPr>
          <a:xfrm>
            <a:off x="1409435" y="36183823"/>
            <a:ext cx="12583515" cy="5277755"/>
          </a:xfrm>
          <a:prstGeom prst="rect">
            <a:avLst/>
          </a:prstGeom>
        </p:spPr>
        <p:txBody>
          <a:bodyPr vert="horz" lIns="88844" tIns="44422" rIns="88844" bIns="44422"/>
          <a:lstStyle>
            <a:lvl1pPr marL="0" indent="0">
              <a:buNone/>
              <a:defRPr sz="1500"/>
            </a:lvl1pPr>
          </a:lstStyle>
          <a:p>
            <a:endParaRPr lang="en-US" dirty="0"/>
          </a:p>
        </p:txBody>
      </p:sp>
      <p:sp>
        <p:nvSpPr>
          <p:cNvPr id="33" name="텍스트 개체 틀 11"/>
          <p:cNvSpPr>
            <a:spLocks noGrp="1"/>
          </p:cNvSpPr>
          <p:nvPr>
            <p:ph type="body" sz="quarter" idx="33" hasCustomPrompt="1"/>
          </p:nvPr>
        </p:nvSpPr>
        <p:spPr>
          <a:xfrm>
            <a:off x="15378410" y="4746313"/>
            <a:ext cx="14121186"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Results</a:t>
            </a:r>
          </a:p>
        </p:txBody>
      </p:sp>
      <p:sp>
        <p:nvSpPr>
          <p:cNvPr id="34" name="텍스트 개체 틀 19"/>
          <p:cNvSpPr>
            <a:spLocks noGrp="1"/>
          </p:cNvSpPr>
          <p:nvPr>
            <p:ph type="body" sz="quarter" idx="34"/>
          </p:nvPr>
        </p:nvSpPr>
        <p:spPr>
          <a:xfrm>
            <a:off x="15378409" y="6053472"/>
            <a:ext cx="14121074" cy="18619806"/>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endParaRPr lang="en-US" altLang="ko-KR"/>
          </a:p>
        </p:txBody>
      </p:sp>
      <p:sp>
        <p:nvSpPr>
          <p:cNvPr id="35" name="Chart Placeholder 38"/>
          <p:cNvSpPr>
            <a:spLocks noGrp="1"/>
          </p:cNvSpPr>
          <p:nvPr>
            <p:ph type="chart" sz="quarter" idx="35"/>
          </p:nvPr>
        </p:nvSpPr>
        <p:spPr>
          <a:xfrm>
            <a:off x="16151820" y="10559417"/>
            <a:ext cx="12575265" cy="5277755"/>
          </a:xfrm>
          <a:prstGeom prst="rect">
            <a:avLst/>
          </a:prstGeom>
        </p:spPr>
        <p:txBody>
          <a:bodyPr vert="horz" lIns="88844" tIns="44422" rIns="88844" bIns="44422"/>
          <a:lstStyle>
            <a:lvl1pPr marL="0" indent="0">
              <a:buNone/>
              <a:defRPr sz="1500"/>
            </a:lvl1pPr>
          </a:lstStyle>
          <a:p>
            <a:endParaRPr lang="en-US" dirty="0"/>
          </a:p>
        </p:txBody>
      </p:sp>
      <p:sp>
        <p:nvSpPr>
          <p:cNvPr id="36" name="Chart Placeholder 38"/>
          <p:cNvSpPr>
            <a:spLocks noGrp="1"/>
          </p:cNvSpPr>
          <p:nvPr>
            <p:ph type="chart" sz="quarter" idx="36"/>
          </p:nvPr>
        </p:nvSpPr>
        <p:spPr>
          <a:xfrm>
            <a:off x="16151820" y="17267239"/>
            <a:ext cx="12575265" cy="5277755"/>
          </a:xfrm>
          <a:prstGeom prst="rect">
            <a:avLst/>
          </a:prstGeom>
        </p:spPr>
        <p:txBody>
          <a:bodyPr vert="horz" lIns="88844" tIns="44422" rIns="88844" bIns="44422"/>
          <a:lstStyle>
            <a:lvl1pPr marL="0" indent="0">
              <a:buNone/>
              <a:defRPr sz="1500"/>
            </a:lvl1pPr>
          </a:lstStyle>
          <a:p>
            <a:endParaRPr lang="en-US" dirty="0"/>
          </a:p>
        </p:txBody>
      </p:sp>
      <p:sp>
        <p:nvSpPr>
          <p:cNvPr id="37" name="텍스트 개체 틀 11"/>
          <p:cNvSpPr>
            <a:spLocks noGrp="1"/>
          </p:cNvSpPr>
          <p:nvPr>
            <p:ph type="body" sz="quarter" idx="37" hasCustomPrompt="1"/>
          </p:nvPr>
        </p:nvSpPr>
        <p:spPr>
          <a:xfrm>
            <a:off x="15378410" y="25063121"/>
            <a:ext cx="14121186"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Conclusion</a:t>
            </a:r>
          </a:p>
        </p:txBody>
      </p:sp>
      <p:sp>
        <p:nvSpPr>
          <p:cNvPr id="38" name="텍스트 개체 틀 19"/>
          <p:cNvSpPr>
            <a:spLocks noGrp="1"/>
          </p:cNvSpPr>
          <p:nvPr>
            <p:ph type="body" sz="quarter" idx="38" hasCustomPrompt="1"/>
          </p:nvPr>
        </p:nvSpPr>
        <p:spPr>
          <a:xfrm>
            <a:off x="15378409" y="26370280"/>
            <a:ext cx="14121074" cy="7315005"/>
          </a:xfrm>
          <a:prstGeom prst="rect">
            <a:avLst/>
          </a:prstGeom>
        </p:spPr>
        <p:txBody>
          <a:bodyPr>
            <a:normAutofit/>
          </a:bodyPr>
          <a:lstStyle>
            <a:lvl1pPr marL="342900" marR="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lvl="0"/>
            <a:endParaRPr lang="en-US" altLang="ko-KR"/>
          </a:p>
        </p:txBody>
      </p:sp>
      <p:sp>
        <p:nvSpPr>
          <p:cNvPr id="41" name="텍스트 개체 틀 11"/>
          <p:cNvSpPr>
            <a:spLocks noGrp="1"/>
          </p:cNvSpPr>
          <p:nvPr>
            <p:ph type="body" sz="quarter" idx="39" hasCustomPrompt="1"/>
          </p:nvPr>
        </p:nvSpPr>
        <p:spPr>
          <a:xfrm>
            <a:off x="15378410" y="34075504"/>
            <a:ext cx="14121186"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References</a:t>
            </a:r>
          </a:p>
        </p:txBody>
      </p:sp>
      <p:sp>
        <p:nvSpPr>
          <p:cNvPr id="42" name="텍스트 개체 틀 19"/>
          <p:cNvSpPr>
            <a:spLocks noGrp="1"/>
          </p:cNvSpPr>
          <p:nvPr>
            <p:ph type="body" sz="quarter" idx="40" hasCustomPrompt="1"/>
          </p:nvPr>
        </p:nvSpPr>
        <p:spPr>
          <a:xfrm>
            <a:off x="15378409" y="35382663"/>
            <a:ext cx="14121074" cy="6679735"/>
          </a:xfrm>
          <a:prstGeom prst="rect">
            <a:avLst/>
          </a:prstGeom>
        </p:spPr>
        <p:txBody>
          <a:bodyPr>
            <a:normAutofit/>
          </a:bodyPr>
          <a:lstStyle>
            <a:lvl1pPr marL="342900" marR="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lvl="0"/>
            <a:endParaRPr lang="en-US" altLang="ko-KR"/>
          </a:p>
        </p:txBody>
      </p:sp>
    </p:spTree>
    <p:extLst>
      <p:ext uri="{BB962C8B-B14F-4D97-AF65-F5344CB8AC3E}">
        <p14:creationId xmlns:p14="http://schemas.microsoft.com/office/powerpoint/2010/main" val="216996008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30113CE0-CBF8-485F-ABCE-F426288218B5}" type="datetimeFigureOut">
              <a:rPr lang="ko-KR" altLang="en-US" smtClean="0"/>
              <a:t>2019-11-26</a:t>
            </a:fld>
            <a:endParaRPr lang="ko-KR"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9E004004-7E7B-4634-B2EF-490279B2B5B3}" type="slidenum">
              <a:rPr lang="ko-KR" altLang="en-US" smtClean="0"/>
              <a:t>‹#›</a:t>
            </a:fld>
            <a:endParaRPr lang="ko-KR" altLang="en-US"/>
          </a:p>
        </p:txBody>
      </p:sp>
    </p:spTree>
    <p:extLst>
      <p:ext uri="{BB962C8B-B14F-4D97-AF65-F5344CB8AC3E}">
        <p14:creationId xmlns:p14="http://schemas.microsoft.com/office/powerpoint/2010/main" val="2381621641"/>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3027487" rtl="0" eaLnBrk="1" latinLnBrk="1"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1"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1"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1"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1" hangingPunct="1">
        <a:defRPr sz="5960" kern="1200">
          <a:solidFill>
            <a:schemeClr val="tx1"/>
          </a:solidFill>
          <a:latin typeface="+mn-lt"/>
          <a:ea typeface="+mn-ea"/>
          <a:cs typeface="+mn-cs"/>
        </a:defRPr>
      </a:lvl1pPr>
      <a:lvl2pPr marL="1513743" algn="l" defTabSz="3027487" rtl="0" eaLnBrk="1" latinLnBrk="1" hangingPunct="1">
        <a:defRPr sz="5960" kern="1200">
          <a:solidFill>
            <a:schemeClr val="tx1"/>
          </a:solidFill>
          <a:latin typeface="+mn-lt"/>
          <a:ea typeface="+mn-ea"/>
          <a:cs typeface="+mn-cs"/>
        </a:defRPr>
      </a:lvl2pPr>
      <a:lvl3pPr marL="3027487" algn="l" defTabSz="3027487" rtl="0" eaLnBrk="1" latinLnBrk="1" hangingPunct="1">
        <a:defRPr sz="5960" kern="1200">
          <a:solidFill>
            <a:schemeClr val="tx1"/>
          </a:solidFill>
          <a:latin typeface="+mn-lt"/>
          <a:ea typeface="+mn-ea"/>
          <a:cs typeface="+mn-cs"/>
        </a:defRPr>
      </a:lvl3pPr>
      <a:lvl4pPr marL="4541230" algn="l" defTabSz="3027487" rtl="0" eaLnBrk="1" latinLnBrk="1" hangingPunct="1">
        <a:defRPr sz="5960" kern="1200">
          <a:solidFill>
            <a:schemeClr val="tx1"/>
          </a:solidFill>
          <a:latin typeface="+mn-lt"/>
          <a:ea typeface="+mn-ea"/>
          <a:cs typeface="+mn-cs"/>
        </a:defRPr>
      </a:lvl4pPr>
      <a:lvl5pPr marL="6054974" algn="l" defTabSz="3027487" rtl="0" eaLnBrk="1" latinLnBrk="1" hangingPunct="1">
        <a:defRPr sz="5960" kern="1200">
          <a:solidFill>
            <a:schemeClr val="tx1"/>
          </a:solidFill>
          <a:latin typeface="+mn-lt"/>
          <a:ea typeface="+mn-ea"/>
          <a:cs typeface="+mn-cs"/>
        </a:defRPr>
      </a:lvl5pPr>
      <a:lvl6pPr marL="7568717" algn="l" defTabSz="3027487" rtl="0" eaLnBrk="1" latinLnBrk="1" hangingPunct="1">
        <a:defRPr sz="5960" kern="1200">
          <a:solidFill>
            <a:schemeClr val="tx1"/>
          </a:solidFill>
          <a:latin typeface="+mn-lt"/>
          <a:ea typeface="+mn-ea"/>
          <a:cs typeface="+mn-cs"/>
        </a:defRPr>
      </a:lvl6pPr>
      <a:lvl7pPr marL="9082461" algn="l" defTabSz="3027487" rtl="0" eaLnBrk="1" latinLnBrk="1" hangingPunct="1">
        <a:defRPr sz="5960" kern="1200">
          <a:solidFill>
            <a:schemeClr val="tx1"/>
          </a:solidFill>
          <a:latin typeface="+mn-lt"/>
          <a:ea typeface="+mn-ea"/>
          <a:cs typeface="+mn-cs"/>
        </a:defRPr>
      </a:lvl7pPr>
      <a:lvl8pPr marL="10596204" algn="l" defTabSz="3027487" rtl="0" eaLnBrk="1" latinLnBrk="1" hangingPunct="1">
        <a:defRPr sz="5960" kern="1200">
          <a:solidFill>
            <a:schemeClr val="tx1"/>
          </a:solidFill>
          <a:latin typeface="+mn-lt"/>
          <a:ea typeface="+mn-ea"/>
          <a:cs typeface="+mn-cs"/>
        </a:defRPr>
      </a:lvl8pPr>
      <a:lvl9pPr marL="12109948" algn="l" defTabSz="3027487" rtl="0" eaLnBrk="1" latinLnBrk="1"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http://www.skyedaily.com/news/news_spot.html?ID=77723" TargetMode="External"/><Relationship Id="rId7" Type="http://schemas.openxmlformats.org/officeDocument/2006/relationships/image" Target="../media/image2.jpeg"/><Relationship Id="rId12" Type="http://schemas.openxmlformats.org/officeDocument/2006/relationships/image" Target="../media/image7.png"/><Relationship Id="rId2" Type="http://schemas.openxmlformats.org/officeDocument/2006/relationships/hyperlink" Target="https://www.zdnet.co.kr/view/?no=20180814091100" TargetMode="Externa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http://www.ciosummit.co.kr/down/TR1-3_CIO_Summit-2019.pdf"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http://www.ddaily.co.kr/news/article/?no=186240"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4"/>
          </p:nvPr>
        </p:nvSpPr>
        <p:spPr>
          <a:xfrm>
            <a:off x="636024" y="430399"/>
            <a:ext cx="28863459" cy="3926447"/>
          </a:xfrm>
        </p:spPr>
        <p:txBody>
          <a:bodyPr/>
          <a:lstStyle/>
          <a:p>
            <a:r>
              <a:rPr lang="en-US" altLang="ko-KR" b="1" dirty="0" smtClean="0">
                <a:latin typeface="HY헤드라인M" panose="02030600000101010101" pitchFamily="18" charset="-127"/>
                <a:ea typeface="HY헤드라인M" panose="02030600000101010101" pitchFamily="18" charset="-127"/>
              </a:rPr>
              <a:t>RPA</a:t>
            </a:r>
            <a:r>
              <a:rPr lang="ko-KR" altLang="en-US" b="1" dirty="0">
                <a:latin typeface="HY헤드라인M" panose="02030600000101010101" pitchFamily="18" charset="-127"/>
                <a:ea typeface="HY헤드라인M" panose="02030600000101010101" pitchFamily="18" charset="-127"/>
              </a:rPr>
              <a:t>와 자연어처리를 </a:t>
            </a:r>
            <a:r>
              <a:rPr lang="ko-KR" altLang="en-US" b="1" dirty="0" smtClean="0">
                <a:latin typeface="HY헤드라인M" panose="02030600000101010101" pitchFamily="18" charset="-127"/>
                <a:ea typeface="HY헤드라인M" panose="02030600000101010101" pitchFamily="18" charset="-127"/>
              </a:rPr>
              <a:t>통한</a:t>
            </a:r>
            <a:endParaRPr lang="en-US" altLang="ko-KR" b="1" dirty="0" smtClean="0">
              <a:latin typeface="HY헤드라인M" panose="02030600000101010101" pitchFamily="18" charset="-127"/>
              <a:ea typeface="HY헤드라인M" panose="02030600000101010101" pitchFamily="18" charset="-127"/>
            </a:endParaRPr>
          </a:p>
          <a:p>
            <a:r>
              <a:rPr lang="ko-KR" altLang="en-US" b="1" dirty="0" smtClean="0">
                <a:latin typeface="HY헤드라인M" panose="02030600000101010101" pitchFamily="18" charset="-127"/>
                <a:ea typeface="HY헤드라인M" panose="02030600000101010101" pitchFamily="18" charset="-127"/>
              </a:rPr>
              <a:t>의견분석 </a:t>
            </a:r>
            <a:r>
              <a:rPr lang="ko-KR" altLang="en-US" b="1" dirty="0">
                <a:latin typeface="HY헤드라인M" panose="02030600000101010101" pitchFamily="18" charset="-127"/>
                <a:ea typeface="HY헤드라인M" panose="02030600000101010101" pitchFamily="18" charset="-127"/>
              </a:rPr>
              <a:t>시스템 개발</a:t>
            </a:r>
            <a:endParaRPr lang="ko-KR" altLang="en-US" dirty="0">
              <a:latin typeface="HY헤드라인M" panose="02030600000101010101" pitchFamily="18" charset="-127"/>
              <a:ea typeface="HY헤드라인M" panose="02030600000101010101" pitchFamily="18" charset="-127"/>
            </a:endParaRPr>
          </a:p>
        </p:txBody>
      </p:sp>
      <p:sp>
        <p:nvSpPr>
          <p:cNvPr id="7" name="텍스트 개체 틀 6"/>
          <p:cNvSpPr>
            <a:spLocks noGrp="1"/>
          </p:cNvSpPr>
          <p:nvPr>
            <p:ph type="body" sz="quarter" idx="17"/>
          </p:nvPr>
        </p:nvSpPr>
        <p:spPr>
          <a:xfrm>
            <a:off x="636025" y="4680889"/>
            <a:ext cx="14130450" cy="1307535"/>
          </a:xfrm>
        </p:spPr>
        <p:txBody>
          <a:bodyPr/>
          <a:lstStyle/>
          <a:p>
            <a:r>
              <a:rPr lang="en-US" altLang="ko-KR" dirty="0"/>
              <a:t>1. </a:t>
            </a:r>
            <a:r>
              <a:rPr lang="en-US" altLang="ko-KR" dirty="0" smtClean="0"/>
              <a:t> </a:t>
            </a:r>
            <a:r>
              <a:rPr lang="ko-KR" altLang="en-US" dirty="0" smtClean="0"/>
              <a:t>서론 </a:t>
            </a:r>
            <a:r>
              <a:rPr lang="ko-KR" altLang="en-US" dirty="0"/>
              <a:t>및 연구 배경</a:t>
            </a:r>
          </a:p>
        </p:txBody>
      </p:sp>
      <p:sp>
        <p:nvSpPr>
          <p:cNvPr id="8" name="텍스트 개체 틀 7"/>
          <p:cNvSpPr>
            <a:spLocks noGrp="1"/>
          </p:cNvSpPr>
          <p:nvPr>
            <p:ph type="body" sz="quarter" idx="20"/>
          </p:nvPr>
        </p:nvSpPr>
        <p:spPr>
          <a:xfrm>
            <a:off x="636024" y="5988050"/>
            <a:ext cx="14130338" cy="8828148"/>
          </a:xfrm>
        </p:spPr>
        <p:txBody>
          <a:bodyPr>
            <a:noAutofit/>
          </a:bodyPr>
          <a:lstStyle/>
          <a:p>
            <a:pPr indent="189230" algn="just" fontAlgn="base">
              <a:lnSpc>
                <a:spcPct val="158000"/>
              </a:lnSpc>
              <a:spcBef>
                <a:spcPts val="0"/>
              </a:spcBef>
            </a:pPr>
            <a:r>
              <a:rPr lang="en-US" altLang="ko-KR" sz="2000" b="1" kern="0" spc="-150" dirty="0" smtClean="0">
                <a:solidFill>
                  <a:srgbClr val="000000"/>
                </a:solidFill>
                <a:latin typeface="+mn-ea"/>
              </a:rPr>
              <a:t>RPA</a:t>
            </a:r>
            <a:r>
              <a:rPr lang="ko-KR" altLang="en-US" sz="2000" kern="0" spc="-150" dirty="0">
                <a:solidFill>
                  <a:srgbClr val="000000"/>
                </a:solidFill>
                <a:latin typeface="+mn-ea"/>
              </a:rPr>
              <a:t>란 ‘</a:t>
            </a:r>
            <a:r>
              <a:rPr lang="en-US" altLang="ko-KR" sz="2000" kern="0" spc="-150" dirty="0">
                <a:solidFill>
                  <a:srgbClr val="000000"/>
                </a:solidFill>
                <a:latin typeface="+mn-ea"/>
              </a:rPr>
              <a:t>Robotic Process Automation’</a:t>
            </a:r>
            <a:r>
              <a:rPr lang="ko-KR" altLang="en-US" sz="2000" kern="0" spc="-150" dirty="0">
                <a:solidFill>
                  <a:srgbClr val="000000"/>
                </a:solidFill>
                <a:latin typeface="+mn-ea"/>
              </a:rPr>
              <a:t>의 약자로 소프트웨어인 ‘로봇’에게 사람의 업무에 대한 자동화를 이뤄 시간</a:t>
            </a:r>
            <a:r>
              <a:rPr lang="en-US" altLang="ko-KR" sz="2000" kern="0" spc="-150" dirty="0">
                <a:solidFill>
                  <a:srgbClr val="000000"/>
                </a:solidFill>
                <a:latin typeface="+mn-ea"/>
              </a:rPr>
              <a:t>, </a:t>
            </a:r>
            <a:r>
              <a:rPr lang="ko-KR" altLang="en-US" sz="2000" kern="0" spc="-150" dirty="0">
                <a:solidFill>
                  <a:srgbClr val="000000"/>
                </a:solidFill>
                <a:latin typeface="+mn-ea"/>
              </a:rPr>
              <a:t>비용</a:t>
            </a:r>
            <a:r>
              <a:rPr lang="en-US" altLang="ko-KR" sz="2000" kern="0" spc="-150" dirty="0">
                <a:solidFill>
                  <a:srgbClr val="000000"/>
                </a:solidFill>
                <a:latin typeface="+mn-ea"/>
              </a:rPr>
              <a:t>, </a:t>
            </a:r>
            <a:r>
              <a:rPr lang="ko-KR" altLang="en-US" sz="2000" kern="0" spc="-150" dirty="0">
                <a:solidFill>
                  <a:srgbClr val="000000"/>
                </a:solidFill>
                <a:latin typeface="+mn-ea"/>
              </a:rPr>
              <a:t>오류를 줄이는 기술을 말한다</a:t>
            </a:r>
            <a:r>
              <a:rPr lang="en-US" altLang="ko-KR" sz="2000" kern="0" spc="-150" dirty="0">
                <a:solidFill>
                  <a:srgbClr val="000000"/>
                </a:solidFill>
                <a:latin typeface="+mn-ea"/>
              </a:rPr>
              <a:t>. </a:t>
            </a:r>
            <a:r>
              <a:rPr lang="ko-KR" altLang="en-US" sz="2000" kern="0" spc="-150" dirty="0">
                <a:solidFill>
                  <a:srgbClr val="000000"/>
                </a:solidFill>
                <a:latin typeface="+mn-ea"/>
              </a:rPr>
              <a:t>이 </a:t>
            </a:r>
            <a:r>
              <a:rPr lang="ko-KR" altLang="en-US" sz="2000" b="1" kern="0" spc="-150" dirty="0">
                <a:solidFill>
                  <a:srgbClr val="000000"/>
                </a:solidFill>
                <a:latin typeface="+mn-ea"/>
              </a:rPr>
              <a:t>‘로봇’</a:t>
            </a:r>
            <a:r>
              <a:rPr lang="ko-KR" altLang="en-US" sz="2000" kern="0" spc="-150" dirty="0">
                <a:solidFill>
                  <a:srgbClr val="000000"/>
                </a:solidFill>
                <a:latin typeface="+mn-ea"/>
              </a:rPr>
              <a:t>은 사람이 하는 작업을 대부분 수행할 수 있으며</a:t>
            </a:r>
            <a:r>
              <a:rPr lang="en-US" altLang="ko-KR" sz="2000" kern="0" spc="-150" dirty="0">
                <a:solidFill>
                  <a:srgbClr val="000000"/>
                </a:solidFill>
                <a:latin typeface="+mn-ea"/>
              </a:rPr>
              <a:t>, </a:t>
            </a:r>
            <a:r>
              <a:rPr lang="ko-KR" altLang="en-US" sz="2000" kern="0" spc="-150" dirty="0">
                <a:solidFill>
                  <a:srgbClr val="000000"/>
                </a:solidFill>
                <a:latin typeface="+mn-ea"/>
              </a:rPr>
              <a:t>동시에 쉴 필요가 없어 높은 효율성을 보여준다</a:t>
            </a:r>
            <a:r>
              <a:rPr lang="en-US" altLang="ko-KR" sz="2000" kern="0" spc="-150" dirty="0">
                <a:solidFill>
                  <a:srgbClr val="000000"/>
                </a:solidFill>
                <a:latin typeface="+mn-ea"/>
              </a:rPr>
              <a:t>.</a:t>
            </a:r>
            <a:endParaRPr lang="ko-KR" altLang="en-US" sz="2000" kern="0" spc="-150" dirty="0">
              <a:solidFill>
                <a:srgbClr val="000000"/>
              </a:solidFill>
              <a:latin typeface="+mn-ea"/>
            </a:endParaRPr>
          </a:p>
          <a:p>
            <a:pPr indent="189230" algn="just" fontAlgn="base">
              <a:lnSpc>
                <a:spcPct val="158000"/>
              </a:lnSpc>
              <a:spcBef>
                <a:spcPts val="0"/>
              </a:spcBef>
            </a:pPr>
            <a:r>
              <a:rPr lang="ko-KR" altLang="en-US" sz="2000" kern="0" spc="-150" dirty="0">
                <a:solidFill>
                  <a:srgbClr val="000000"/>
                </a:solidFill>
                <a:latin typeface="+mn-ea"/>
              </a:rPr>
              <a:t>‘</a:t>
            </a:r>
            <a:r>
              <a:rPr lang="en-US" altLang="ko-KR" sz="2000" kern="0" spc="-150" dirty="0">
                <a:solidFill>
                  <a:srgbClr val="000000"/>
                </a:solidFill>
                <a:latin typeface="+mn-ea"/>
              </a:rPr>
              <a:t>Deloitte’</a:t>
            </a:r>
            <a:r>
              <a:rPr lang="ko-KR" altLang="en-US" sz="2000" kern="0" spc="-150" dirty="0">
                <a:solidFill>
                  <a:srgbClr val="000000"/>
                </a:solidFill>
                <a:latin typeface="+mn-ea"/>
              </a:rPr>
              <a:t>에서 전 세계의 기업들을 대상으로 진행한 </a:t>
            </a:r>
            <a:r>
              <a:rPr lang="ko-KR" altLang="en-US" sz="2000" kern="0" spc="-150" dirty="0" err="1">
                <a:solidFill>
                  <a:srgbClr val="000000"/>
                </a:solidFill>
                <a:latin typeface="+mn-ea"/>
              </a:rPr>
              <a:t>아웃소싱</a:t>
            </a:r>
            <a:r>
              <a:rPr lang="ko-KR" altLang="en-US" sz="2000" kern="0" spc="-150" dirty="0">
                <a:solidFill>
                  <a:srgbClr val="000000"/>
                </a:solidFill>
                <a:latin typeface="+mn-ea"/>
              </a:rPr>
              <a:t> 조사 결과에 따르면</a:t>
            </a:r>
            <a:r>
              <a:rPr lang="en-US" altLang="ko-KR" sz="2000" kern="0" spc="-150" dirty="0">
                <a:solidFill>
                  <a:srgbClr val="000000"/>
                </a:solidFill>
                <a:latin typeface="+mn-ea"/>
              </a:rPr>
              <a:t>, </a:t>
            </a:r>
            <a:r>
              <a:rPr lang="ko-KR" altLang="en-US" sz="2000" kern="0" spc="-150" dirty="0">
                <a:solidFill>
                  <a:srgbClr val="000000"/>
                </a:solidFill>
                <a:latin typeface="+mn-ea"/>
              </a:rPr>
              <a:t>약 </a:t>
            </a:r>
            <a:r>
              <a:rPr lang="en-US" altLang="ko-KR" sz="2000" kern="0" spc="-150" dirty="0">
                <a:solidFill>
                  <a:srgbClr val="000000"/>
                </a:solidFill>
                <a:latin typeface="+mn-ea"/>
              </a:rPr>
              <a:t>72%</a:t>
            </a:r>
            <a:r>
              <a:rPr lang="ko-KR" altLang="en-US" sz="2000" kern="0" spc="-150" dirty="0">
                <a:solidFill>
                  <a:srgbClr val="000000"/>
                </a:solidFill>
                <a:latin typeface="+mn-ea"/>
              </a:rPr>
              <a:t>의 기업들이 </a:t>
            </a:r>
            <a:r>
              <a:rPr lang="en-US" altLang="ko-KR" sz="2000" kern="0" spc="-150" dirty="0">
                <a:solidFill>
                  <a:srgbClr val="000000"/>
                </a:solidFill>
                <a:latin typeface="+mn-ea"/>
              </a:rPr>
              <a:t>RPA</a:t>
            </a:r>
            <a:r>
              <a:rPr lang="ko-KR" altLang="en-US" sz="2000" kern="0" spc="-150" dirty="0">
                <a:solidFill>
                  <a:srgbClr val="000000"/>
                </a:solidFill>
                <a:latin typeface="+mn-ea"/>
              </a:rPr>
              <a:t>를 적용할 의사가 있거나 이미 적용을 진행 중이라고 밝혔다</a:t>
            </a:r>
            <a:r>
              <a:rPr lang="en-US" altLang="ko-KR" sz="2000" kern="0" spc="-150" dirty="0">
                <a:solidFill>
                  <a:srgbClr val="000000"/>
                </a:solidFill>
                <a:latin typeface="+mn-ea"/>
              </a:rPr>
              <a:t>. RPA </a:t>
            </a:r>
            <a:r>
              <a:rPr lang="ko-KR" altLang="en-US" sz="2000" kern="0" spc="-150" dirty="0">
                <a:solidFill>
                  <a:srgbClr val="000000"/>
                </a:solidFill>
                <a:latin typeface="+mn-ea"/>
              </a:rPr>
              <a:t>적용의 목적은 ‘성능 향상’</a:t>
            </a:r>
            <a:r>
              <a:rPr lang="en-US" altLang="ko-KR" sz="2000" kern="0" spc="-150" dirty="0">
                <a:solidFill>
                  <a:srgbClr val="000000"/>
                </a:solidFill>
                <a:latin typeface="+mn-ea"/>
              </a:rPr>
              <a:t>, ‘</a:t>
            </a:r>
            <a:r>
              <a:rPr lang="ko-KR" altLang="en-US" sz="2000" kern="0" spc="-150" dirty="0">
                <a:solidFill>
                  <a:srgbClr val="000000"/>
                </a:solidFill>
                <a:latin typeface="+mn-ea"/>
              </a:rPr>
              <a:t>속도</a:t>
            </a:r>
            <a:r>
              <a:rPr lang="en-US" altLang="ko-KR" sz="2000" kern="0" spc="-150" dirty="0">
                <a:solidFill>
                  <a:srgbClr val="000000"/>
                </a:solidFill>
                <a:latin typeface="+mn-ea"/>
              </a:rPr>
              <a:t>, </a:t>
            </a:r>
            <a:r>
              <a:rPr lang="ko-KR" altLang="en-US" sz="2000" kern="0" spc="-150" dirty="0">
                <a:solidFill>
                  <a:srgbClr val="000000"/>
                </a:solidFill>
                <a:latin typeface="+mn-ea"/>
              </a:rPr>
              <a:t>시간 절감’</a:t>
            </a:r>
            <a:r>
              <a:rPr lang="en-US" altLang="ko-KR" sz="2000" kern="0" spc="-150" dirty="0">
                <a:solidFill>
                  <a:srgbClr val="000000"/>
                </a:solidFill>
                <a:latin typeface="+mn-ea"/>
              </a:rPr>
              <a:t>, ‘</a:t>
            </a:r>
            <a:r>
              <a:rPr lang="ko-KR" altLang="en-US" sz="2000" kern="0" spc="-150" dirty="0">
                <a:solidFill>
                  <a:srgbClr val="000000"/>
                </a:solidFill>
                <a:latin typeface="+mn-ea"/>
              </a:rPr>
              <a:t>에러 감소’가 높은 비율을 차지했다</a:t>
            </a:r>
            <a:r>
              <a:rPr lang="en-US" altLang="ko-KR" sz="2000" kern="0" spc="-150" dirty="0">
                <a:solidFill>
                  <a:srgbClr val="000000"/>
                </a:solidFill>
                <a:latin typeface="+mn-ea"/>
              </a:rPr>
              <a:t>[1</a:t>
            </a:r>
            <a:r>
              <a:rPr lang="en-US" altLang="ko-KR" sz="2000" kern="0" spc="-150" dirty="0" smtClean="0">
                <a:solidFill>
                  <a:srgbClr val="000000"/>
                </a:solidFill>
                <a:latin typeface="+mn-ea"/>
              </a:rPr>
              <a:t>].</a:t>
            </a:r>
          </a:p>
          <a:p>
            <a:pPr indent="189230" algn="just" fontAlgn="base">
              <a:lnSpc>
                <a:spcPct val="158000"/>
              </a:lnSpc>
              <a:spcBef>
                <a:spcPts val="0"/>
              </a:spcBef>
            </a:pPr>
            <a:r>
              <a:rPr lang="ko-KR" altLang="en-US" sz="2000" spc="-150" dirty="0"/>
              <a:t>또한 자동화에 의한 근로자들의 반응도 나쁘지 않은 것으로 나타났다</a:t>
            </a:r>
            <a:r>
              <a:rPr lang="en-US" altLang="ko-KR" sz="2000" spc="-150" dirty="0"/>
              <a:t>. POSRI</a:t>
            </a:r>
            <a:r>
              <a:rPr lang="ko-KR" altLang="en-US" sz="2000" spc="-150" dirty="0"/>
              <a:t>의 이슈리포트에 따르면</a:t>
            </a:r>
            <a:r>
              <a:rPr lang="en-US" altLang="ko-KR" sz="2000" spc="-150" dirty="0"/>
              <a:t>, RPA</a:t>
            </a:r>
            <a:r>
              <a:rPr lang="ko-KR" altLang="en-US" sz="2000" spc="-150" dirty="0"/>
              <a:t>를 경험했던 </a:t>
            </a:r>
            <a:r>
              <a:rPr lang="en-US" altLang="ko-KR" sz="2000" spc="-150" dirty="0"/>
              <a:t>70% </a:t>
            </a:r>
            <a:r>
              <a:rPr lang="ko-KR" altLang="en-US" sz="2000" spc="-150" dirty="0"/>
              <a:t>이상이 긍정적인 반응을 보여 주었으며</a:t>
            </a:r>
            <a:r>
              <a:rPr lang="en-US" altLang="ko-KR" sz="2000" spc="-150" dirty="0"/>
              <a:t>, </a:t>
            </a:r>
            <a:r>
              <a:rPr lang="ko-KR" altLang="en-US" sz="2000" spc="-150" dirty="0"/>
              <a:t>부정적인 조직도 이후 우호적으로 변화했다는 자료 또한 그림 </a:t>
            </a:r>
            <a:r>
              <a:rPr lang="en-US" altLang="ko-KR" sz="2000" spc="-150" dirty="0"/>
              <a:t>2</a:t>
            </a:r>
            <a:r>
              <a:rPr lang="ko-KR" altLang="en-US" sz="2000" spc="-150" dirty="0"/>
              <a:t>와 같이 존재한다</a:t>
            </a:r>
            <a:r>
              <a:rPr lang="en-US" altLang="ko-KR" sz="2000" spc="-150" dirty="0"/>
              <a:t>[2</a:t>
            </a:r>
            <a:r>
              <a:rPr lang="en-US" altLang="ko-KR" sz="2000" spc="-150" dirty="0" smtClean="0"/>
              <a:t>].</a:t>
            </a:r>
          </a:p>
          <a:p>
            <a:pPr indent="189230" algn="just" fontAlgn="base">
              <a:lnSpc>
                <a:spcPct val="158000"/>
              </a:lnSpc>
              <a:spcBef>
                <a:spcPts val="0"/>
              </a:spcBef>
            </a:pPr>
            <a:r>
              <a:rPr lang="ko-KR" altLang="en-US" sz="2000" spc="-150" dirty="0"/>
              <a:t>이</a:t>
            </a:r>
            <a:r>
              <a:rPr lang="ko-KR" altLang="en-US" sz="2000" spc="-150" dirty="0" smtClean="0"/>
              <a:t>와 </a:t>
            </a:r>
            <a:r>
              <a:rPr lang="ko-KR" altLang="en-US" sz="2000" spc="-150" dirty="0"/>
              <a:t>같이 국제적으로 긍정적인 반응을 얻고 있는 </a:t>
            </a:r>
            <a:r>
              <a:rPr lang="en-US" altLang="ko-KR" sz="2000" spc="-150" dirty="0"/>
              <a:t>RPA</a:t>
            </a:r>
            <a:r>
              <a:rPr lang="ko-KR" altLang="en-US" sz="2000" spc="-150" dirty="0"/>
              <a:t>는 룰 기반인 반복적이고</a:t>
            </a:r>
            <a:r>
              <a:rPr lang="en-US" altLang="ko-KR" sz="2000" spc="-150" dirty="0"/>
              <a:t>, </a:t>
            </a:r>
            <a:r>
              <a:rPr lang="ko-KR" altLang="en-US" sz="2000" spc="-150" dirty="0"/>
              <a:t>많은 인력과 비용을 수반하는 작업에 매우 높은 효율을 보이고 있다</a:t>
            </a:r>
            <a:r>
              <a:rPr lang="en-US" altLang="ko-KR" sz="2000" spc="-150" dirty="0"/>
              <a:t>. </a:t>
            </a:r>
            <a:r>
              <a:rPr lang="ko-KR" altLang="en-US" sz="2000" spc="-150" dirty="0"/>
              <a:t>또 </a:t>
            </a:r>
            <a:r>
              <a:rPr lang="en-US" altLang="ko-KR" sz="2000" spc="-150" dirty="0"/>
              <a:t>Workflow </a:t>
            </a:r>
            <a:r>
              <a:rPr lang="ko-KR" altLang="en-US" sz="2000" spc="-150" dirty="0"/>
              <a:t>상세가 잘 이루어 졌을 경우</a:t>
            </a:r>
            <a:r>
              <a:rPr lang="en-US" altLang="ko-KR" sz="2000" spc="-150" dirty="0"/>
              <a:t>, </a:t>
            </a:r>
            <a:r>
              <a:rPr lang="ko-KR" altLang="en-US" sz="2000" spc="-150" dirty="0"/>
              <a:t>그 결과물의 오류 발생률이 적기 때문에 신뢰도가 높아 해당 기술을 적용한 프로젝트를 진행하기로 하였다</a:t>
            </a:r>
            <a:r>
              <a:rPr lang="en-US" altLang="ko-KR" sz="2000" spc="-150" dirty="0" smtClean="0"/>
              <a:t>.</a:t>
            </a:r>
          </a:p>
          <a:p>
            <a:pPr indent="189230" algn="just" fontAlgn="base">
              <a:lnSpc>
                <a:spcPct val="158000"/>
              </a:lnSpc>
              <a:spcBef>
                <a:spcPts val="0"/>
              </a:spcBef>
            </a:pPr>
            <a:endParaRPr lang="en-US" altLang="ko-KR" sz="2000" spc="-150" dirty="0"/>
          </a:p>
          <a:p>
            <a:pPr indent="189230" algn="just" fontAlgn="base">
              <a:lnSpc>
                <a:spcPct val="158000"/>
              </a:lnSpc>
              <a:spcBef>
                <a:spcPts val="0"/>
              </a:spcBef>
            </a:pPr>
            <a:endParaRPr lang="en-US" altLang="ko-KR" sz="2000" spc="-150" dirty="0" smtClean="0"/>
          </a:p>
          <a:p>
            <a:pPr indent="189230" algn="just" fontAlgn="base">
              <a:lnSpc>
                <a:spcPct val="158000"/>
              </a:lnSpc>
              <a:spcBef>
                <a:spcPts val="0"/>
              </a:spcBef>
            </a:pPr>
            <a:endParaRPr lang="en-US" altLang="ko-KR" sz="2000" dirty="0" smtClean="0"/>
          </a:p>
          <a:p>
            <a:pPr indent="189230" algn="just" fontAlgn="base">
              <a:lnSpc>
                <a:spcPct val="158000"/>
              </a:lnSpc>
              <a:spcBef>
                <a:spcPts val="0"/>
              </a:spcBef>
            </a:pPr>
            <a:endParaRPr lang="en-US" altLang="ko-KR" sz="2000" dirty="0"/>
          </a:p>
          <a:p>
            <a:pPr indent="189230" algn="just" fontAlgn="base">
              <a:lnSpc>
                <a:spcPct val="158000"/>
              </a:lnSpc>
              <a:spcBef>
                <a:spcPts val="0"/>
              </a:spcBef>
            </a:pPr>
            <a:endParaRPr lang="en-US" altLang="ko-KR" sz="2000" dirty="0" smtClean="0"/>
          </a:p>
          <a:p>
            <a:pPr indent="189230" algn="just" fontAlgn="base">
              <a:lnSpc>
                <a:spcPct val="158000"/>
              </a:lnSpc>
              <a:spcBef>
                <a:spcPts val="0"/>
              </a:spcBef>
            </a:pPr>
            <a:endParaRPr lang="en-US" altLang="ko-KR" sz="2000" dirty="0"/>
          </a:p>
          <a:p>
            <a:pPr indent="189230" algn="just" fontAlgn="base">
              <a:lnSpc>
                <a:spcPct val="158000"/>
              </a:lnSpc>
              <a:spcBef>
                <a:spcPts val="0"/>
              </a:spcBef>
            </a:pPr>
            <a:endParaRPr lang="en-US" altLang="ko-KR" sz="2000" dirty="0" smtClean="0"/>
          </a:p>
          <a:p>
            <a:pPr indent="189230" algn="just" fontAlgn="base">
              <a:lnSpc>
                <a:spcPct val="158000"/>
              </a:lnSpc>
              <a:spcBef>
                <a:spcPts val="0"/>
              </a:spcBef>
            </a:pPr>
            <a:endParaRPr lang="ko-KR" altLang="en-US" sz="2000" dirty="0"/>
          </a:p>
          <a:p>
            <a:pPr indent="189230" algn="just" fontAlgn="base">
              <a:lnSpc>
                <a:spcPct val="158000"/>
              </a:lnSpc>
              <a:spcBef>
                <a:spcPts val="0"/>
              </a:spcBef>
            </a:pPr>
            <a:endParaRPr lang="en-US" altLang="ko-KR" sz="2000" kern="0" spc="-50" dirty="0" smtClean="0">
              <a:solidFill>
                <a:srgbClr val="000000"/>
              </a:solidFill>
              <a:latin typeface="+mn-ea"/>
            </a:endParaRPr>
          </a:p>
          <a:p>
            <a:pPr indent="189230" algn="just" fontAlgn="base">
              <a:lnSpc>
                <a:spcPct val="158000"/>
              </a:lnSpc>
              <a:spcBef>
                <a:spcPts val="0"/>
              </a:spcBef>
            </a:pPr>
            <a:endParaRPr lang="ko-KR" altLang="en-US" sz="2000" kern="0" dirty="0" smtClean="0">
              <a:solidFill>
                <a:srgbClr val="000000"/>
              </a:solidFill>
              <a:latin typeface="+mn-ea"/>
            </a:endParaRPr>
          </a:p>
          <a:p>
            <a:r>
              <a:rPr lang="en-US" altLang="ko-KR" sz="2000" dirty="0" smtClean="0"/>
              <a:t> </a:t>
            </a:r>
            <a:endParaRPr lang="en-US" altLang="ko-KR" sz="2000" dirty="0"/>
          </a:p>
        </p:txBody>
      </p:sp>
      <p:sp>
        <p:nvSpPr>
          <p:cNvPr id="11" name="텍스트 개체 틀 10"/>
          <p:cNvSpPr>
            <a:spLocks noGrp="1"/>
          </p:cNvSpPr>
          <p:nvPr>
            <p:ph type="body" sz="quarter" idx="23"/>
          </p:nvPr>
        </p:nvSpPr>
        <p:spPr>
          <a:xfrm>
            <a:off x="636025" y="15623774"/>
            <a:ext cx="14130450" cy="1307535"/>
          </a:xfrm>
        </p:spPr>
        <p:txBody>
          <a:bodyPr/>
          <a:lstStyle/>
          <a:p>
            <a:r>
              <a:rPr lang="en-US" altLang="ko-KR" dirty="0" smtClean="0"/>
              <a:t>2. </a:t>
            </a:r>
            <a:r>
              <a:rPr lang="ko-KR" altLang="en-US" dirty="0" smtClean="0"/>
              <a:t>시스템 설계 및 구현</a:t>
            </a:r>
            <a:endParaRPr lang="ko-KR" altLang="en-US" dirty="0"/>
          </a:p>
        </p:txBody>
      </p:sp>
      <p:sp>
        <p:nvSpPr>
          <p:cNvPr id="12" name="텍스트 개체 틀 11"/>
          <p:cNvSpPr>
            <a:spLocks noGrp="1"/>
          </p:cNvSpPr>
          <p:nvPr>
            <p:ph type="body" sz="quarter" idx="24"/>
          </p:nvPr>
        </p:nvSpPr>
        <p:spPr>
          <a:xfrm>
            <a:off x="635911" y="17087849"/>
            <a:ext cx="14130338" cy="24888825"/>
          </a:xfrm>
        </p:spPr>
        <p:txBody>
          <a:bodyPr>
            <a:noAutofit/>
          </a:bodyPr>
          <a:lstStyle/>
          <a:p>
            <a:r>
              <a:rPr lang="en-US" altLang="ko-KR" spc="-150" dirty="0"/>
              <a:t> </a:t>
            </a:r>
            <a:r>
              <a:rPr lang="en-US" altLang="ko-KR" spc="-150" dirty="0" smtClean="0"/>
              <a:t> </a:t>
            </a:r>
            <a:r>
              <a:rPr lang="ko-KR" altLang="en-US" spc="-150" dirty="0" smtClean="0"/>
              <a:t>본 논문에서는 시스템의 </a:t>
            </a:r>
            <a:r>
              <a:rPr lang="ko-KR" altLang="en-US" spc="-150" dirty="0"/>
              <a:t>설계 단계를 </a:t>
            </a:r>
            <a:r>
              <a:rPr lang="ko-KR" altLang="en-US" b="1" spc="-150" dirty="0"/>
              <a:t>‘피드백 데이터 수집’</a:t>
            </a:r>
            <a:r>
              <a:rPr lang="en-US" altLang="ko-KR" spc="-150" dirty="0" smtClean="0"/>
              <a:t>, </a:t>
            </a:r>
            <a:r>
              <a:rPr lang="en-US" altLang="ko-KR" b="1" spc="-150" dirty="0" smtClean="0"/>
              <a:t>‘</a:t>
            </a:r>
            <a:r>
              <a:rPr lang="ko-KR" altLang="en-US" b="1" spc="-150" dirty="0"/>
              <a:t>자료 정제 및 감정 분석’</a:t>
            </a:r>
            <a:r>
              <a:rPr lang="en-US" altLang="ko-KR" spc="-150" dirty="0"/>
              <a:t>, </a:t>
            </a:r>
            <a:r>
              <a:rPr lang="en-US" altLang="ko-KR" b="1" spc="-150" dirty="0" smtClean="0"/>
              <a:t>‘</a:t>
            </a:r>
            <a:r>
              <a:rPr lang="ko-KR" altLang="en-US" b="1" spc="-150" dirty="0"/>
              <a:t>시각화’ </a:t>
            </a:r>
            <a:r>
              <a:rPr lang="ko-KR" altLang="en-US" spc="-150" dirty="0"/>
              <a:t>총 </a:t>
            </a:r>
            <a:r>
              <a:rPr lang="en-US" altLang="ko-KR" spc="-150" dirty="0"/>
              <a:t>3</a:t>
            </a:r>
            <a:r>
              <a:rPr lang="ko-KR" altLang="en-US" spc="-150" dirty="0"/>
              <a:t>단계로 구성하였다</a:t>
            </a:r>
            <a:r>
              <a:rPr lang="en-US" altLang="ko-KR" spc="-150" dirty="0"/>
              <a:t>. </a:t>
            </a:r>
            <a:r>
              <a:rPr lang="ko-KR" altLang="en-US" spc="-150" dirty="0"/>
              <a:t>각 단계에서 사용된 프로그램 및 개발 언어는 표 </a:t>
            </a:r>
            <a:r>
              <a:rPr lang="en-US" altLang="ko-KR" spc="-150" dirty="0"/>
              <a:t>1</a:t>
            </a:r>
            <a:r>
              <a:rPr lang="ko-KR" altLang="en-US" spc="-150" dirty="0"/>
              <a:t>과 같다</a:t>
            </a:r>
            <a:r>
              <a:rPr lang="en-US" altLang="ko-KR" spc="-150" dirty="0" smtClean="0"/>
              <a:t>.</a:t>
            </a:r>
            <a:endParaRPr lang="en-US" altLang="ko-KR" spc="-150" dirty="0"/>
          </a:p>
          <a:p>
            <a:endParaRPr lang="en-US" altLang="ko-KR" spc="-150" dirty="0" smtClean="0"/>
          </a:p>
          <a:p>
            <a:endParaRPr lang="en-US" altLang="ko-KR" spc="-150" dirty="0"/>
          </a:p>
          <a:p>
            <a:endParaRPr lang="en-US" altLang="ko-KR" spc="-150" dirty="0" smtClean="0"/>
          </a:p>
          <a:p>
            <a:pPr fontAlgn="base" latinLnBrk="0"/>
            <a:endParaRPr lang="en-US" altLang="ko-KR" spc="-150" dirty="0"/>
          </a:p>
          <a:p>
            <a:pPr fontAlgn="base"/>
            <a:r>
              <a:rPr lang="ko-KR" altLang="en-US" spc="-150" dirty="0" smtClean="0"/>
              <a:t>  먼저 </a:t>
            </a:r>
            <a:r>
              <a:rPr lang="ko-KR" altLang="en-US" b="1" spc="-150" dirty="0"/>
              <a:t>‘피드백 데이터 수집’ </a:t>
            </a:r>
            <a:r>
              <a:rPr lang="ko-KR" altLang="en-US" spc="-150" dirty="0"/>
              <a:t>단계를 수행하기 앞서</a:t>
            </a:r>
            <a:r>
              <a:rPr lang="en-US" altLang="ko-KR" spc="-150" dirty="0"/>
              <a:t>, </a:t>
            </a:r>
            <a:r>
              <a:rPr lang="ko-KR" altLang="en-US" spc="-150" dirty="0"/>
              <a:t>수집할 서비스</a:t>
            </a:r>
            <a:r>
              <a:rPr lang="en-US" altLang="ko-KR" spc="-150" dirty="0"/>
              <a:t>·</a:t>
            </a:r>
            <a:r>
              <a:rPr lang="ko-KR" altLang="en-US" spc="-150" dirty="0"/>
              <a:t>제품</a:t>
            </a:r>
            <a:r>
              <a:rPr lang="en-US" altLang="ko-KR" spc="-150" dirty="0"/>
              <a:t>, </a:t>
            </a:r>
            <a:r>
              <a:rPr lang="ko-KR" altLang="en-US" spc="-150" dirty="0"/>
              <a:t>그리고 그와 관련된 사이트 혹은 링크와 주기를 결정할 필요가 있다</a:t>
            </a:r>
            <a:r>
              <a:rPr lang="en-US" altLang="ko-KR" spc="-150" dirty="0"/>
              <a:t>. </a:t>
            </a:r>
            <a:r>
              <a:rPr lang="ko-KR" altLang="en-US" spc="-150" dirty="0"/>
              <a:t>기업은 다양한 온라인 경로를 통해 자신의 다양한 서비스와 제품을 판해</a:t>
            </a:r>
            <a:r>
              <a:rPr lang="en-US" altLang="ko-KR" spc="-150" dirty="0"/>
              <a:t>, </a:t>
            </a:r>
            <a:r>
              <a:rPr lang="ko-KR" altLang="en-US" spc="-150" dirty="0"/>
              <a:t>홍보하기 때문에 고객들의 피드백과 의견들은 여러 사이트에 분포되어 있다</a:t>
            </a:r>
            <a:r>
              <a:rPr lang="en-US" altLang="ko-KR" spc="-150" dirty="0"/>
              <a:t>. </a:t>
            </a:r>
            <a:r>
              <a:rPr lang="ko-KR" altLang="en-US" spc="-150" dirty="0"/>
              <a:t>그렇기에 양질의 데이터를 수집하기 위해서는 수집할 온라인 사이트와 피드백 </a:t>
            </a:r>
            <a:r>
              <a:rPr lang="ko-KR" altLang="en-US" spc="-150" dirty="0" err="1"/>
              <a:t>갱신률에</a:t>
            </a:r>
            <a:r>
              <a:rPr lang="ko-KR" altLang="en-US" spc="-150" dirty="0"/>
              <a:t> 따른 주기를 결정하는 것이 필요하다 말할 수 있다</a:t>
            </a:r>
            <a:r>
              <a:rPr lang="en-US" altLang="ko-KR" spc="-150" dirty="0"/>
              <a:t>.</a:t>
            </a:r>
          </a:p>
          <a:p>
            <a:pPr fontAlgn="base"/>
            <a:r>
              <a:rPr lang="en-US" altLang="ko-KR" spc="-150" dirty="0" smtClean="0"/>
              <a:t>  ‘</a:t>
            </a:r>
            <a:r>
              <a:rPr lang="ko-KR" altLang="en-US" b="1" spc="-150" dirty="0"/>
              <a:t>자료 정제 및 감정 분석’ </a:t>
            </a:r>
            <a:r>
              <a:rPr lang="ko-KR" altLang="en-US" spc="-150" dirty="0"/>
              <a:t>단계에서는 수집한 피드백 데이터에 대해 분석 언어의 선택 및 번역</a:t>
            </a:r>
            <a:r>
              <a:rPr lang="en-US" altLang="ko-KR" spc="-150" dirty="0"/>
              <a:t>, </a:t>
            </a:r>
            <a:r>
              <a:rPr lang="ko-KR" altLang="en-US" spc="-150" dirty="0"/>
              <a:t>감정 분석을 수행한다</a:t>
            </a:r>
            <a:r>
              <a:rPr lang="en-US" altLang="ko-KR" spc="-150" dirty="0"/>
              <a:t>. </a:t>
            </a:r>
            <a:r>
              <a:rPr lang="ko-KR" altLang="en-US" spc="-150" dirty="0"/>
              <a:t>수집된 초기 데이터는 다양한 언어로 작성되어있으며</a:t>
            </a:r>
            <a:r>
              <a:rPr lang="en-US" altLang="ko-KR" spc="-150" dirty="0"/>
              <a:t>, </a:t>
            </a:r>
            <a:r>
              <a:rPr lang="ko-KR" altLang="en-US" spc="-150" dirty="0"/>
              <a:t>감정 분석에는 불필요한 요소들이 많이 포함되어있다</a:t>
            </a:r>
            <a:r>
              <a:rPr lang="en-US" altLang="ko-KR" spc="-150" dirty="0"/>
              <a:t>. </a:t>
            </a:r>
            <a:r>
              <a:rPr lang="ko-KR" altLang="en-US" spc="-150" dirty="0"/>
              <a:t>그러므로 다양한 언어들을 한 언어로 번역 후 불필요한 요소들로 선정된 것들을 제거하여 감정분석에 필요한 부분만을 남긴다</a:t>
            </a:r>
            <a:r>
              <a:rPr lang="en-US" altLang="ko-KR" spc="-150" dirty="0"/>
              <a:t>. </a:t>
            </a:r>
            <a:r>
              <a:rPr lang="ko-KR" altLang="en-US" spc="-150" dirty="0"/>
              <a:t>이후 감정 분석을 통해 </a:t>
            </a:r>
            <a:r>
              <a:rPr lang="ko-KR" altLang="en-US" spc="-150" dirty="0" err="1"/>
              <a:t>긍</a:t>
            </a:r>
            <a:r>
              <a:rPr lang="en-US" altLang="ko-KR" spc="-150" dirty="0"/>
              <a:t>·</a:t>
            </a:r>
            <a:r>
              <a:rPr lang="ko-KR" altLang="en-US" spc="-150" dirty="0"/>
              <a:t>부정 혹은 중립의 정도를 판단하여 해당 피드백에 대한 점수를 기록한다</a:t>
            </a:r>
            <a:r>
              <a:rPr lang="en-US" altLang="ko-KR" spc="-150" dirty="0"/>
              <a:t>.</a:t>
            </a:r>
          </a:p>
          <a:p>
            <a:pPr fontAlgn="base"/>
            <a:r>
              <a:rPr lang="ko-KR" altLang="en-US" spc="-150" dirty="0" smtClean="0"/>
              <a:t>  마지막 </a:t>
            </a:r>
            <a:r>
              <a:rPr lang="ko-KR" altLang="en-US" b="1" spc="-150" dirty="0"/>
              <a:t>‘시각화’ </a:t>
            </a:r>
            <a:r>
              <a:rPr lang="ko-KR" altLang="en-US" spc="-150" dirty="0"/>
              <a:t>단계에서는 위의 정제 완료된 데이터들을 이용하여 필요한 부분을 추출</a:t>
            </a:r>
            <a:r>
              <a:rPr lang="en-US" altLang="ko-KR" spc="-150" dirty="0"/>
              <a:t>, </a:t>
            </a:r>
            <a:r>
              <a:rPr lang="ko-KR" altLang="en-US" spc="-150" dirty="0"/>
              <a:t>추출 데이터에 대한 빈도수 측정 및 시각화를 수행한다</a:t>
            </a:r>
            <a:r>
              <a:rPr lang="en-US" altLang="ko-KR" spc="-150" dirty="0"/>
              <a:t>. </a:t>
            </a:r>
            <a:r>
              <a:rPr lang="ko-KR" altLang="en-US" spc="-150" dirty="0"/>
              <a:t>여기서 필요한 부분은 중립적이지 않은 </a:t>
            </a:r>
            <a:r>
              <a:rPr lang="ko-KR" altLang="en-US" spc="-150" dirty="0" err="1"/>
              <a:t>긍</a:t>
            </a:r>
            <a:r>
              <a:rPr lang="en-US" altLang="ko-KR" spc="-150" dirty="0"/>
              <a:t>·</a:t>
            </a:r>
            <a:r>
              <a:rPr lang="ko-KR" altLang="en-US" spc="-150" dirty="0"/>
              <a:t>부정이 확연히 드러나며</a:t>
            </a:r>
            <a:r>
              <a:rPr lang="en-US" altLang="ko-KR" spc="-150" dirty="0"/>
              <a:t>, </a:t>
            </a:r>
            <a:r>
              <a:rPr lang="ko-KR" altLang="en-US" spc="-150" dirty="0"/>
              <a:t>기능과 요구사항을 명시하는 명사</a:t>
            </a:r>
            <a:r>
              <a:rPr lang="en-US" altLang="ko-KR" spc="-150" dirty="0"/>
              <a:t>, </a:t>
            </a:r>
            <a:r>
              <a:rPr lang="ko-KR" altLang="en-US" spc="-150" dirty="0"/>
              <a:t>고유명사를 의미한다</a:t>
            </a:r>
            <a:r>
              <a:rPr lang="en-US" altLang="ko-KR" spc="-150" dirty="0"/>
              <a:t>. </a:t>
            </a:r>
            <a:r>
              <a:rPr lang="ko-KR" altLang="en-US" spc="-150" dirty="0"/>
              <a:t>위 단계에서 정제를 거쳤지만</a:t>
            </a:r>
            <a:r>
              <a:rPr lang="en-US" altLang="ko-KR" spc="-150" dirty="0"/>
              <a:t>, </a:t>
            </a:r>
            <a:r>
              <a:rPr lang="ko-KR" altLang="en-US" spc="-150" dirty="0"/>
              <a:t>여전히 중립적인 입장을 가진 데이터는 존재하며</a:t>
            </a:r>
            <a:r>
              <a:rPr lang="en-US" altLang="ko-KR" spc="-150" dirty="0"/>
              <a:t>, </a:t>
            </a:r>
            <a:r>
              <a:rPr lang="ko-KR" altLang="en-US" spc="-150" dirty="0"/>
              <a:t>이 데이터들에서 서비스</a:t>
            </a:r>
            <a:r>
              <a:rPr lang="en-US" altLang="ko-KR" spc="-150" dirty="0"/>
              <a:t>·</a:t>
            </a:r>
            <a:r>
              <a:rPr lang="ko-KR" altLang="en-US" spc="-150" dirty="0"/>
              <a:t>제품에 대한 의견을 찾아보기는 힘들다</a:t>
            </a:r>
            <a:r>
              <a:rPr lang="en-US" altLang="ko-KR" spc="-150" dirty="0"/>
              <a:t>. </a:t>
            </a:r>
            <a:r>
              <a:rPr lang="ko-KR" altLang="en-US" spc="-150" dirty="0"/>
              <a:t>그렇기에 </a:t>
            </a:r>
            <a:r>
              <a:rPr lang="ko-KR" altLang="en-US" spc="-150" dirty="0" err="1"/>
              <a:t>긍</a:t>
            </a:r>
            <a:r>
              <a:rPr lang="en-US" altLang="ko-KR" spc="-150" dirty="0"/>
              <a:t>·</a:t>
            </a:r>
            <a:r>
              <a:rPr lang="ko-KR" altLang="en-US" spc="-150" dirty="0"/>
              <a:t>부정의 점수가 존재하며</a:t>
            </a:r>
            <a:r>
              <a:rPr lang="en-US" altLang="ko-KR" spc="-150" dirty="0"/>
              <a:t>, </a:t>
            </a:r>
            <a:r>
              <a:rPr lang="ko-KR" altLang="en-US" spc="-150" dirty="0"/>
              <a:t>그 점수가 중립</a:t>
            </a:r>
            <a:r>
              <a:rPr lang="en-US" altLang="ko-KR" spc="-150" dirty="0"/>
              <a:t>(0)</a:t>
            </a:r>
            <a:r>
              <a:rPr lang="ko-KR" altLang="en-US" spc="-150" dirty="0"/>
              <a:t>이 아닌 데이터에서 일부를 추출한다</a:t>
            </a:r>
            <a:r>
              <a:rPr lang="en-US" altLang="ko-KR" spc="-150" dirty="0"/>
              <a:t>. </a:t>
            </a:r>
            <a:r>
              <a:rPr lang="ko-KR" altLang="en-US" spc="-150" dirty="0"/>
              <a:t>추출한 데이터들에서 빈도수를 측정 후 한눈에 알아보기 쉽게 하기 위한 시각화를 수행해 </a:t>
            </a:r>
            <a:r>
              <a:rPr lang="ko-KR" altLang="en-US" spc="-150" dirty="0" err="1"/>
              <a:t>가독성을</a:t>
            </a:r>
            <a:r>
              <a:rPr lang="ko-KR" altLang="en-US" spc="-150" dirty="0"/>
              <a:t> 높인다</a:t>
            </a:r>
            <a:r>
              <a:rPr lang="en-US" altLang="ko-KR" spc="-150" dirty="0"/>
              <a:t>. </a:t>
            </a:r>
          </a:p>
          <a:p>
            <a:pPr fontAlgn="base"/>
            <a:r>
              <a:rPr lang="ko-KR" altLang="en-US" spc="-150" dirty="0" smtClean="0"/>
              <a:t>  다음 그림</a:t>
            </a:r>
            <a:r>
              <a:rPr lang="en-US" altLang="ko-KR" spc="-150" dirty="0" smtClean="0"/>
              <a:t>3</a:t>
            </a:r>
            <a:r>
              <a:rPr lang="ko-KR" altLang="en-US" spc="-150" dirty="0" smtClean="0"/>
              <a:t>에서 </a:t>
            </a:r>
            <a:r>
              <a:rPr lang="ko-KR" altLang="en-US" spc="-150" dirty="0"/>
              <a:t>전체적인 시스템 설계를 확인할 수 있다</a:t>
            </a:r>
            <a:r>
              <a:rPr lang="en-US" altLang="ko-KR" spc="-150" dirty="0" smtClean="0"/>
              <a:t>.</a:t>
            </a:r>
          </a:p>
          <a:p>
            <a:pPr fontAlgn="base"/>
            <a:endParaRPr lang="en-US" altLang="ko-KR" spc="-150" dirty="0" smtClean="0"/>
          </a:p>
          <a:p>
            <a:pPr fontAlgn="base"/>
            <a:endParaRPr lang="en-US" altLang="ko-KR" spc="-150" dirty="0"/>
          </a:p>
          <a:p>
            <a:pPr fontAlgn="base"/>
            <a:endParaRPr lang="en-US" altLang="ko-KR" spc="-150" dirty="0"/>
          </a:p>
          <a:p>
            <a:pPr fontAlgn="base"/>
            <a:endParaRPr lang="en-US" altLang="ko-KR" spc="-150" dirty="0" smtClean="0"/>
          </a:p>
          <a:p>
            <a:pPr fontAlgn="base"/>
            <a:endParaRPr lang="en-US" altLang="ko-KR" spc="-150" dirty="0" smtClean="0"/>
          </a:p>
          <a:p>
            <a:pPr fontAlgn="base"/>
            <a:endParaRPr lang="en-US" altLang="ko-KR" spc="-150" dirty="0" smtClean="0"/>
          </a:p>
          <a:p>
            <a:pPr fontAlgn="base"/>
            <a:endParaRPr lang="en-US" altLang="ko-KR" spc="-150" dirty="0"/>
          </a:p>
          <a:p>
            <a:pPr fontAlgn="base"/>
            <a:r>
              <a:rPr lang="ko-KR" altLang="en-US" spc="-150" dirty="0" smtClean="0"/>
              <a:t>  시스템의 구현은 다음의 </a:t>
            </a:r>
            <a:r>
              <a:rPr lang="ko-KR" altLang="en-US" spc="-150" dirty="0"/>
              <a:t>세 단계를 따라 구현하였다</a:t>
            </a:r>
            <a:r>
              <a:rPr lang="en-US" altLang="ko-KR" spc="-150" dirty="0"/>
              <a:t>. </a:t>
            </a:r>
            <a:r>
              <a:rPr lang="ko-KR" altLang="en-US" spc="-150" dirty="0"/>
              <a:t>본 시스템 구현 과정 설명에 앞서 해당 시스템의 기본 자연어는 영어로 설정되었으며</a:t>
            </a:r>
            <a:r>
              <a:rPr lang="en-US" altLang="ko-KR" spc="-150" dirty="0"/>
              <a:t>, </a:t>
            </a:r>
            <a:r>
              <a:rPr lang="ko-KR" altLang="en-US" spc="-150" dirty="0"/>
              <a:t>감정 분석 또한 영어로 실행되었음을 밝힌다</a:t>
            </a:r>
            <a:r>
              <a:rPr lang="en-US" altLang="ko-KR" spc="-150" dirty="0"/>
              <a:t>.</a:t>
            </a:r>
          </a:p>
          <a:p>
            <a:pPr fontAlgn="base"/>
            <a:r>
              <a:rPr lang="en-US" altLang="ko-KR" b="1" spc="-150" dirty="0" smtClean="0"/>
              <a:t>2-1</a:t>
            </a:r>
            <a:r>
              <a:rPr lang="en-US" altLang="ko-KR" b="1" spc="-150" dirty="0"/>
              <a:t>. </a:t>
            </a:r>
            <a:r>
              <a:rPr lang="ko-KR" altLang="en-US" b="1" spc="-150" dirty="0"/>
              <a:t>피드백 </a:t>
            </a:r>
            <a:r>
              <a:rPr lang="ko-KR" altLang="en-US" b="1" spc="-150" dirty="0" err="1"/>
              <a:t>수집기</a:t>
            </a:r>
            <a:r>
              <a:rPr lang="ko-KR" altLang="en-US" b="1" spc="-150" dirty="0"/>
              <a:t> </a:t>
            </a:r>
            <a:r>
              <a:rPr lang="ko-KR" altLang="en-US" b="1" spc="-150" dirty="0" smtClean="0"/>
              <a:t>구현</a:t>
            </a:r>
            <a:r>
              <a:rPr lang="en-US" altLang="ko-KR" b="1" spc="-150" dirty="0" smtClean="0"/>
              <a:t>	</a:t>
            </a:r>
            <a:r>
              <a:rPr lang="en-US" altLang="ko-KR" spc="-150" dirty="0" smtClean="0"/>
              <a:t>			                                                              </a:t>
            </a:r>
            <a:r>
              <a:rPr lang="ko-KR" altLang="en-US" spc="-150" dirty="0" smtClean="0"/>
              <a:t>피드백 </a:t>
            </a:r>
            <a:r>
              <a:rPr lang="ko-KR" altLang="en-US" spc="-150" dirty="0" err="1"/>
              <a:t>수집기는</a:t>
            </a:r>
            <a:r>
              <a:rPr lang="ko-KR" altLang="en-US" spc="-150" dirty="0"/>
              <a:t> </a:t>
            </a:r>
            <a:r>
              <a:rPr lang="en-US" altLang="ko-KR" spc="-150" dirty="0" err="1"/>
              <a:t>UiPath</a:t>
            </a:r>
            <a:r>
              <a:rPr lang="en-US" altLang="ko-KR" spc="-150" dirty="0"/>
              <a:t> </a:t>
            </a:r>
            <a:r>
              <a:rPr lang="ko-KR" altLang="en-US" spc="-150" dirty="0"/>
              <a:t>솔루션을 중심으로 구현되었다</a:t>
            </a:r>
            <a:r>
              <a:rPr lang="en-US" altLang="ko-KR" spc="-150" dirty="0"/>
              <a:t>. </a:t>
            </a:r>
            <a:r>
              <a:rPr lang="ko-KR" altLang="en-US" spc="-150" dirty="0"/>
              <a:t>피드백 </a:t>
            </a:r>
            <a:r>
              <a:rPr lang="ko-KR" altLang="en-US" spc="-150" dirty="0" err="1"/>
              <a:t>수집기</a:t>
            </a:r>
            <a:r>
              <a:rPr lang="en-US" altLang="ko-KR" spc="-150" dirty="0"/>
              <a:t>(Robot)</a:t>
            </a:r>
            <a:r>
              <a:rPr lang="ko-KR" altLang="en-US" spc="-150" dirty="0"/>
              <a:t>는 </a:t>
            </a:r>
            <a:r>
              <a:rPr lang="en-US" altLang="ko-KR" spc="-150" dirty="0" err="1"/>
              <a:t>UiPath</a:t>
            </a:r>
            <a:r>
              <a:rPr lang="en-US" altLang="ko-KR" spc="-150" dirty="0"/>
              <a:t> Orchestrator Queue</a:t>
            </a:r>
            <a:r>
              <a:rPr lang="ko-KR" altLang="en-US" spc="-150" dirty="0"/>
              <a:t>를 통해 목표 </a:t>
            </a:r>
            <a:r>
              <a:rPr lang="en-US" altLang="ko-KR" spc="-150" dirty="0"/>
              <a:t>URL </a:t>
            </a:r>
            <a:r>
              <a:rPr lang="ko-KR" altLang="en-US" spc="-150" dirty="0"/>
              <a:t>링크를 사용자로부터 받으며</a:t>
            </a:r>
            <a:r>
              <a:rPr lang="en-US" altLang="ko-KR" spc="-150" dirty="0"/>
              <a:t>, </a:t>
            </a:r>
            <a:r>
              <a:rPr lang="ko-KR" altLang="en-US" spc="-150" dirty="0"/>
              <a:t>해당 링크에 맞게 적절히 작성된 </a:t>
            </a:r>
            <a:r>
              <a:rPr lang="en-US" altLang="ko-KR" spc="-150" dirty="0"/>
              <a:t>Workflow</a:t>
            </a:r>
            <a:r>
              <a:rPr lang="ko-KR" altLang="en-US" spc="-150" dirty="0"/>
              <a:t>를 실행한다</a:t>
            </a:r>
            <a:r>
              <a:rPr lang="en-US" altLang="ko-KR" spc="-150" dirty="0"/>
              <a:t>. Robot</a:t>
            </a:r>
            <a:r>
              <a:rPr lang="ko-KR" altLang="en-US" spc="-150" dirty="0"/>
              <a:t>은 해당 링크의 자료들을 </a:t>
            </a:r>
            <a:r>
              <a:rPr lang="en-US" altLang="ko-KR" spc="-150" dirty="0"/>
              <a:t>Scrapping</a:t>
            </a:r>
            <a:r>
              <a:rPr lang="ko-KR" altLang="en-US" spc="-150" dirty="0"/>
              <a:t>하며</a:t>
            </a:r>
            <a:r>
              <a:rPr lang="en-US" altLang="ko-KR" spc="-150" dirty="0"/>
              <a:t>, </a:t>
            </a:r>
            <a:r>
              <a:rPr lang="ko-KR" altLang="en-US" spc="-150" dirty="0"/>
              <a:t>수집 자료를 데이터 테이블에 작성</a:t>
            </a:r>
            <a:r>
              <a:rPr lang="en-US" altLang="ko-KR" spc="-150" dirty="0"/>
              <a:t>, </a:t>
            </a:r>
            <a:r>
              <a:rPr lang="ko-KR" altLang="en-US" spc="-150" dirty="0"/>
              <a:t>이를 </a:t>
            </a:r>
            <a:r>
              <a:rPr lang="en-US" altLang="ko-KR" spc="-150" dirty="0"/>
              <a:t>Queue</a:t>
            </a:r>
            <a:r>
              <a:rPr lang="ko-KR" altLang="en-US" spc="-150" dirty="0"/>
              <a:t>별로 엑셀 파일의 개별 시트에 순서대로 저장한다</a:t>
            </a:r>
            <a:r>
              <a:rPr lang="en-US" altLang="ko-KR" spc="-150" dirty="0"/>
              <a:t>.</a:t>
            </a:r>
          </a:p>
          <a:p>
            <a:pPr fontAlgn="base"/>
            <a:r>
              <a:rPr lang="en-US" altLang="ko-KR" b="1" spc="-150" dirty="0" smtClean="0"/>
              <a:t>2-2</a:t>
            </a:r>
            <a:r>
              <a:rPr lang="en-US" altLang="ko-KR" b="1" spc="-150" dirty="0"/>
              <a:t>. </a:t>
            </a:r>
            <a:r>
              <a:rPr lang="ko-KR" altLang="en-US" b="1" spc="-150" dirty="0"/>
              <a:t>자료 정제 및 감정 분석기 </a:t>
            </a:r>
            <a:r>
              <a:rPr lang="ko-KR" altLang="en-US" b="1" spc="-150" dirty="0" smtClean="0"/>
              <a:t>구현</a:t>
            </a:r>
            <a:r>
              <a:rPr lang="en-US" altLang="ko-KR" spc="-150" dirty="0" smtClean="0"/>
              <a:t>			                                                                                  </a:t>
            </a:r>
            <a:r>
              <a:rPr lang="ko-KR" altLang="en-US" spc="-150" dirty="0" smtClean="0"/>
              <a:t>해당 </a:t>
            </a:r>
            <a:r>
              <a:rPr lang="ko-KR" altLang="en-US" spc="-150" dirty="0"/>
              <a:t>단계에서는 </a:t>
            </a:r>
            <a:r>
              <a:rPr lang="en-US" altLang="ko-KR" spc="-150" dirty="0"/>
              <a:t>python</a:t>
            </a:r>
            <a:r>
              <a:rPr lang="ko-KR" altLang="en-US" spc="-150" dirty="0"/>
              <a:t>의 </a:t>
            </a:r>
            <a:r>
              <a:rPr lang="en-US" altLang="ko-KR" spc="-150" dirty="0" err="1"/>
              <a:t>openpyxl</a:t>
            </a:r>
            <a:r>
              <a:rPr lang="en-US" altLang="ko-KR" spc="-150" dirty="0"/>
              <a:t> </a:t>
            </a:r>
            <a:r>
              <a:rPr lang="ko-KR" altLang="en-US" spc="-150" dirty="0"/>
              <a:t>패키지로 엑셀 파일의 열기</a:t>
            </a:r>
            <a:r>
              <a:rPr lang="en-US" altLang="ko-KR" spc="-150" dirty="0"/>
              <a:t>, </a:t>
            </a:r>
            <a:r>
              <a:rPr lang="ko-KR" altLang="en-US" spc="-150" dirty="0"/>
              <a:t>수정 및 저장을 수행한다</a:t>
            </a:r>
            <a:r>
              <a:rPr lang="en-US" altLang="ko-KR" spc="-150" dirty="0"/>
              <a:t>. </a:t>
            </a:r>
            <a:r>
              <a:rPr lang="ko-KR" altLang="en-US" spc="-150" dirty="0"/>
              <a:t>먼저</a:t>
            </a:r>
            <a:r>
              <a:rPr lang="en-US" altLang="ko-KR" spc="-150" dirty="0"/>
              <a:t>, </a:t>
            </a:r>
            <a:r>
              <a:rPr lang="ko-KR" altLang="en-US" spc="-150" dirty="0"/>
              <a:t>엑셀 파일 경로를 변수로 받아 파일을 직접 열어주는 함수를 구현해 파일을 열고</a:t>
            </a:r>
            <a:r>
              <a:rPr lang="en-US" altLang="ko-KR" spc="-150" dirty="0"/>
              <a:t>, </a:t>
            </a:r>
            <a:r>
              <a:rPr lang="ko-KR" altLang="en-US" spc="-150" dirty="0"/>
              <a:t>올바른 </a:t>
            </a:r>
            <a:r>
              <a:rPr lang="en-US" altLang="ko-KR" spc="-150" dirty="0"/>
              <a:t>Sheet</a:t>
            </a:r>
            <a:r>
              <a:rPr lang="ko-KR" altLang="en-US" spc="-150" dirty="0"/>
              <a:t>에 접근한다</a:t>
            </a:r>
            <a:r>
              <a:rPr lang="en-US" altLang="ko-KR" spc="-150" dirty="0"/>
              <a:t>. </a:t>
            </a:r>
            <a:r>
              <a:rPr lang="ko-KR" altLang="en-US" spc="-150" dirty="0"/>
              <a:t>원본 피드백을 </a:t>
            </a:r>
            <a:r>
              <a:rPr lang="en-US" altLang="ko-KR" spc="-150" dirty="0" err="1"/>
              <a:t>googletrans</a:t>
            </a:r>
            <a:r>
              <a:rPr lang="en-US" altLang="ko-KR" spc="-150" dirty="0"/>
              <a:t> </a:t>
            </a:r>
            <a:r>
              <a:rPr lang="ko-KR" altLang="en-US" spc="-150" dirty="0"/>
              <a:t>패키지를 통해 영어로 번역</a:t>
            </a:r>
            <a:r>
              <a:rPr lang="en-US" altLang="ko-KR" spc="-150" dirty="0"/>
              <a:t>, </a:t>
            </a:r>
            <a:r>
              <a:rPr lang="en-US" altLang="ko-KR" spc="-150" dirty="0" err="1"/>
              <a:t>nltk</a:t>
            </a:r>
            <a:r>
              <a:rPr lang="en-US" altLang="ko-KR" spc="-150" dirty="0"/>
              <a:t> </a:t>
            </a:r>
            <a:r>
              <a:rPr lang="en-US" altLang="ko-KR" spc="-150" dirty="0" err="1"/>
              <a:t>api</a:t>
            </a:r>
            <a:r>
              <a:rPr lang="ko-KR" altLang="en-US" spc="-150" dirty="0"/>
              <a:t>의 </a:t>
            </a:r>
            <a:r>
              <a:rPr lang="en-US" altLang="ko-KR" spc="-150" dirty="0" err="1"/>
              <a:t>vader</a:t>
            </a:r>
            <a:r>
              <a:rPr lang="ko-KR" altLang="en-US" spc="-150" dirty="0"/>
              <a:t>와 </a:t>
            </a:r>
            <a:r>
              <a:rPr lang="en-US" altLang="ko-KR" spc="-150" dirty="0" err="1"/>
              <a:t>SentimentIntensityAnalyzer</a:t>
            </a:r>
            <a:r>
              <a:rPr lang="en-US" altLang="ko-KR" spc="-150" dirty="0"/>
              <a:t> </a:t>
            </a:r>
            <a:r>
              <a:rPr lang="ko-KR" altLang="en-US" spc="-150" dirty="0"/>
              <a:t>함수를 통해 번역된 피드백에 대한 전체 감정 분석을 수행한다</a:t>
            </a:r>
            <a:r>
              <a:rPr lang="en-US" altLang="ko-KR" spc="-150" dirty="0"/>
              <a:t>. </a:t>
            </a:r>
            <a:r>
              <a:rPr lang="ko-KR" altLang="en-US" spc="-150" dirty="0"/>
              <a:t>해당 정보들은 모두 개별 리스트로 순서대로 저장되며</a:t>
            </a:r>
            <a:r>
              <a:rPr lang="en-US" altLang="ko-KR" spc="-150" dirty="0"/>
              <a:t>, </a:t>
            </a:r>
            <a:r>
              <a:rPr lang="ko-KR" altLang="en-US" spc="-150" dirty="0"/>
              <a:t>원본 피드백에 대응되는 올바른 열에 원본 피드백</a:t>
            </a:r>
            <a:r>
              <a:rPr lang="en-US" altLang="ko-KR" spc="-150" dirty="0"/>
              <a:t>, </a:t>
            </a:r>
            <a:r>
              <a:rPr lang="ko-KR" altLang="en-US" spc="-150" dirty="0"/>
              <a:t>번역 피드백</a:t>
            </a:r>
            <a:r>
              <a:rPr lang="en-US" altLang="ko-KR" spc="-150" dirty="0"/>
              <a:t>, </a:t>
            </a:r>
            <a:r>
              <a:rPr lang="ko-KR" altLang="en-US" spc="-150" dirty="0"/>
              <a:t>긍정</a:t>
            </a:r>
            <a:r>
              <a:rPr lang="en-US" altLang="ko-KR" spc="-150" dirty="0"/>
              <a:t>·</a:t>
            </a:r>
            <a:r>
              <a:rPr lang="ko-KR" altLang="en-US" spc="-150" dirty="0"/>
              <a:t>중립</a:t>
            </a:r>
            <a:r>
              <a:rPr lang="en-US" altLang="ko-KR" spc="-150" dirty="0"/>
              <a:t>·</a:t>
            </a:r>
            <a:r>
              <a:rPr lang="ko-KR" altLang="en-US" spc="-150" dirty="0"/>
              <a:t>부정</a:t>
            </a:r>
            <a:r>
              <a:rPr lang="en-US" altLang="ko-KR" spc="-150" dirty="0"/>
              <a:t>·Compound </a:t>
            </a:r>
            <a:r>
              <a:rPr lang="ko-KR" altLang="en-US" spc="-150" dirty="0"/>
              <a:t>값을 엑셀 파일에 재입력 후 저장한다</a:t>
            </a:r>
            <a:r>
              <a:rPr lang="en-US" altLang="ko-KR" spc="-150" dirty="0"/>
              <a:t>.</a:t>
            </a:r>
          </a:p>
          <a:p>
            <a:pPr fontAlgn="base"/>
            <a:r>
              <a:rPr lang="en-US" altLang="ko-KR" b="1" spc="-150" dirty="0" smtClean="0"/>
              <a:t>2-3</a:t>
            </a:r>
            <a:r>
              <a:rPr lang="en-US" altLang="ko-KR" b="1" spc="-150" dirty="0"/>
              <a:t>. </a:t>
            </a:r>
            <a:r>
              <a:rPr lang="ko-KR" altLang="en-US" b="1" spc="-150" dirty="0"/>
              <a:t>시각화 </a:t>
            </a:r>
            <a:r>
              <a:rPr lang="ko-KR" altLang="en-US" b="1" spc="-150" dirty="0" smtClean="0"/>
              <a:t>구현</a:t>
            </a:r>
            <a:r>
              <a:rPr lang="en-US" altLang="ko-KR" spc="-150" dirty="0"/>
              <a:t>	</a:t>
            </a:r>
            <a:r>
              <a:rPr lang="en-US" altLang="ko-KR" spc="-150" dirty="0" smtClean="0"/>
              <a:t>			                                     </a:t>
            </a:r>
            <a:r>
              <a:rPr lang="ko-KR" altLang="en-US" spc="-150" dirty="0" smtClean="0"/>
              <a:t>해당 </a:t>
            </a:r>
            <a:r>
              <a:rPr lang="ko-KR" altLang="en-US" spc="-150" dirty="0"/>
              <a:t>부분은 자료 정제 및 감정 분석기 구현 단계의 자료 중 중립적이지 않은 데이터를 기초로 수행되며</a:t>
            </a:r>
            <a:r>
              <a:rPr lang="en-US" altLang="ko-KR" spc="-150" dirty="0"/>
              <a:t>, 2</a:t>
            </a:r>
            <a:r>
              <a:rPr lang="ko-KR" altLang="en-US" spc="-150" dirty="0"/>
              <a:t>가지 방향으로 진행했다</a:t>
            </a:r>
            <a:r>
              <a:rPr lang="en-US" altLang="ko-KR" spc="-150" dirty="0"/>
              <a:t>. (1)</a:t>
            </a:r>
            <a:r>
              <a:rPr lang="ko-KR" altLang="en-US" spc="-150" dirty="0"/>
              <a:t>특정 기능에 대한 평가와 </a:t>
            </a:r>
            <a:r>
              <a:rPr lang="en-US" altLang="ko-KR" spc="-150" dirty="0"/>
              <a:t>(2) </a:t>
            </a:r>
            <a:r>
              <a:rPr lang="ko-KR" altLang="en-US" spc="-150" dirty="0"/>
              <a:t>시간의 흐름에 따라 언급되는 기능들로 시각화를 구성했다</a:t>
            </a:r>
            <a:r>
              <a:rPr lang="en-US" altLang="ko-KR" spc="-150" dirty="0"/>
              <a:t>. </a:t>
            </a:r>
            <a:r>
              <a:rPr lang="ko-KR" altLang="en-US" spc="-150" dirty="0"/>
              <a:t>시각화를 구현하기 앞서 제품 및 서비스가 보유한 기능 리스트를 작성할 필요가 있으며</a:t>
            </a:r>
            <a:r>
              <a:rPr lang="en-US" altLang="ko-KR" spc="-150" dirty="0"/>
              <a:t>, </a:t>
            </a:r>
            <a:r>
              <a:rPr lang="ko-KR" altLang="en-US" spc="-150" dirty="0"/>
              <a:t>해당 리스트는 참조 가능한 </a:t>
            </a:r>
            <a:r>
              <a:rPr lang="en-US" altLang="ko-KR" spc="-150" dirty="0"/>
              <a:t>CSV </a:t>
            </a:r>
            <a:r>
              <a:rPr lang="ko-KR" altLang="en-US" spc="-150" dirty="0"/>
              <a:t>파일로 저장한다</a:t>
            </a:r>
            <a:r>
              <a:rPr lang="en-US" altLang="ko-KR" spc="-150" dirty="0"/>
              <a:t>. </a:t>
            </a:r>
            <a:r>
              <a:rPr lang="ko-KR" altLang="en-US" spc="-150" dirty="0"/>
              <a:t>또 선정된 데이터에 대한 문장</a:t>
            </a:r>
            <a:r>
              <a:rPr lang="en-US" altLang="ko-KR" spc="-150" dirty="0"/>
              <a:t>, </a:t>
            </a:r>
            <a:r>
              <a:rPr lang="ko-KR" altLang="en-US" spc="-150" dirty="0" err="1"/>
              <a:t>단어별</a:t>
            </a:r>
            <a:r>
              <a:rPr lang="ko-KR" altLang="en-US" spc="-150" dirty="0"/>
              <a:t> 토큰화도 진행한다</a:t>
            </a:r>
            <a:r>
              <a:rPr lang="en-US" altLang="ko-KR" spc="-150" dirty="0"/>
              <a:t>.</a:t>
            </a:r>
          </a:p>
          <a:p>
            <a:pPr fontAlgn="base"/>
            <a:r>
              <a:rPr lang="ko-KR" altLang="en-US" spc="-150" dirty="0"/>
              <a:t>단어 토큰 중 기능 리스트에 부합한다면</a:t>
            </a:r>
            <a:r>
              <a:rPr lang="en-US" altLang="ko-KR" spc="-150" dirty="0"/>
              <a:t>, </a:t>
            </a:r>
            <a:r>
              <a:rPr lang="ko-KR" altLang="en-US" spc="-150" dirty="0"/>
              <a:t>해당 토큰을 가진 문장의 감정 분석을 진행해 기능별 </a:t>
            </a:r>
            <a:r>
              <a:rPr lang="ko-KR" altLang="en-US" spc="-150" dirty="0" err="1"/>
              <a:t>긍</a:t>
            </a:r>
            <a:r>
              <a:rPr lang="en-US" altLang="ko-KR" spc="-150" dirty="0"/>
              <a:t>·</a:t>
            </a:r>
            <a:r>
              <a:rPr lang="ko-KR" altLang="en-US" spc="-150" dirty="0"/>
              <a:t>부정 히스토그램을 만든다</a:t>
            </a:r>
            <a:r>
              <a:rPr lang="en-US" altLang="ko-KR" spc="-150" dirty="0"/>
              <a:t>(1). </a:t>
            </a:r>
            <a:r>
              <a:rPr lang="ko-KR" altLang="en-US" spc="-150" dirty="0"/>
              <a:t>이어 해당 토큰들을 가진 피드백의 작성 시기를 통해 각 시기별 언급된 기능 히스토그램을 만든다</a:t>
            </a:r>
            <a:r>
              <a:rPr lang="en-US" altLang="ko-KR" spc="-150" dirty="0"/>
              <a:t>(2). </a:t>
            </a:r>
            <a:r>
              <a:rPr lang="en-US" altLang="ko-KR" spc="-150" dirty="0" err="1"/>
              <a:t>matplotlib</a:t>
            </a:r>
            <a:r>
              <a:rPr lang="en-US" altLang="ko-KR" spc="-150" dirty="0"/>
              <a:t> </a:t>
            </a:r>
            <a:r>
              <a:rPr lang="ko-KR" altLang="en-US" spc="-150" dirty="0"/>
              <a:t>패키지를 통한 시각화는 다음 테스트 결과를 통해 확인할 수 있다</a:t>
            </a:r>
            <a:r>
              <a:rPr lang="en-US" altLang="ko-KR" spc="-150" dirty="0"/>
              <a:t>.</a:t>
            </a:r>
          </a:p>
        </p:txBody>
      </p:sp>
      <p:sp>
        <p:nvSpPr>
          <p:cNvPr id="17" name="텍스트 개체 틀 16"/>
          <p:cNvSpPr>
            <a:spLocks noGrp="1"/>
          </p:cNvSpPr>
          <p:nvPr>
            <p:ph type="body" sz="quarter" idx="33"/>
          </p:nvPr>
        </p:nvSpPr>
        <p:spPr>
          <a:xfrm>
            <a:off x="15382759" y="4680889"/>
            <a:ext cx="14121186" cy="1307535"/>
          </a:xfrm>
        </p:spPr>
        <p:txBody>
          <a:bodyPr/>
          <a:lstStyle/>
          <a:p>
            <a:r>
              <a:rPr lang="en-US" altLang="ko-KR" dirty="0" smtClean="0"/>
              <a:t>3. </a:t>
            </a:r>
            <a:r>
              <a:rPr lang="ko-KR" altLang="en-US" dirty="0" smtClean="0"/>
              <a:t>결과</a:t>
            </a:r>
            <a:endParaRPr lang="ko-KR" altLang="en-US" dirty="0"/>
          </a:p>
        </p:txBody>
      </p:sp>
      <p:sp>
        <p:nvSpPr>
          <p:cNvPr id="18" name="텍스트 개체 틀 17"/>
          <p:cNvSpPr>
            <a:spLocks noGrp="1"/>
          </p:cNvSpPr>
          <p:nvPr>
            <p:ph type="body" sz="quarter" idx="34"/>
          </p:nvPr>
        </p:nvSpPr>
        <p:spPr>
          <a:xfrm>
            <a:off x="15378296" y="6019801"/>
            <a:ext cx="14121074" cy="18954749"/>
          </a:xfrm>
        </p:spPr>
        <p:txBody>
          <a:bodyPr>
            <a:normAutofit/>
          </a:bodyPr>
          <a:lstStyle/>
          <a:p>
            <a:pPr fontAlgn="base"/>
            <a:r>
              <a:rPr lang="ko-KR" altLang="en-US" dirty="0" smtClean="0"/>
              <a:t>  본 </a:t>
            </a:r>
            <a:r>
              <a:rPr lang="ko-KR" altLang="en-US" dirty="0"/>
              <a:t>논문에서는 ‘</a:t>
            </a:r>
            <a:r>
              <a:rPr lang="en-US" altLang="ko-KR" dirty="0"/>
              <a:t>Samsung’</a:t>
            </a:r>
            <a:r>
              <a:rPr lang="ko-KR" altLang="en-US" dirty="0"/>
              <a:t>의 </a:t>
            </a:r>
            <a:r>
              <a:rPr lang="ko-KR" altLang="en-US" dirty="0" err="1"/>
              <a:t>스마트폰</a:t>
            </a:r>
            <a:r>
              <a:rPr lang="ko-KR" altLang="en-US" dirty="0"/>
              <a:t> ‘</a:t>
            </a:r>
            <a:r>
              <a:rPr lang="en-US" altLang="ko-KR" dirty="0"/>
              <a:t>Galaxy Note9(2018.8 </a:t>
            </a:r>
            <a:r>
              <a:rPr lang="ko-KR" altLang="en-US" dirty="0"/>
              <a:t>출시</a:t>
            </a:r>
            <a:r>
              <a:rPr lang="en-US" altLang="ko-KR" dirty="0"/>
              <a:t>)’</a:t>
            </a:r>
            <a:r>
              <a:rPr lang="ko-KR" altLang="en-US" dirty="0"/>
              <a:t>의 ‘</a:t>
            </a:r>
            <a:r>
              <a:rPr lang="en-US" altLang="ko-KR" dirty="0" err="1"/>
              <a:t>Youtube</a:t>
            </a:r>
            <a:r>
              <a:rPr lang="en-US" altLang="ko-KR" dirty="0"/>
              <a:t>’ </a:t>
            </a:r>
            <a:r>
              <a:rPr lang="ko-KR" altLang="en-US" dirty="0"/>
              <a:t>내 리뷰동영상을 테스트 데이터로 사용하였다</a:t>
            </a:r>
            <a:r>
              <a:rPr lang="en-US" altLang="ko-KR" dirty="0"/>
              <a:t>. </a:t>
            </a:r>
            <a:r>
              <a:rPr lang="ko-KR" altLang="en-US" dirty="0"/>
              <a:t>위 구현을 통해 총 </a:t>
            </a:r>
            <a:r>
              <a:rPr lang="en-US" altLang="ko-KR" dirty="0"/>
              <a:t>3</a:t>
            </a:r>
            <a:r>
              <a:rPr lang="ko-KR" altLang="en-US" dirty="0"/>
              <a:t>가지를 종합해 볼 수 있었다</a:t>
            </a:r>
            <a:r>
              <a:rPr lang="en-US" altLang="ko-KR" dirty="0" smtClean="0"/>
              <a:t>.</a:t>
            </a:r>
            <a:br>
              <a:rPr lang="en-US" altLang="ko-KR" dirty="0" smtClean="0"/>
            </a:br>
            <a:r>
              <a:rPr lang="ko-KR" altLang="en-US" b="1" dirty="0" smtClean="0"/>
              <a:t>① </a:t>
            </a:r>
            <a:r>
              <a:rPr lang="ko-KR" altLang="en-US" b="1" dirty="0"/>
              <a:t>해당 상품에 대한 전체적인 평가</a:t>
            </a:r>
            <a:r>
              <a:rPr lang="en-US" altLang="ko-KR" b="1" dirty="0"/>
              <a:t>(</a:t>
            </a:r>
            <a:r>
              <a:rPr lang="ko-KR" altLang="en-US" b="1" dirty="0"/>
              <a:t>그림 </a:t>
            </a:r>
            <a:r>
              <a:rPr lang="en-US" altLang="ko-KR" b="1" dirty="0"/>
              <a:t>4</a:t>
            </a:r>
            <a:r>
              <a:rPr lang="en-US" altLang="ko-KR" b="1" dirty="0" smtClean="0"/>
              <a:t>)</a:t>
            </a:r>
            <a:r>
              <a:rPr lang="en-US" altLang="ko-KR" dirty="0" smtClean="0"/>
              <a:t/>
            </a:r>
            <a:br>
              <a:rPr lang="en-US" altLang="ko-KR" dirty="0" smtClean="0"/>
            </a:br>
            <a:r>
              <a:rPr lang="en-US" altLang="ko-KR" dirty="0" smtClean="0"/>
              <a:t>  </a:t>
            </a:r>
            <a:r>
              <a:rPr lang="ko-KR" altLang="en-US" dirty="0" smtClean="0"/>
              <a:t>기준 </a:t>
            </a:r>
            <a:r>
              <a:rPr lang="ko-KR" altLang="en-US" dirty="0"/>
              <a:t>음수는 부정적인 피드백의 양</a:t>
            </a:r>
            <a:r>
              <a:rPr lang="en-US" altLang="ko-KR" dirty="0"/>
              <a:t>, </a:t>
            </a:r>
            <a:r>
              <a:rPr lang="ko-KR" altLang="en-US" dirty="0"/>
              <a:t>양수는 긍정적의 피드백의 양을 보여준다</a:t>
            </a:r>
            <a:r>
              <a:rPr lang="en-US" altLang="ko-KR" dirty="0"/>
              <a:t>. score</a:t>
            </a:r>
            <a:r>
              <a:rPr lang="ko-KR" altLang="en-US" dirty="0"/>
              <a:t>의 절댓값이 클수록 그 감정의 심화 정도를 보여주며</a:t>
            </a:r>
            <a:r>
              <a:rPr lang="en-US" altLang="ko-KR" dirty="0"/>
              <a:t>, volume</a:t>
            </a:r>
            <a:r>
              <a:rPr lang="ko-KR" altLang="en-US" dirty="0"/>
              <a:t>이 클수록 </a:t>
            </a:r>
            <a:r>
              <a:rPr lang="en-US" altLang="ko-KR" dirty="0"/>
              <a:t>score</a:t>
            </a:r>
            <a:r>
              <a:rPr lang="ko-KR" altLang="en-US" dirty="0"/>
              <a:t>에 해당하는 값이 많다는 의미다</a:t>
            </a:r>
            <a:r>
              <a:rPr lang="en-US" altLang="ko-KR" dirty="0"/>
              <a:t>.</a:t>
            </a:r>
            <a:r>
              <a:rPr lang="ko-KR" altLang="en-US" dirty="0"/>
              <a:t> </a:t>
            </a:r>
            <a:endParaRPr lang="en-US" altLang="ko-KR" dirty="0" smtClean="0"/>
          </a:p>
          <a:p>
            <a:pPr fontAlgn="base"/>
            <a:endParaRPr lang="en-US" altLang="ko-KR" dirty="0"/>
          </a:p>
          <a:p>
            <a:pPr fontAlgn="base"/>
            <a:endParaRPr lang="en-US" altLang="ko-KR" dirty="0" smtClean="0"/>
          </a:p>
          <a:p>
            <a:pPr fontAlgn="base"/>
            <a:endParaRPr lang="en-US" altLang="ko-KR" dirty="0"/>
          </a:p>
          <a:p>
            <a:pPr fontAlgn="base"/>
            <a:endParaRPr lang="en-US" altLang="ko-KR" dirty="0" smtClean="0"/>
          </a:p>
          <a:p>
            <a:pPr fontAlgn="base"/>
            <a:endParaRPr lang="en-US" altLang="ko-KR" dirty="0" smtClean="0"/>
          </a:p>
          <a:p>
            <a:pPr fontAlgn="base"/>
            <a:r>
              <a:rPr lang="ko-KR" altLang="en-US" b="1" dirty="0" smtClean="0"/>
              <a:t>② </a:t>
            </a:r>
            <a:r>
              <a:rPr lang="ko-KR" altLang="en-US" b="1" dirty="0"/>
              <a:t>기능별 평가</a:t>
            </a:r>
            <a:r>
              <a:rPr lang="en-US" altLang="ko-KR" b="1" dirty="0"/>
              <a:t>(</a:t>
            </a:r>
            <a:r>
              <a:rPr lang="ko-KR" altLang="en-US" b="1" dirty="0"/>
              <a:t>그림 </a:t>
            </a:r>
            <a:r>
              <a:rPr lang="en-US" altLang="ko-KR" b="1" dirty="0" smtClean="0"/>
              <a:t>5) </a:t>
            </a:r>
            <a:r>
              <a:rPr lang="en-US" altLang="ko-KR" dirty="0" smtClean="0"/>
              <a:t/>
            </a:r>
            <a:br>
              <a:rPr lang="en-US" altLang="ko-KR" dirty="0" smtClean="0"/>
            </a:br>
            <a:r>
              <a:rPr lang="en-US" altLang="ko-KR" dirty="0" smtClean="0"/>
              <a:t>  </a:t>
            </a:r>
            <a:r>
              <a:rPr lang="ko-KR" altLang="en-US" dirty="0" smtClean="0"/>
              <a:t>그림 </a:t>
            </a:r>
            <a:r>
              <a:rPr lang="en-US" altLang="ko-KR" dirty="0" smtClean="0"/>
              <a:t>5</a:t>
            </a:r>
            <a:r>
              <a:rPr lang="ko-KR" altLang="en-US" dirty="0" smtClean="0"/>
              <a:t>는 </a:t>
            </a:r>
            <a:r>
              <a:rPr lang="ko-KR" altLang="en-US" dirty="0"/>
              <a:t>기능 중 </a:t>
            </a:r>
            <a:r>
              <a:rPr lang="en-US" altLang="ko-KR" dirty="0"/>
              <a:t>Screen, Pen</a:t>
            </a:r>
            <a:r>
              <a:rPr lang="ko-KR" altLang="en-US" dirty="0"/>
              <a:t>에 대한 </a:t>
            </a:r>
            <a:r>
              <a:rPr lang="ko-KR" altLang="en-US" dirty="0" err="1"/>
              <a:t>긍</a:t>
            </a:r>
            <a:r>
              <a:rPr lang="en-US" altLang="ko-KR" dirty="0"/>
              <a:t>·</a:t>
            </a:r>
            <a:r>
              <a:rPr lang="ko-KR" altLang="en-US" dirty="0"/>
              <a:t>부정의 총량을 나타낸 것이다</a:t>
            </a:r>
            <a:r>
              <a:rPr lang="en-US" altLang="ko-KR" dirty="0"/>
              <a:t>. Pen</a:t>
            </a:r>
            <a:r>
              <a:rPr lang="ko-KR" altLang="en-US" dirty="0"/>
              <a:t>은 긍정이 부정보다 높게 나타났고</a:t>
            </a:r>
            <a:r>
              <a:rPr lang="en-US" altLang="ko-KR" dirty="0"/>
              <a:t>, Screen</a:t>
            </a:r>
            <a:r>
              <a:rPr lang="ko-KR" altLang="en-US" dirty="0"/>
              <a:t>은 부정이 긍정보다 높게 나와 상대적으로 </a:t>
            </a:r>
            <a:r>
              <a:rPr lang="en-US" altLang="ko-KR" dirty="0"/>
              <a:t>Screen</a:t>
            </a:r>
            <a:r>
              <a:rPr lang="ko-KR" altLang="en-US" dirty="0"/>
              <a:t>에 대한 평가가 나쁘게 나왔다는 것을 볼 수 있다</a:t>
            </a:r>
            <a:r>
              <a:rPr lang="en-US" altLang="ko-KR" dirty="0" smtClean="0"/>
              <a:t>.</a:t>
            </a:r>
          </a:p>
          <a:p>
            <a:pPr fontAlgn="base"/>
            <a:endParaRPr lang="en-US" altLang="ko-KR" dirty="0"/>
          </a:p>
          <a:p>
            <a:pPr fontAlgn="base"/>
            <a:endParaRPr lang="en-US" altLang="ko-KR" dirty="0"/>
          </a:p>
          <a:p>
            <a:pPr fontAlgn="base"/>
            <a:endParaRPr lang="en-US" altLang="ko-KR" dirty="0"/>
          </a:p>
          <a:p>
            <a:pPr fontAlgn="base"/>
            <a:endParaRPr lang="en-US" altLang="ko-KR" dirty="0" smtClean="0"/>
          </a:p>
          <a:p>
            <a:pPr fontAlgn="base"/>
            <a:endParaRPr lang="en-US" altLang="ko-KR" dirty="0"/>
          </a:p>
          <a:p>
            <a:pPr fontAlgn="base">
              <a:spcBef>
                <a:spcPts val="2011"/>
              </a:spcBef>
            </a:pPr>
            <a:endParaRPr lang="en-US" altLang="ko-KR" dirty="0"/>
          </a:p>
          <a:p>
            <a:pPr fontAlgn="base">
              <a:spcBef>
                <a:spcPts val="2011"/>
              </a:spcBef>
            </a:pPr>
            <a:endParaRPr lang="en-US" altLang="ko-KR" dirty="0" smtClean="0"/>
          </a:p>
          <a:p>
            <a:pPr fontAlgn="base">
              <a:spcBef>
                <a:spcPts val="1011"/>
              </a:spcBef>
            </a:pPr>
            <a:r>
              <a:rPr lang="ko-KR" altLang="en-US" b="1" dirty="0" smtClean="0"/>
              <a:t>③ </a:t>
            </a:r>
            <a:r>
              <a:rPr lang="ko-KR" altLang="en-US" b="1" dirty="0" err="1"/>
              <a:t>시간별</a:t>
            </a:r>
            <a:r>
              <a:rPr lang="ko-KR" altLang="en-US" b="1" dirty="0"/>
              <a:t> 언급된 기능</a:t>
            </a:r>
            <a:r>
              <a:rPr lang="en-US" altLang="ko-KR" b="1" dirty="0"/>
              <a:t>(</a:t>
            </a:r>
            <a:r>
              <a:rPr lang="ko-KR" altLang="en-US" b="1" dirty="0"/>
              <a:t>그림 </a:t>
            </a:r>
            <a:r>
              <a:rPr lang="en-US" altLang="ko-KR" b="1" dirty="0" smtClean="0"/>
              <a:t>6)</a:t>
            </a:r>
            <a:r>
              <a:rPr lang="en-US" altLang="ko-KR" dirty="0" smtClean="0"/>
              <a:t/>
            </a:r>
            <a:br>
              <a:rPr lang="en-US" altLang="ko-KR" dirty="0" smtClean="0"/>
            </a:br>
            <a:r>
              <a:rPr lang="en-US" altLang="ko-KR" dirty="0" smtClean="0"/>
              <a:t>  </a:t>
            </a:r>
            <a:r>
              <a:rPr lang="ko-KR" altLang="en-US" dirty="0" smtClean="0"/>
              <a:t>그림 </a:t>
            </a:r>
            <a:r>
              <a:rPr lang="en-US" altLang="ko-KR" dirty="0" smtClean="0"/>
              <a:t>6</a:t>
            </a:r>
            <a:r>
              <a:rPr lang="ko-KR" altLang="en-US" dirty="0" smtClean="0"/>
              <a:t>을 </a:t>
            </a:r>
            <a:r>
              <a:rPr lang="ko-KR" altLang="en-US" dirty="0"/>
              <a:t>통해서는 과거부터 현재까지의 이슈가 된 기능을 확인할 수 </a:t>
            </a:r>
            <a:r>
              <a:rPr lang="ko-KR" altLang="en-US" dirty="0" smtClean="0"/>
              <a:t>있다</a:t>
            </a:r>
            <a:r>
              <a:rPr lang="en-US" altLang="ko-KR" dirty="0" smtClean="0"/>
              <a:t>. </a:t>
            </a:r>
            <a:br>
              <a:rPr lang="en-US" altLang="ko-KR" dirty="0" smtClean="0"/>
            </a:br>
            <a:r>
              <a:rPr lang="en-US" altLang="ko-KR" dirty="0" smtClean="0"/>
              <a:t>  </a:t>
            </a:r>
            <a:r>
              <a:rPr lang="ko-KR" altLang="en-US" dirty="0" smtClean="0"/>
              <a:t>해당 </a:t>
            </a:r>
            <a:r>
              <a:rPr lang="ko-KR" altLang="en-US" dirty="0"/>
              <a:t>테스트 결과를 통해 기업은 주기적인 피드백의 변화를 확인할 수 있으며</a:t>
            </a:r>
            <a:r>
              <a:rPr lang="en-US" altLang="ko-KR" dirty="0"/>
              <a:t>, </a:t>
            </a:r>
            <a:r>
              <a:rPr lang="ko-KR" altLang="en-US" dirty="0"/>
              <a:t>생산한 제품 및 서비스의 개선</a:t>
            </a:r>
            <a:r>
              <a:rPr lang="en-US" altLang="ko-KR" dirty="0"/>
              <a:t>, </a:t>
            </a:r>
            <a:r>
              <a:rPr lang="ko-KR" altLang="en-US" dirty="0"/>
              <a:t>유지보수 방향을 결정할 수 있을 것으로 예상된다</a:t>
            </a:r>
            <a:r>
              <a:rPr lang="en-US" altLang="ko-KR" dirty="0" smtClean="0"/>
              <a:t>.</a:t>
            </a:r>
            <a:endParaRPr lang="ko-KR" altLang="en-US" dirty="0"/>
          </a:p>
        </p:txBody>
      </p:sp>
      <p:sp>
        <p:nvSpPr>
          <p:cNvPr id="21" name="텍스트 개체 틀 20"/>
          <p:cNvSpPr>
            <a:spLocks noGrp="1"/>
          </p:cNvSpPr>
          <p:nvPr>
            <p:ph type="body" sz="quarter" idx="37"/>
          </p:nvPr>
        </p:nvSpPr>
        <p:spPr>
          <a:xfrm>
            <a:off x="15387334" y="25027320"/>
            <a:ext cx="14121186" cy="1307535"/>
          </a:xfrm>
        </p:spPr>
        <p:txBody>
          <a:bodyPr/>
          <a:lstStyle/>
          <a:p>
            <a:r>
              <a:rPr lang="en-US" altLang="ko-KR" dirty="0" smtClean="0"/>
              <a:t>4. </a:t>
            </a:r>
            <a:r>
              <a:rPr lang="ko-KR" altLang="en-US" dirty="0" smtClean="0"/>
              <a:t>결론</a:t>
            </a:r>
            <a:endParaRPr lang="ko-KR" altLang="en-US" dirty="0"/>
          </a:p>
        </p:txBody>
      </p:sp>
      <p:sp>
        <p:nvSpPr>
          <p:cNvPr id="22" name="텍스트 개체 틀 21"/>
          <p:cNvSpPr>
            <a:spLocks noGrp="1"/>
          </p:cNvSpPr>
          <p:nvPr>
            <p:ph type="body" sz="quarter" idx="38"/>
          </p:nvPr>
        </p:nvSpPr>
        <p:spPr>
          <a:xfrm>
            <a:off x="15387333" y="26365200"/>
            <a:ext cx="14121074" cy="8782049"/>
          </a:xfrm>
        </p:spPr>
        <p:txBody>
          <a:bodyPr>
            <a:noAutofit/>
          </a:bodyPr>
          <a:lstStyle/>
          <a:p>
            <a:pPr marL="0" indent="0" fontAlgn="base">
              <a:buNone/>
            </a:pPr>
            <a:r>
              <a:rPr lang="ko-KR" altLang="en-US" spc="-150" dirty="0" smtClean="0"/>
              <a:t>  사람이 </a:t>
            </a:r>
            <a:r>
              <a:rPr lang="ko-KR" altLang="en-US" spc="-150" dirty="0"/>
              <a:t>수작업으로 약 </a:t>
            </a:r>
            <a:r>
              <a:rPr lang="en-US" altLang="ko-KR" spc="-150" dirty="0"/>
              <a:t>2000</a:t>
            </a:r>
            <a:r>
              <a:rPr lang="ko-KR" altLang="en-US" spc="-150" dirty="0"/>
              <a:t>개의 표본을 위와 같은 결과를 도출하기 위해 작업했을 때의 예상 시간은 표 </a:t>
            </a:r>
            <a:r>
              <a:rPr lang="en-US" altLang="ko-KR" spc="-150" dirty="0"/>
              <a:t>2</a:t>
            </a:r>
            <a:r>
              <a:rPr lang="ko-KR" altLang="en-US" spc="-150" dirty="0"/>
              <a:t>에서 확인할 수 있다</a:t>
            </a:r>
            <a:r>
              <a:rPr lang="en-US" altLang="ko-KR" spc="-150" dirty="0" smtClean="0"/>
              <a:t>.</a:t>
            </a:r>
            <a:endParaRPr lang="en-US" altLang="ko-KR" spc="-150" dirty="0"/>
          </a:p>
          <a:p>
            <a:pPr marL="0" indent="0" fontAlgn="base">
              <a:buNone/>
            </a:pPr>
            <a:endParaRPr lang="en-US" altLang="ko-KR" spc="-150" dirty="0" smtClean="0"/>
          </a:p>
          <a:p>
            <a:pPr marL="0" indent="0" fontAlgn="base">
              <a:buNone/>
            </a:pPr>
            <a:endParaRPr lang="en-US" altLang="ko-KR" spc="-150" dirty="0" smtClean="0"/>
          </a:p>
          <a:p>
            <a:pPr marL="0" indent="0" fontAlgn="base">
              <a:buNone/>
            </a:pPr>
            <a:endParaRPr lang="en-US" altLang="ko-KR" spc="-150" dirty="0"/>
          </a:p>
          <a:p>
            <a:pPr marL="0" indent="0" fontAlgn="base">
              <a:buNone/>
            </a:pPr>
            <a:endParaRPr lang="en-US" altLang="ko-KR" spc="-150" dirty="0" smtClean="0"/>
          </a:p>
          <a:p>
            <a:pPr marL="0" indent="0" fontAlgn="base">
              <a:buNone/>
            </a:pPr>
            <a:r>
              <a:rPr lang="ko-KR" altLang="en-US" spc="-150" dirty="0" smtClean="0"/>
              <a:t>  수작업을 </a:t>
            </a:r>
            <a:r>
              <a:rPr lang="ko-KR" altLang="en-US" spc="-150" dirty="0"/>
              <a:t>통한 피드백 수집 및 분석 시간은 약 </a:t>
            </a:r>
            <a:r>
              <a:rPr lang="en-US" altLang="ko-KR" spc="-150" dirty="0"/>
              <a:t>6</a:t>
            </a:r>
            <a:r>
              <a:rPr lang="ko-KR" altLang="en-US" spc="-150" dirty="0"/>
              <a:t>시간으로 수집</a:t>
            </a:r>
            <a:r>
              <a:rPr lang="en-US" altLang="ko-KR" spc="-150" dirty="0"/>
              <a:t>, </a:t>
            </a:r>
            <a:r>
              <a:rPr lang="ko-KR" altLang="en-US" spc="-150" dirty="0"/>
              <a:t>번역</a:t>
            </a:r>
            <a:r>
              <a:rPr lang="en-US" altLang="ko-KR" spc="-150" dirty="0"/>
              <a:t>, </a:t>
            </a:r>
            <a:r>
              <a:rPr lang="ko-KR" altLang="en-US" spc="-150" dirty="0"/>
              <a:t>감정 분석의 영역에서 가장 많은 시간을 소비할 것으로 예측했다</a:t>
            </a:r>
            <a:r>
              <a:rPr lang="en-US" altLang="ko-KR" spc="-150" dirty="0"/>
              <a:t>. </a:t>
            </a:r>
            <a:r>
              <a:rPr lang="ko-KR" altLang="en-US" spc="-150" dirty="0"/>
              <a:t>모든 피드백이 한 언어로 작성되었다면 번역 및 감정 분석의 시간이 줄어들 것이지만</a:t>
            </a:r>
            <a:r>
              <a:rPr lang="en-US" altLang="ko-KR" spc="-150" dirty="0"/>
              <a:t>, </a:t>
            </a:r>
            <a:r>
              <a:rPr lang="ko-KR" altLang="en-US" spc="-150" dirty="0"/>
              <a:t>고객층이 한 국가에 국한되지 않는다면 해당 시간은 더 길어질 것으로 전망된다</a:t>
            </a:r>
            <a:r>
              <a:rPr lang="en-US" altLang="ko-KR" spc="-150" dirty="0"/>
              <a:t>. </a:t>
            </a:r>
            <a:r>
              <a:rPr lang="ko-KR" altLang="en-US" spc="-150" dirty="0"/>
              <a:t>하지만 본 논문의 구현 결과에 따른 수집 및 분석 시간은 </a:t>
            </a:r>
            <a:r>
              <a:rPr lang="en-US" altLang="ko-KR" spc="-150" dirty="0"/>
              <a:t>2000</a:t>
            </a:r>
            <a:r>
              <a:rPr lang="ko-KR" altLang="en-US" spc="-150" dirty="0"/>
              <a:t>개의 표본을 약 </a:t>
            </a:r>
            <a:r>
              <a:rPr lang="en-US" altLang="ko-KR" spc="-150" dirty="0"/>
              <a:t>1300</a:t>
            </a:r>
            <a:r>
              <a:rPr lang="ko-KR" altLang="en-US" spc="-150" dirty="0"/>
              <a:t>초</a:t>
            </a:r>
            <a:r>
              <a:rPr lang="en-US" altLang="ko-KR" spc="-150" dirty="0"/>
              <a:t>, </a:t>
            </a:r>
            <a:r>
              <a:rPr lang="ko-KR" altLang="en-US" spc="-150" dirty="0"/>
              <a:t>즉 </a:t>
            </a:r>
            <a:r>
              <a:rPr lang="en-US" altLang="ko-KR" spc="-150" dirty="0"/>
              <a:t>21</a:t>
            </a:r>
            <a:r>
              <a:rPr lang="ko-KR" altLang="en-US" spc="-150" dirty="0"/>
              <a:t>분 </a:t>
            </a:r>
            <a:r>
              <a:rPr lang="en-US" altLang="ko-KR" spc="-150" dirty="0"/>
              <a:t>40</a:t>
            </a:r>
            <a:r>
              <a:rPr lang="ko-KR" altLang="en-US" spc="-150" smtClean="0"/>
              <a:t>초 만에 </a:t>
            </a:r>
            <a:r>
              <a:rPr lang="ko-KR" altLang="en-US" spc="-150" dirty="0"/>
              <a:t>완료하기 때문에 수작업의 소비시간과는 확연한 차이를 보여준다</a:t>
            </a:r>
            <a:r>
              <a:rPr lang="en-US" altLang="ko-KR" spc="-150" dirty="0" smtClean="0"/>
              <a:t>.</a:t>
            </a:r>
            <a:br>
              <a:rPr lang="en-US" altLang="ko-KR" spc="-150" dirty="0" smtClean="0"/>
            </a:br>
            <a:r>
              <a:rPr lang="en-US" altLang="ko-KR" spc="-150" dirty="0" smtClean="0"/>
              <a:t>  </a:t>
            </a:r>
            <a:r>
              <a:rPr lang="ko-KR" altLang="en-US" spc="-150" dirty="0" smtClean="0"/>
              <a:t>본 </a:t>
            </a:r>
            <a:r>
              <a:rPr lang="ko-KR" altLang="en-US" spc="-150" dirty="0"/>
              <a:t>논문에서 주기적으로 수행된 테스트 결과를 통해 해당 시스템이 기업이 생산한 서비스</a:t>
            </a:r>
            <a:r>
              <a:rPr lang="en-US" altLang="ko-KR" spc="-150" dirty="0"/>
              <a:t>·</a:t>
            </a:r>
            <a:r>
              <a:rPr lang="ko-KR" altLang="en-US" spc="-150" dirty="0"/>
              <a:t>제품에 대한 피드백의 확인을 기존 수작업보다 쉽고 빠르게 할 수 있게 도움을 줄 수 있을 것이라는 결론 내릴 수 있었으며</a:t>
            </a:r>
            <a:r>
              <a:rPr lang="en-US" altLang="ko-KR" spc="-150" dirty="0"/>
              <a:t>, </a:t>
            </a:r>
            <a:r>
              <a:rPr lang="ko-KR" altLang="en-US" spc="-150" dirty="0"/>
              <a:t>어떤 분야</a:t>
            </a:r>
            <a:r>
              <a:rPr lang="en-US" altLang="ko-KR" spc="-150" dirty="0"/>
              <a:t>, </a:t>
            </a:r>
            <a:r>
              <a:rPr lang="ko-KR" altLang="en-US" spc="-150" dirty="0"/>
              <a:t>기능에서 고객들의 개선 요구가 많이 발생하는지에 대한 판단도 더욱 쉬워질 것으로 전망된다</a:t>
            </a:r>
            <a:r>
              <a:rPr lang="en-US" altLang="ko-KR" spc="-150" dirty="0" smtClean="0"/>
              <a:t>.</a:t>
            </a:r>
            <a:br>
              <a:rPr lang="en-US" altLang="ko-KR" spc="-150" dirty="0" smtClean="0"/>
            </a:br>
            <a:r>
              <a:rPr lang="en-US" altLang="ko-KR" spc="-150" dirty="0" smtClean="0"/>
              <a:t>  </a:t>
            </a:r>
            <a:r>
              <a:rPr lang="ko-KR" altLang="en-US" spc="-150" dirty="0" smtClean="0"/>
              <a:t>현 </a:t>
            </a:r>
            <a:r>
              <a:rPr lang="ko-KR" altLang="en-US" spc="-150" dirty="0"/>
              <a:t>시스템은 기업 내의 제품 및 서비스에 대해서만 작업을 진행한다</a:t>
            </a:r>
            <a:r>
              <a:rPr lang="en-US" altLang="ko-KR" spc="-150" dirty="0"/>
              <a:t>. </a:t>
            </a:r>
            <a:r>
              <a:rPr lang="ko-KR" altLang="en-US" spc="-150" dirty="0"/>
              <a:t>이는 기업의 입장으로 보면 고객에게 받는 절대적 평가와도 같다고 볼 수 있다</a:t>
            </a:r>
            <a:r>
              <a:rPr lang="en-US" altLang="ko-KR" spc="-150" dirty="0"/>
              <a:t>. </a:t>
            </a:r>
            <a:r>
              <a:rPr lang="ko-KR" altLang="en-US" spc="-150" dirty="0"/>
              <a:t>하지만 타 경쟁기업과의 차이를 확인할 수는 없어 상대적 평가는 이뤄지지 않는다</a:t>
            </a:r>
            <a:r>
              <a:rPr lang="en-US" altLang="ko-KR" spc="-150" dirty="0"/>
              <a:t>. </a:t>
            </a:r>
            <a:r>
              <a:rPr lang="ko-KR" altLang="en-US" spc="-150" dirty="0"/>
              <a:t>그렇기에 차후 경쟁기업과의 차별화 전략을 끌어내기 위해서 제품 및 </a:t>
            </a:r>
            <a:r>
              <a:rPr lang="ko-KR" altLang="en-US" spc="-150" dirty="0" err="1"/>
              <a:t>서비스별</a:t>
            </a:r>
            <a:r>
              <a:rPr lang="ko-KR" altLang="en-US" spc="-150" dirty="0"/>
              <a:t> 피드백과 의견의 양</a:t>
            </a:r>
            <a:r>
              <a:rPr lang="en-US" altLang="ko-KR" spc="-150" dirty="0"/>
              <a:t>, </a:t>
            </a:r>
            <a:r>
              <a:rPr lang="ko-KR" altLang="en-US" spc="-150" dirty="0"/>
              <a:t>전체 </a:t>
            </a:r>
            <a:r>
              <a:rPr lang="ko-KR" altLang="en-US" spc="-150" dirty="0" err="1"/>
              <a:t>긍</a:t>
            </a:r>
            <a:r>
              <a:rPr lang="en-US" altLang="ko-KR" spc="-150" dirty="0"/>
              <a:t>·</a:t>
            </a:r>
            <a:r>
              <a:rPr lang="ko-KR" altLang="en-US" spc="-150" dirty="0"/>
              <a:t>부정 점수에 따른 </a:t>
            </a:r>
            <a:r>
              <a:rPr lang="ko-KR" altLang="en-US" spc="-150" dirty="0" err="1"/>
              <a:t>인기도를</a:t>
            </a:r>
            <a:r>
              <a:rPr lang="ko-KR" altLang="en-US" spc="-150" dirty="0"/>
              <a:t> 계산해 주고</a:t>
            </a:r>
            <a:r>
              <a:rPr lang="en-US" altLang="ko-KR" spc="-150" dirty="0"/>
              <a:t>, </a:t>
            </a:r>
            <a:r>
              <a:rPr lang="ko-KR" altLang="en-US" spc="-150" dirty="0"/>
              <a:t>기능상 </a:t>
            </a:r>
            <a:r>
              <a:rPr lang="ko-KR" altLang="en-US" spc="-150" dirty="0" err="1"/>
              <a:t>차별점을</a:t>
            </a:r>
            <a:r>
              <a:rPr lang="ko-KR" altLang="en-US" spc="-150" dirty="0"/>
              <a:t> 보여주는 시스템을 추가해 줄 수 있을 것으로 예상한다</a:t>
            </a:r>
            <a:r>
              <a:rPr lang="en-US" altLang="ko-KR" spc="-150" dirty="0"/>
              <a:t>. </a:t>
            </a:r>
            <a:endParaRPr lang="ko-KR" altLang="en-US" spc="-150" dirty="0"/>
          </a:p>
          <a:p>
            <a:pPr marL="0" indent="0" fontAlgn="base">
              <a:buNone/>
            </a:pPr>
            <a:endParaRPr lang="ko-KR" altLang="en-US" spc="-150" dirty="0"/>
          </a:p>
          <a:p>
            <a:pPr marL="0" indent="0">
              <a:buNone/>
            </a:pPr>
            <a:endParaRPr lang="ko-KR" altLang="en-US" spc="-150" dirty="0"/>
          </a:p>
        </p:txBody>
      </p:sp>
      <p:sp>
        <p:nvSpPr>
          <p:cNvPr id="23" name="텍스트 개체 틀 22"/>
          <p:cNvSpPr>
            <a:spLocks noGrp="1"/>
          </p:cNvSpPr>
          <p:nvPr>
            <p:ph type="body" sz="quarter" idx="39"/>
          </p:nvPr>
        </p:nvSpPr>
        <p:spPr>
          <a:xfrm>
            <a:off x="15378409" y="35200478"/>
            <a:ext cx="14121186" cy="1307535"/>
          </a:xfrm>
        </p:spPr>
        <p:txBody>
          <a:bodyPr/>
          <a:lstStyle/>
          <a:p>
            <a:r>
              <a:rPr lang="en-US" altLang="ko-KR" dirty="0" smtClean="0"/>
              <a:t>5. </a:t>
            </a:r>
            <a:r>
              <a:rPr lang="ko-KR" altLang="en-US" dirty="0" smtClean="0"/>
              <a:t>참고문헌</a:t>
            </a:r>
            <a:endParaRPr lang="ko-KR" altLang="en-US" dirty="0"/>
          </a:p>
        </p:txBody>
      </p:sp>
      <p:sp>
        <p:nvSpPr>
          <p:cNvPr id="24" name="텍스트 개체 틀 23"/>
          <p:cNvSpPr>
            <a:spLocks noGrp="1"/>
          </p:cNvSpPr>
          <p:nvPr>
            <p:ph type="body" sz="quarter" idx="40"/>
          </p:nvPr>
        </p:nvSpPr>
        <p:spPr>
          <a:xfrm>
            <a:off x="15378408" y="36633150"/>
            <a:ext cx="14121074" cy="5889460"/>
          </a:xfrm>
        </p:spPr>
        <p:txBody>
          <a:bodyPr>
            <a:normAutofit fontScale="92500" lnSpcReduction="20000"/>
          </a:bodyPr>
          <a:lstStyle/>
          <a:p>
            <a:pPr fontAlgn="base"/>
            <a:r>
              <a:rPr lang="en-US" altLang="ko-KR" dirty="0" smtClean="0"/>
              <a:t>[</a:t>
            </a:r>
            <a:r>
              <a:rPr lang="en-US" altLang="ko-KR" dirty="0"/>
              <a:t>1] Douglas </a:t>
            </a:r>
            <a:r>
              <a:rPr lang="en-US" altLang="ko-KR" dirty="0" err="1"/>
              <a:t>Plotkin</a:t>
            </a:r>
            <a:r>
              <a:rPr lang="en-US" altLang="ko-KR" dirty="0"/>
              <a:t>, Deloitte 2018 Global Outsourcing Survey Executive Summary, p. 10, 2018</a:t>
            </a:r>
            <a:r>
              <a:rPr lang="en-US" altLang="ko-KR" dirty="0" smtClean="0"/>
              <a:t>.</a:t>
            </a:r>
          </a:p>
          <a:p>
            <a:pPr fontAlgn="base"/>
            <a:r>
              <a:rPr lang="en-US" altLang="ko-KR" dirty="0" smtClean="0"/>
              <a:t>[</a:t>
            </a:r>
            <a:r>
              <a:rPr lang="en-US" altLang="ko-KR" dirty="0"/>
              <a:t>2] </a:t>
            </a:r>
            <a:r>
              <a:rPr lang="ko-KR" altLang="en-US" dirty="0"/>
              <a:t>정제호</a:t>
            </a:r>
            <a:r>
              <a:rPr lang="en-US" altLang="ko-KR" dirty="0"/>
              <a:t>, </a:t>
            </a:r>
            <a:r>
              <a:rPr lang="ko-KR" altLang="en-US" dirty="0"/>
              <a:t>주 </a:t>
            </a:r>
            <a:r>
              <a:rPr lang="en-US" altLang="ko-KR" dirty="0"/>
              <a:t>52</a:t>
            </a:r>
            <a:r>
              <a:rPr lang="ko-KR" altLang="en-US" dirty="0"/>
              <a:t>시간 시대의 해법</a:t>
            </a:r>
            <a:r>
              <a:rPr lang="en-US" altLang="ko-KR" dirty="0"/>
              <a:t>, RPA</a:t>
            </a:r>
            <a:r>
              <a:rPr lang="ko-KR" altLang="en-US" dirty="0"/>
              <a:t>를 주목하라 </a:t>
            </a:r>
            <a:r>
              <a:rPr lang="en-US" altLang="ko-KR" dirty="0"/>
              <a:t>- </a:t>
            </a:r>
            <a:r>
              <a:rPr lang="ko-KR" altLang="en-US" dirty="0"/>
              <a:t>도입 시 주요 고려 사항을 중심으로</a:t>
            </a:r>
            <a:r>
              <a:rPr lang="en-US" altLang="ko-KR" dirty="0"/>
              <a:t>, POSRI </a:t>
            </a:r>
            <a:r>
              <a:rPr lang="ko-KR" altLang="en-US" dirty="0"/>
              <a:t>이슈리포트</a:t>
            </a:r>
            <a:r>
              <a:rPr lang="en-US" altLang="ko-KR" dirty="0"/>
              <a:t>, Vol. 2019, No. 2, p. 8-9, 2018</a:t>
            </a:r>
            <a:r>
              <a:rPr lang="ko-KR" altLang="en-US" dirty="0"/>
              <a:t>년 </a:t>
            </a:r>
            <a:r>
              <a:rPr lang="en-US" altLang="ko-KR" dirty="0"/>
              <a:t>2</a:t>
            </a:r>
            <a:r>
              <a:rPr lang="ko-KR" altLang="en-US" dirty="0"/>
              <a:t>월</a:t>
            </a:r>
            <a:r>
              <a:rPr lang="en-US" altLang="ko-KR" dirty="0"/>
              <a:t>.</a:t>
            </a:r>
            <a:endParaRPr lang="ko-KR" altLang="en-US" dirty="0" smtClean="0"/>
          </a:p>
          <a:p>
            <a:pPr fontAlgn="base"/>
            <a:r>
              <a:rPr lang="en-US" altLang="ko-KR" dirty="0" smtClean="0"/>
              <a:t>[</a:t>
            </a:r>
            <a:r>
              <a:rPr lang="en-US" altLang="ko-KR" dirty="0"/>
              <a:t>3] KT, </a:t>
            </a:r>
            <a:r>
              <a:rPr lang="ko-KR" altLang="en-US" dirty="0"/>
              <a:t>전표 처리 로봇 </a:t>
            </a:r>
            <a:r>
              <a:rPr lang="en-US" altLang="ko-KR" dirty="0"/>
              <a:t>'</a:t>
            </a:r>
            <a:r>
              <a:rPr lang="ko-KR" altLang="en-US" dirty="0"/>
              <a:t>전대리</a:t>
            </a:r>
            <a:r>
              <a:rPr lang="en-US" altLang="ko-KR" dirty="0"/>
              <a:t>' </a:t>
            </a:r>
            <a:r>
              <a:rPr lang="ko-KR" altLang="en-US" dirty="0"/>
              <a:t>개발 사내 적용</a:t>
            </a:r>
            <a:r>
              <a:rPr lang="en-US" altLang="ko-KR" dirty="0"/>
              <a:t>, </a:t>
            </a:r>
            <a:r>
              <a:rPr lang="en-US" altLang="ko-KR" u="sng" dirty="0">
                <a:hlinkClick r:id="rId2"/>
              </a:rPr>
              <a:t>https://www.zdnet.co.kr/view/?no=20180814091100</a:t>
            </a:r>
            <a:r>
              <a:rPr lang="ko-KR" altLang="en-US" dirty="0"/>
              <a:t> </a:t>
            </a:r>
            <a:r>
              <a:rPr lang="en-US" altLang="ko-KR" dirty="0"/>
              <a:t>(accessed Nov. 10, 2019). </a:t>
            </a:r>
            <a:endParaRPr lang="en-US" altLang="ko-KR" dirty="0" smtClean="0"/>
          </a:p>
          <a:p>
            <a:pPr fontAlgn="base"/>
            <a:r>
              <a:rPr lang="en-US" altLang="ko-KR" dirty="0"/>
              <a:t>[4] </a:t>
            </a:r>
            <a:r>
              <a:rPr lang="ko-KR" altLang="en-US" dirty="0" err="1"/>
              <a:t>신한은행</a:t>
            </a:r>
            <a:r>
              <a:rPr lang="ko-KR" altLang="en-US" dirty="0"/>
              <a:t> ‘</a:t>
            </a:r>
            <a:r>
              <a:rPr lang="en-US" altLang="ko-KR" dirty="0"/>
              <a:t>RPA ONE </a:t>
            </a:r>
            <a:r>
              <a:rPr lang="ko-KR" altLang="en-US" dirty="0"/>
              <a:t>프로젝트’ 이행 완료</a:t>
            </a:r>
            <a:r>
              <a:rPr lang="en-US" altLang="ko-KR" dirty="0"/>
              <a:t>, </a:t>
            </a:r>
            <a:r>
              <a:rPr lang="en-US" altLang="ko-KR" u="sng" dirty="0">
                <a:hlinkClick r:id="rId3"/>
              </a:rPr>
              <a:t>http://www.skyedaily.com/news/news_spot.html?ID=77723</a:t>
            </a:r>
            <a:r>
              <a:rPr lang="ko-KR" altLang="en-US" dirty="0"/>
              <a:t> </a:t>
            </a:r>
            <a:r>
              <a:rPr lang="en-US" altLang="ko-KR" dirty="0"/>
              <a:t>(accessed Nov. 10, 2019</a:t>
            </a:r>
            <a:r>
              <a:rPr lang="en-US" altLang="ko-KR" dirty="0" smtClean="0"/>
              <a:t>).</a:t>
            </a:r>
          </a:p>
          <a:p>
            <a:pPr fontAlgn="base"/>
            <a:r>
              <a:rPr lang="en-US" altLang="ko-KR" dirty="0"/>
              <a:t>[5] </a:t>
            </a:r>
            <a:r>
              <a:rPr lang="ko-KR" altLang="en-US" dirty="0" err="1"/>
              <a:t>신한은행</a:t>
            </a:r>
            <a:r>
              <a:rPr lang="ko-KR" altLang="en-US" dirty="0"/>
              <a:t> </a:t>
            </a:r>
            <a:r>
              <a:rPr lang="en-US" altLang="ko-KR" dirty="0"/>
              <a:t>RPA, </a:t>
            </a:r>
            <a:r>
              <a:rPr lang="ko-KR" altLang="en-US" dirty="0"/>
              <a:t>서비스 플랫폼으로 </a:t>
            </a:r>
            <a:r>
              <a:rPr lang="ko-KR" altLang="en-US" dirty="0" err="1"/>
              <a:t>진화나서</a:t>
            </a:r>
            <a:r>
              <a:rPr lang="en-US" altLang="ko-KR" dirty="0"/>
              <a:t>… </a:t>
            </a:r>
            <a:r>
              <a:rPr lang="ko-KR" altLang="en-US" dirty="0"/>
              <a:t>에코</a:t>
            </a:r>
            <a:r>
              <a:rPr lang="en-US" altLang="ko-KR" dirty="0"/>
              <a:t>(ECO) </a:t>
            </a:r>
            <a:r>
              <a:rPr lang="ko-KR" altLang="en-US" dirty="0"/>
              <a:t>프로젝트 착수</a:t>
            </a:r>
            <a:r>
              <a:rPr lang="en-US" altLang="ko-KR" dirty="0"/>
              <a:t>, </a:t>
            </a:r>
            <a:r>
              <a:rPr lang="en-US" altLang="ko-KR" u="sng" dirty="0">
                <a:hlinkClick r:id="rId4"/>
              </a:rPr>
              <a:t>http://www.ddaily.co.kr/news/article/?no=186240</a:t>
            </a:r>
            <a:r>
              <a:rPr lang="en-US" altLang="ko-KR" dirty="0"/>
              <a:t>, (accessed Nov. 12, 2019).</a:t>
            </a:r>
            <a:endParaRPr lang="ko-KR" altLang="en-US" dirty="0"/>
          </a:p>
          <a:p>
            <a:pPr fontAlgn="base"/>
            <a:r>
              <a:rPr lang="en-US" altLang="ko-KR" dirty="0"/>
              <a:t>[6] RPA</a:t>
            </a:r>
            <a:r>
              <a:rPr lang="ko-KR" altLang="en-US" dirty="0"/>
              <a:t>는 어디까지 와있는가</a:t>
            </a:r>
            <a:r>
              <a:rPr lang="en-US" altLang="ko-KR" dirty="0"/>
              <a:t>?, </a:t>
            </a:r>
            <a:r>
              <a:rPr lang="en-US" altLang="ko-KR" u="sng" dirty="0">
                <a:hlinkClick r:id="rId5"/>
              </a:rPr>
              <a:t>http://www.ciosummit.co.kr/down/TR1-3_CIO_Summit-2019.pdf</a:t>
            </a:r>
            <a:r>
              <a:rPr lang="en-US" altLang="ko-KR" b="1" dirty="0"/>
              <a:t>,</a:t>
            </a:r>
            <a:r>
              <a:rPr lang="ko-KR" altLang="en-US" dirty="0"/>
              <a:t> </a:t>
            </a:r>
            <a:r>
              <a:rPr lang="en-US" altLang="ko-KR" dirty="0"/>
              <a:t>p. 18, (accessed Nov. 12, 2019).</a:t>
            </a:r>
            <a:endParaRPr lang="ko-KR" altLang="en-US" dirty="0"/>
          </a:p>
          <a:p>
            <a:pPr fontAlgn="base"/>
            <a:r>
              <a:rPr lang="en-US" altLang="ko-KR" dirty="0"/>
              <a:t>※ </a:t>
            </a:r>
            <a:r>
              <a:rPr lang="ko-KR" altLang="en-US" dirty="0"/>
              <a:t>본 연구는 과학기술정보통신부 및 정보통신기획평가원의 </a:t>
            </a:r>
            <a:r>
              <a:rPr lang="en-US" altLang="ko-KR" dirty="0"/>
              <a:t>SW</a:t>
            </a:r>
            <a:r>
              <a:rPr lang="ko-KR" altLang="en-US" dirty="0"/>
              <a:t>중심대학사업의 연구결과로 수행되었음 </a:t>
            </a:r>
            <a:r>
              <a:rPr lang="en-US" altLang="ko-KR" dirty="0"/>
              <a:t>(2015-0-00912)</a:t>
            </a:r>
            <a:endParaRPr lang="ko-KR" altLang="en-US" dirty="0"/>
          </a:p>
          <a:p>
            <a:pPr fontAlgn="base"/>
            <a:endParaRPr lang="ko-KR" altLang="en-US" dirty="0"/>
          </a:p>
          <a:p>
            <a:pPr fontAlgn="base"/>
            <a:endParaRPr lang="ko-KR" altLang="en-US" dirty="0"/>
          </a:p>
          <a:p>
            <a:pPr fontAlgn="base"/>
            <a:endParaRPr lang="ko-KR" altLang="en-US" dirty="0"/>
          </a:p>
          <a:p>
            <a:endParaRPr lang="ko-KR" altLang="en-US" dirty="0"/>
          </a:p>
        </p:txBody>
      </p:sp>
      <p:pic>
        <p:nvPicPr>
          <p:cNvPr id="1026" name="Picture 2" descr="경북대학교 이미지 검색결과&quot;">
            <a:extLst>
              <a:ext uri="{FF2B5EF4-FFF2-40B4-BE49-F238E27FC236}">
                <a16:creationId xmlns="" xmlns:a16="http://schemas.microsoft.com/office/drawing/2014/main" id="{4FDC4D3A-06D7-4A6C-830B-46DDDEAB19A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036816" y="1087319"/>
            <a:ext cx="2585556" cy="2587551"/>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15">
            <a:extLst>
              <a:ext uri="{FF2B5EF4-FFF2-40B4-BE49-F238E27FC236}">
                <a16:creationId xmlns="" xmlns:a16="http://schemas.microsoft.com/office/drawing/2014/main" id="{9FB820A5-5AFD-497E-9817-8B12B2CF256D}"/>
              </a:ext>
            </a:extLst>
          </p:cNvPr>
          <p:cNvSpPr>
            <a:spLocks noChangeArrowheads="1"/>
          </p:cNvSpPr>
          <p:nvPr/>
        </p:nvSpPr>
        <p:spPr bwMode="auto">
          <a:xfrm>
            <a:off x="0" y="0"/>
            <a:ext cx="3027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49" name="Rectangle 21">
            <a:extLst>
              <a:ext uri="{FF2B5EF4-FFF2-40B4-BE49-F238E27FC236}">
                <a16:creationId xmlns="" xmlns:a16="http://schemas.microsoft.com/office/drawing/2014/main" id="{6DA682AB-C898-42E7-B083-00142E755363}"/>
              </a:ext>
            </a:extLst>
          </p:cNvPr>
          <p:cNvSpPr>
            <a:spLocks noChangeArrowheads="1"/>
          </p:cNvSpPr>
          <p:nvPr/>
        </p:nvSpPr>
        <p:spPr bwMode="auto">
          <a:xfrm>
            <a:off x="0" y="0"/>
            <a:ext cx="3027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027" name="Picture 3" descr="C:\Users\HS\Desktop\adopting rpa.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321" y="10602300"/>
            <a:ext cx="6280597" cy="36048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488614" y="14302564"/>
            <a:ext cx="3441700" cy="369332"/>
          </a:xfrm>
          <a:prstGeom prst="rect">
            <a:avLst/>
          </a:prstGeom>
          <a:noFill/>
        </p:spPr>
        <p:txBody>
          <a:bodyPr wrap="square" rtlCol="0">
            <a:spAutoFit/>
          </a:bodyPr>
          <a:lstStyle/>
          <a:p>
            <a:pPr algn="ctr"/>
            <a:r>
              <a:rPr lang="ko-KR" altLang="en-US" dirty="0" smtClean="0"/>
              <a:t>그림</a:t>
            </a:r>
            <a:r>
              <a:rPr lang="en-US" altLang="ko-KR" dirty="0" smtClean="0"/>
              <a:t>1 : RPA </a:t>
            </a:r>
            <a:r>
              <a:rPr lang="ko-KR" altLang="en-US" dirty="0" smtClean="0"/>
              <a:t>적용의 목적 </a:t>
            </a:r>
            <a:r>
              <a:rPr lang="en-US" altLang="ko-KR" dirty="0" smtClean="0"/>
              <a:t>[1]</a:t>
            </a:r>
            <a:endParaRPr lang="ko-KR" altLang="en-US" dirty="0"/>
          </a:p>
        </p:txBody>
      </p:sp>
      <p:sp>
        <p:nvSpPr>
          <p:cNvPr id="35" name="TextBox 34"/>
          <p:cNvSpPr txBox="1"/>
          <p:nvPr/>
        </p:nvSpPr>
        <p:spPr>
          <a:xfrm>
            <a:off x="8464707" y="14263332"/>
            <a:ext cx="4963386" cy="369332"/>
          </a:xfrm>
          <a:prstGeom prst="rect">
            <a:avLst/>
          </a:prstGeom>
          <a:noFill/>
        </p:spPr>
        <p:txBody>
          <a:bodyPr wrap="square" rtlCol="0">
            <a:spAutoFit/>
          </a:bodyPr>
          <a:lstStyle/>
          <a:p>
            <a:pPr algn="ctr"/>
            <a:r>
              <a:rPr lang="ko-KR" altLang="en-US" dirty="0" smtClean="0"/>
              <a:t>그림</a:t>
            </a:r>
            <a:r>
              <a:rPr lang="en-US" altLang="ko-KR" dirty="0"/>
              <a:t>2</a:t>
            </a:r>
            <a:r>
              <a:rPr lang="en-US" altLang="ko-KR" dirty="0" smtClean="0"/>
              <a:t> : RPA </a:t>
            </a:r>
            <a:r>
              <a:rPr lang="ko-KR" altLang="en-US" dirty="0" smtClean="0"/>
              <a:t>도입에 따른 근로자들의 반응</a:t>
            </a:r>
            <a:r>
              <a:rPr lang="en-US" altLang="ko-KR" dirty="0" smtClean="0"/>
              <a:t>[2]</a:t>
            </a:r>
            <a:endParaRPr lang="ko-KR" altLang="en-US" dirty="0"/>
          </a:p>
        </p:txBody>
      </p:sp>
      <p:pic>
        <p:nvPicPr>
          <p:cNvPr id="1030" name="Picture 6" descr="C:\Users\HS\Desktop\근로자 반응.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24299" y="10602300"/>
            <a:ext cx="7444202" cy="36048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1" name="Picture 7" descr="C:\Users\HS\Desktop\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0479" y="1812481"/>
            <a:ext cx="7991852" cy="113722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2767" y="18078961"/>
            <a:ext cx="6258151" cy="2601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7224299" y="20277298"/>
            <a:ext cx="4963386" cy="369332"/>
          </a:xfrm>
          <a:prstGeom prst="rect">
            <a:avLst/>
          </a:prstGeom>
          <a:noFill/>
        </p:spPr>
        <p:txBody>
          <a:bodyPr wrap="square" rtlCol="0">
            <a:spAutoFit/>
          </a:bodyPr>
          <a:lstStyle/>
          <a:p>
            <a:r>
              <a:rPr lang="ko-KR" altLang="en-US" dirty="0" smtClean="0"/>
              <a:t>표</a:t>
            </a:r>
            <a:r>
              <a:rPr lang="en-US" altLang="ko-KR" dirty="0" smtClean="0"/>
              <a:t>1 : </a:t>
            </a:r>
            <a:r>
              <a:rPr lang="ko-KR" altLang="en-US" dirty="0" smtClean="0"/>
              <a:t>단계별 적용 프로그램 및 개발언어</a:t>
            </a:r>
            <a:endParaRPr lang="ko-KR" altLang="en-US" dirty="0"/>
          </a:p>
        </p:txBody>
      </p:sp>
      <p:pic>
        <p:nvPicPr>
          <p:cNvPr id="1034" name="Picture 10" descr="C:\Users\HS\Desktop\종프1\아키텍처 최종.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60479" y="28043569"/>
            <a:ext cx="12534909" cy="4627181"/>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5146240" y="32850298"/>
            <a:ext cx="4963386" cy="369332"/>
          </a:xfrm>
          <a:prstGeom prst="rect">
            <a:avLst/>
          </a:prstGeom>
          <a:noFill/>
        </p:spPr>
        <p:txBody>
          <a:bodyPr wrap="square" rtlCol="0">
            <a:spAutoFit/>
          </a:bodyPr>
          <a:lstStyle/>
          <a:p>
            <a:pPr algn="ctr"/>
            <a:r>
              <a:rPr lang="ko-KR" altLang="en-US" dirty="0" smtClean="0"/>
              <a:t>그림</a:t>
            </a:r>
            <a:r>
              <a:rPr lang="en-US" altLang="ko-KR" dirty="0" smtClean="0"/>
              <a:t>3</a:t>
            </a:r>
            <a:r>
              <a:rPr lang="ko-KR" altLang="en-US" dirty="0" smtClean="0"/>
              <a:t> </a:t>
            </a:r>
            <a:r>
              <a:rPr lang="en-US" altLang="ko-KR" dirty="0" smtClean="0"/>
              <a:t>: RPA </a:t>
            </a:r>
            <a:r>
              <a:rPr lang="ko-KR" altLang="en-US" dirty="0" smtClean="0"/>
              <a:t>적용 의견 분석 시스템 개략도</a:t>
            </a:r>
            <a:endParaRPr lang="ko-KR" altLang="en-US" dirty="0"/>
          </a:p>
        </p:txBody>
      </p:sp>
      <p:pic>
        <p:nvPicPr>
          <p:cNvPr id="1035" name="Picture 11" descr="C:\Users\HS\Desktop\KakaoTalk_20191125_224234385_04.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643728" y="7774350"/>
            <a:ext cx="7768722" cy="39826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 name="Picture 12" descr="C:\Users\HS\Desktop\KakaoTalk_20191125_224234385_03.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15178" y="13699214"/>
            <a:ext cx="6617528" cy="4320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7" name="Picture 13" descr="C:\Users\HS\Desktop\KakaoTalk_20191125_224234385_02.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683812" y="13680164"/>
            <a:ext cx="6352941" cy="4320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5" name="Picture 14" descr="C:\Users\HS\Desktop\KakaoTalk_20191125_224234385_01.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721083" y="19716751"/>
            <a:ext cx="8358117" cy="505590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9" name="Picture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643728" y="27083883"/>
            <a:ext cx="6130422" cy="3262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1774150" y="29700317"/>
            <a:ext cx="5391150" cy="646331"/>
          </a:xfrm>
          <a:prstGeom prst="rect">
            <a:avLst/>
          </a:prstGeom>
          <a:noFill/>
        </p:spPr>
        <p:txBody>
          <a:bodyPr wrap="square" rtlCol="0">
            <a:spAutoFit/>
          </a:bodyPr>
          <a:lstStyle/>
          <a:p>
            <a:pPr algn="ctr"/>
            <a:r>
              <a:rPr lang="ko-KR" altLang="en-US" dirty="0" smtClean="0"/>
              <a:t>표</a:t>
            </a:r>
            <a:r>
              <a:rPr lang="en-US" altLang="ko-KR" dirty="0" smtClean="0"/>
              <a:t>2</a:t>
            </a:r>
            <a:r>
              <a:rPr lang="ko-KR" altLang="en-US" dirty="0" smtClean="0"/>
              <a:t> </a:t>
            </a:r>
            <a:r>
              <a:rPr lang="en-US" altLang="ko-KR" dirty="0" smtClean="0"/>
              <a:t>: </a:t>
            </a:r>
            <a:r>
              <a:rPr lang="ko-KR" altLang="en-US" dirty="0"/>
              <a:t>수작업을 통한 피드백 수집 소요 예상 시간</a:t>
            </a:r>
          </a:p>
          <a:p>
            <a:pPr algn="ctr"/>
            <a:endParaRPr lang="ko-KR" altLang="en-US" dirty="0"/>
          </a:p>
        </p:txBody>
      </p:sp>
      <p:sp>
        <p:nvSpPr>
          <p:cNvPr id="56" name="TextBox 55"/>
          <p:cNvSpPr txBox="1"/>
          <p:nvPr/>
        </p:nvSpPr>
        <p:spPr>
          <a:xfrm>
            <a:off x="18708940" y="13266898"/>
            <a:ext cx="7327876" cy="369332"/>
          </a:xfrm>
          <a:prstGeom prst="rect">
            <a:avLst/>
          </a:prstGeom>
          <a:noFill/>
        </p:spPr>
        <p:txBody>
          <a:bodyPr wrap="square" rtlCol="0">
            <a:spAutoFit/>
          </a:bodyPr>
          <a:lstStyle/>
          <a:p>
            <a:pPr algn="ctr"/>
            <a:r>
              <a:rPr lang="ko-KR" altLang="en-US" dirty="0" smtClean="0"/>
              <a:t>그림</a:t>
            </a:r>
            <a:r>
              <a:rPr lang="en-US" altLang="ko-KR" dirty="0" smtClean="0"/>
              <a:t>5 : Screen</a:t>
            </a:r>
            <a:r>
              <a:rPr lang="ko-KR" altLang="en-US" dirty="0" smtClean="0"/>
              <a:t>과</a:t>
            </a:r>
            <a:r>
              <a:rPr lang="en-US" altLang="ko-KR" dirty="0" smtClean="0"/>
              <a:t> Pen</a:t>
            </a:r>
            <a:r>
              <a:rPr lang="ko-KR" altLang="en-US" dirty="0" smtClean="0"/>
              <a:t>에 대한 감정 분석</a:t>
            </a:r>
            <a:endParaRPr lang="ko-KR" altLang="en-US" dirty="0"/>
          </a:p>
        </p:txBody>
      </p:sp>
      <p:sp>
        <p:nvSpPr>
          <p:cNvPr id="57" name="TextBox 56"/>
          <p:cNvSpPr txBox="1"/>
          <p:nvPr/>
        </p:nvSpPr>
        <p:spPr>
          <a:xfrm>
            <a:off x="23717250" y="11387688"/>
            <a:ext cx="3067050" cy="369332"/>
          </a:xfrm>
          <a:prstGeom prst="rect">
            <a:avLst/>
          </a:prstGeom>
          <a:noFill/>
        </p:spPr>
        <p:txBody>
          <a:bodyPr wrap="square" rtlCol="0">
            <a:spAutoFit/>
          </a:bodyPr>
          <a:lstStyle/>
          <a:p>
            <a:pPr algn="ctr"/>
            <a:r>
              <a:rPr lang="ko-KR" altLang="en-US" dirty="0" smtClean="0"/>
              <a:t>그림</a:t>
            </a:r>
            <a:r>
              <a:rPr lang="en-US" altLang="ko-KR" dirty="0" smtClean="0"/>
              <a:t>4 : </a:t>
            </a:r>
            <a:r>
              <a:rPr lang="ko-KR" altLang="en-US" dirty="0" smtClean="0"/>
              <a:t>유효 피드백 분포도</a:t>
            </a:r>
            <a:endParaRPr lang="ko-KR" altLang="en-US" dirty="0"/>
          </a:p>
        </p:txBody>
      </p:sp>
      <p:sp>
        <p:nvSpPr>
          <p:cNvPr id="58" name="TextBox 57"/>
          <p:cNvSpPr txBox="1"/>
          <p:nvPr/>
        </p:nvSpPr>
        <p:spPr>
          <a:xfrm>
            <a:off x="24136350" y="24283632"/>
            <a:ext cx="4199228" cy="369332"/>
          </a:xfrm>
          <a:prstGeom prst="rect">
            <a:avLst/>
          </a:prstGeom>
          <a:noFill/>
        </p:spPr>
        <p:txBody>
          <a:bodyPr wrap="square" rtlCol="0">
            <a:spAutoFit/>
          </a:bodyPr>
          <a:lstStyle/>
          <a:p>
            <a:pPr algn="ctr"/>
            <a:r>
              <a:rPr lang="ko-KR" altLang="en-US" dirty="0" smtClean="0"/>
              <a:t>그림</a:t>
            </a:r>
            <a:r>
              <a:rPr lang="en-US" altLang="ko-KR" dirty="0" smtClean="0"/>
              <a:t>6 : </a:t>
            </a:r>
            <a:r>
              <a:rPr lang="ko-KR" altLang="en-US" dirty="0" smtClean="0"/>
              <a:t>시간 흐름에 따른 기능 </a:t>
            </a:r>
            <a:r>
              <a:rPr lang="ko-KR" altLang="en-US" dirty="0" err="1" smtClean="0"/>
              <a:t>언급량</a:t>
            </a:r>
            <a:endParaRPr lang="ko-KR" altLang="en-US" dirty="0"/>
          </a:p>
        </p:txBody>
      </p:sp>
    </p:spTree>
    <p:extLst>
      <p:ext uri="{BB962C8B-B14F-4D97-AF65-F5344CB8AC3E}">
        <p14:creationId xmlns:p14="http://schemas.microsoft.com/office/powerpoint/2010/main" val="114861594"/>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나눔바른고딕">
      <a:majorFont>
        <a:latin typeface="Arial"/>
        <a:ea typeface="나눔바른고딕"/>
        <a:cs typeface=""/>
      </a:majorFont>
      <a:minorFont>
        <a:latin typeface="Arial"/>
        <a:ea typeface="나눔바른고딕 Light"/>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1156</TotalTime>
  <Words>935</Words>
  <Application>Microsoft Office PowerPoint</Application>
  <PresentationFormat>사용자 지정</PresentationFormat>
  <Paragraphs>81</Paragraphs>
  <Slides>1</Slides>
  <Notes>0</Notes>
  <HiddenSlides>0</HiddenSlides>
  <MMClips>0</MMClips>
  <ScaleCrop>false</ScaleCrop>
  <HeadingPairs>
    <vt:vector size="4" baseType="variant">
      <vt:variant>
        <vt:lpstr>테마</vt:lpstr>
      </vt:variant>
      <vt:variant>
        <vt:i4>1</vt:i4>
      </vt:variant>
      <vt:variant>
        <vt:lpstr>슬라이드 제목</vt:lpstr>
      </vt:variant>
      <vt:variant>
        <vt:i4>1</vt:i4>
      </vt:variant>
    </vt:vector>
  </HeadingPairs>
  <TitlesOfParts>
    <vt:vector size="2" baseType="lpstr">
      <vt:lpstr>Office 테마</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
  <cp:lastModifiedBy>Windows 사용자</cp:lastModifiedBy>
  <cp:revision>43</cp:revision>
  <dcterms:created xsi:type="dcterms:W3CDTF">2017-03-21T05:51:30Z</dcterms:created>
  <dcterms:modified xsi:type="dcterms:W3CDTF">2019-11-25T17:49:32Z</dcterms:modified>
</cp:coreProperties>
</file>