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2" r:id="rId41"/>
    <p:sldId id="303" r:id="rId42"/>
    <p:sldId id="304" r:id="rId43"/>
    <p:sldId id="305" r:id="rId44"/>
    <p:sldId id="306" r:id="rId45"/>
    <p:sldId id="301" r:id="rId46"/>
    <p:sldId id="300" r:id="rId47"/>
    <p:sldId id="307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AB53E-DEC9-F197-1E50-B17103455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295AB0-7179-A8E8-446A-657F480B3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B75FF-5691-FBF9-8025-7A6187E4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453A7-BAE9-E4E9-4B1F-36122DA2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301FB-8AC9-9306-80C6-E841F488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7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1F03A-2B26-4B2F-7DE1-CD61E923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7EF016-46E2-3BE5-DA36-F075EED58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C3E88-A26B-FA39-FFB0-D50A2DB7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D5F25-09DC-1221-BC8C-31FA5D0D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6AD0D-BE6A-8436-B247-29760C66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04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335F9E-A4BA-1FA9-A5E4-E555777DA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5361E7-75EC-54EC-3A73-B0635ADEF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EF2B1-59D4-E897-1F5A-FE9ACFF8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0B6250-AA93-A9C6-7BAB-9D9927B9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6E13A-8098-D67D-DFB8-E2FAF0E6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30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B3903-F7B0-91B3-B811-5A2688F5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6DD9F-903D-9BBB-D017-DE8F0133E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5CD59-4B95-C940-1130-95B7A8F0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9E445-AC42-9D8F-02F0-843C2828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0DCFD-6D53-66EB-98AA-F646093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1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3E3DA-541D-3687-5850-E4867CE81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D545FF-8212-2EC0-6A44-B030C2AE9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670FB-3327-1EA9-0E85-7FB2E5B6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15BA5-3881-4212-2BD2-B1A36150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0B117-BE81-680B-23C7-19748ECE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96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A559B-A7CA-1CB1-3E7E-2632A7DA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A4EC6F-25EA-07A3-D8C8-D004AF993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0118BF-BB38-43BA-640C-6D3D00CEF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C6F53B-003D-21AA-381B-80314AC3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E3559-2B56-B036-E0AC-AC7834C0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BBAD3-E615-8FEF-7076-5F32DD23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4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B0FA6-34F6-D792-6000-D6A2417F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25EE6-9B13-752E-36EE-E87C026EC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2461D2-5236-72F8-1586-6B4C52827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D60FA8-D602-9A8D-CBB1-F97256FFD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95DB81-8F14-8F34-9A69-8D2653A47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199798-F007-4CC1-9D64-56772001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6AC41A-BEE8-0D69-00F8-F1717997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E7C3C9-D516-45E7-9A1B-AD0C0077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9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FB0BF-02FF-9511-152F-48398A91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CC7708-ED8B-E53F-A895-38E5CC40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00C4FC-5B53-3C68-D9CE-C58876BB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E9AAC8-CDD3-CDD8-1148-40477545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30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6B53B-6A8D-10A6-E0DC-84ED3E2E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DDB14F-6AE7-7A1C-C928-941894AB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FDEE1-A21A-03A9-C3FA-657409B6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9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9EBF5-69B5-8416-FBD8-12BC709E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929A9-56F4-79B1-B6E1-C8AF71675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EF499-1B10-DE12-B2D2-8DEAB2E21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C6983F-06A1-5065-6963-574B3DBF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C7B15-3D37-833E-76FF-ED80514D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A20F08-26A5-321E-0A4C-B7202C40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9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63576-C85F-9123-2C1D-3481090A5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8D8F15-8CAD-DA72-133A-7C1C7B59D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6AE70A-A78C-D820-F009-FB26F630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82C553-7978-F32E-0E26-AC26FE5A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5D71DA-7531-7A91-AB54-A3A1D895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7A0305-82E6-867C-8284-A127C69D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44DE0E-3CB0-3CDB-95BC-73980DB4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6C396-29C8-1607-1C74-92BC297F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16EB9-44CF-7DCF-0B1C-FAE455360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6658D-22F1-E327-6D66-CFF695E7E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CC290-7289-04E4-1698-4CD81BEA4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12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6S4VFUWlJ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2E3394-7694-118E-9C49-4646A68FBE05}"/>
              </a:ext>
            </a:extLst>
          </p:cNvPr>
          <p:cNvSpPr txBox="1"/>
          <p:nvPr/>
        </p:nvSpPr>
        <p:spPr>
          <a:xfrm>
            <a:off x="3675647" y="513895"/>
            <a:ext cx="5624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객체지향을 지향하기</a:t>
            </a:r>
          </a:p>
        </p:txBody>
      </p:sp>
      <p:pic>
        <p:nvPicPr>
          <p:cNvPr id="20" name="그림 19" descr="도표이(가) 표시된 사진&#10;&#10;자동 생성된 설명">
            <a:extLst>
              <a:ext uri="{FF2B5EF4-FFF2-40B4-BE49-F238E27FC236}">
                <a16:creationId xmlns:a16="http://schemas.microsoft.com/office/drawing/2014/main" id="{377A27FD-43D4-73C9-60C8-2516FA61F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692382"/>
            <a:ext cx="57150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06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2" y="391027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Transaction Script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en-US" altLang="ko-KR" sz="25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Domain</a:t>
            </a:r>
            <a:r>
              <a:rPr lang="ko-KR" altLang="en-US" sz="25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로 바꿔보자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FFCB4-547B-3011-AF52-84DE5289D494}"/>
              </a:ext>
            </a:extLst>
          </p:cNvPr>
          <p:cNvSpPr txBox="1"/>
          <p:nvPr/>
        </p:nvSpPr>
        <p:spPr>
          <a:xfrm>
            <a:off x="395538" y="1109794"/>
            <a:ext cx="9933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CRC Card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로 객체 간의 책임과 협력관계를 할당하기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085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2" y="391027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CRC Card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란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!?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CACB3ECE-91F2-2FBC-31BB-953549580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94" y="1425491"/>
            <a:ext cx="6653212" cy="4147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038C30-1521-1AEA-3DC8-AF09E268E384}"/>
              </a:ext>
            </a:extLst>
          </p:cNvPr>
          <p:cNvSpPr txBox="1"/>
          <p:nvPr/>
        </p:nvSpPr>
        <p:spPr>
          <a:xfrm>
            <a:off x="4644189" y="2174094"/>
            <a:ext cx="16844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역할</a:t>
            </a:r>
            <a:r>
              <a:rPr lang="en-US" altLang="ko-KR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객체</a:t>
            </a:r>
            <a:r>
              <a:rPr lang="en-US" altLang="ko-KR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25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53E1F-FB40-8C36-C157-7CB9EF9706CD}"/>
              </a:ext>
            </a:extLst>
          </p:cNvPr>
          <p:cNvSpPr txBox="1"/>
          <p:nvPr/>
        </p:nvSpPr>
        <p:spPr>
          <a:xfrm>
            <a:off x="3728976" y="3328836"/>
            <a:ext cx="9204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책임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73B8B-39E8-A691-DDFA-AF595374A4B2}"/>
              </a:ext>
            </a:extLst>
          </p:cNvPr>
          <p:cNvSpPr txBox="1"/>
          <p:nvPr/>
        </p:nvSpPr>
        <p:spPr>
          <a:xfrm>
            <a:off x="8090422" y="3306877"/>
            <a:ext cx="9204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협력</a:t>
            </a:r>
          </a:p>
        </p:txBody>
      </p:sp>
    </p:spTree>
    <p:extLst>
      <p:ext uri="{BB962C8B-B14F-4D97-AF65-F5344CB8AC3E}">
        <p14:creationId xmlns:p14="http://schemas.microsoft.com/office/powerpoint/2010/main" val="138011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 예제를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CRC Card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로 그려보기 </a:t>
            </a:r>
          </a:p>
        </p:txBody>
      </p:sp>
      <p:pic>
        <p:nvPicPr>
          <p:cNvPr id="6" name="그림 5" descr="도표이(가) 표시된 사진&#10;&#10;자동 생성된 설명">
            <a:extLst>
              <a:ext uri="{FF2B5EF4-FFF2-40B4-BE49-F238E27FC236}">
                <a16:creationId xmlns:a16="http://schemas.microsoft.com/office/drawing/2014/main" id="{5250270B-63D7-C86F-037A-CE3B5F9AAF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4" t="1616" r="33112" b="48558"/>
          <a:stretch/>
        </p:blipFill>
        <p:spPr>
          <a:xfrm>
            <a:off x="2729164" y="818147"/>
            <a:ext cx="2934624" cy="5988368"/>
          </a:xfrm>
          <a:prstGeom prst="rect">
            <a:avLst/>
          </a:prstGeom>
        </p:spPr>
      </p:pic>
      <p:pic>
        <p:nvPicPr>
          <p:cNvPr id="7" name="그림 6" descr="도표이(가) 표시된 사진&#10;&#10;자동 생성된 설명">
            <a:extLst>
              <a:ext uri="{FF2B5EF4-FFF2-40B4-BE49-F238E27FC236}">
                <a16:creationId xmlns:a16="http://schemas.microsoft.com/office/drawing/2014/main" id="{8CD1CAE0-5B39-5623-F2C1-86E0976AD1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6" t="52079" r="32851" b="437"/>
          <a:stretch/>
        </p:blipFill>
        <p:spPr>
          <a:xfrm>
            <a:off x="6232359" y="818146"/>
            <a:ext cx="3079408" cy="598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5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Showing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10F950-9EF2-664D-DB0E-47F021200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226" y="1887745"/>
            <a:ext cx="6685548" cy="308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0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Movie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366FF3-B024-14EB-3125-172C64AD2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824" y="2137382"/>
            <a:ext cx="7745152" cy="21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55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</a:t>
            </a:r>
            <a:r>
              <a:rPr lang="en-US" altLang="ko-KR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DiscountStrategy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7D7F50-A512-7E71-E431-548BC1AF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794" y="1450076"/>
            <a:ext cx="6309333" cy="39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68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Rule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03FEFE-CD79-6303-FBFD-C6EB66E3E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167" y="2270651"/>
            <a:ext cx="6938725" cy="19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35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Key Point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80E5ED-E281-57A8-E17D-202B49CCC9D9}"/>
              </a:ext>
            </a:extLst>
          </p:cNvPr>
          <p:cNvSpPr txBox="1"/>
          <p:nvPr/>
        </p:nvSpPr>
        <p:spPr>
          <a:xfrm>
            <a:off x="401554" y="1633168"/>
            <a:ext cx="104810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객체에 대한 데이터는 객체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본인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이 직접 다루자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본인의 데이터를 처리할 때 외부 계층으로부터 영향 받지 말자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603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Architecture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B50B82B-B5E9-AF44-3894-136F259F3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95" y="1008456"/>
            <a:ext cx="6994209" cy="549174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F31BD08-DE99-F49A-7EE5-03B2B88EA88F}"/>
              </a:ext>
            </a:extLst>
          </p:cNvPr>
          <p:cNvSpPr/>
          <p:nvPr/>
        </p:nvSpPr>
        <p:spPr>
          <a:xfrm>
            <a:off x="2646947" y="2502568"/>
            <a:ext cx="6882064" cy="12753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25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624017" y="517358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Service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계층이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계층을 보호한다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6771F-00C8-1DC2-9D70-DBB44A705EDE}"/>
              </a:ext>
            </a:extLst>
          </p:cNvPr>
          <p:cNvSpPr txBox="1"/>
          <p:nvPr/>
        </p:nvSpPr>
        <p:spPr>
          <a:xfrm>
            <a:off x="624017" y="1696454"/>
            <a:ext cx="7725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로직을 처리하기 위한 준비 작업을 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로직을 처리하는데 발생하는 후처리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예외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반환값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셋팅 등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…)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928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2E3394-7694-118E-9C49-4646A68FBE05}"/>
              </a:ext>
            </a:extLst>
          </p:cNvPr>
          <p:cNvSpPr txBox="1"/>
          <p:nvPr/>
        </p:nvSpPr>
        <p:spPr>
          <a:xfrm>
            <a:off x="2815390" y="4720810"/>
            <a:ext cx="6966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</a:t>
            </a:r>
            <a:r>
              <a:rPr lang="en-US" altLang="ko-KR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? </a:t>
            </a:r>
            <a:r>
              <a:rPr lang="ko-KR" altLang="en-US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그거 어떻게 </a:t>
            </a:r>
            <a:r>
              <a:rPr lang="ko-KR" altLang="en-US" sz="32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하는건데</a:t>
            </a:r>
            <a:r>
              <a:rPr lang="en-US" altLang="ko-KR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  <a:endParaRPr lang="ko-KR" altLang="en-US" sz="3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B5D5F-9BE7-F178-AA2F-5C562FCA104C}"/>
              </a:ext>
            </a:extLst>
          </p:cNvPr>
          <p:cNvSpPr txBox="1"/>
          <p:nvPr/>
        </p:nvSpPr>
        <p:spPr>
          <a:xfrm rot="980332">
            <a:off x="7379750" y="1978791"/>
            <a:ext cx="30997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객체지향이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뭔데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B915C-98FB-2142-79CF-F53C1DDED887}"/>
              </a:ext>
            </a:extLst>
          </p:cNvPr>
          <p:cNvSpPr txBox="1"/>
          <p:nvPr/>
        </p:nvSpPr>
        <p:spPr>
          <a:xfrm>
            <a:off x="3926685" y="3213336"/>
            <a:ext cx="38150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..?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꼭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해야돼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B140E-0E48-CB15-D2A6-1006CB0946C0}"/>
              </a:ext>
            </a:extLst>
          </p:cNvPr>
          <p:cNvSpPr txBox="1"/>
          <p:nvPr/>
        </p:nvSpPr>
        <p:spPr>
          <a:xfrm rot="21118057">
            <a:off x="1016445" y="1214150"/>
            <a:ext cx="37855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캡상추다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10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</a:t>
            </a:r>
            <a:r>
              <a:rPr lang="en-US" altLang="ko-KR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ReservationService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1F24A7-1CAD-26A5-5FBC-8E77A07E5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166" y="1704108"/>
            <a:ext cx="9808026" cy="34497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46771F-00C8-1DC2-9D70-DBB44A705EDE}"/>
              </a:ext>
            </a:extLst>
          </p:cNvPr>
          <p:cNvSpPr txBox="1"/>
          <p:nvPr/>
        </p:nvSpPr>
        <p:spPr>
          <a:xfrm>
            <a:off x="347290" y="1035254"/>
            <a:ext cx="825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Service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는 그저 객체끼리 협력할 수 있도록 메시지를 보낼 뿐이다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299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34486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대놓고 비교해 봅시다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1F24A7-1CAD-26A5-5FBC-8E77A07E5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200" y="1547800"/>
            <a:ext cx="6366073" cy="2310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46771F-00C8-1DC2-9D70-DBB44A705EDE}"/>
              </a:ext>
            </a:extLst>
          </p:cNvPr>
          <p:cNvSpPr txBox="1"/>
          <p:nvPr/>
        </p:nvSpPr>
        <p:spPr>
          <a:xfrm>
            <a:off x="7034844" y="1065333"/>
            <a:ext cx="35348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(Thin Service)</a:t>
            </a:r>
            <a:endParaRPr lang="ko-KR" altLang="en-US" sz="1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28FF8E-1E23-F420-7F21-7C370DA44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89" y="1547800"/>
            <a:ext cx="4975058" cy="29547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B6F08E-D1CF-8A61-4289-D6EBE8F6D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89" y="4471766"/>
            <a:ext cx="4018548" cy="1958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7EFCE0-6FDE-1070-50A5-A3F95ACC4C9C}"/>
              </a:ext>
            </a:extLst>
          </p:cNvPr>
          <p:cNvSpPr txBox="1"/>
          <p:nvPr/>
        </p:nvSpPr>
        <p:spPr>
          <a:xfrm>
            <a:off x="548797" y="1065333"/>
            <a:ext cx="40185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Pattern (Fat</a:t>
            </a:r>
            <a:r>
              <a:rPr lang="ko-KR" altLang="en-US" sz="1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500" b="1" dirty="0">
                <a:latin typeface="D2Coding" panose="020B0609020101020101" pitchFamily="49" charset="-127"/>
                <a:ea typeface="D2Coding" panose="020B0609020101020101" pitchFamily="49" charset="-127"/>
              </a:rPr>
              <a:t>Service)</a:t>
            </a:r>
            <a:endParaRPr lang="ko-KR" altLang="en-US" sz="1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68A700-59E5-5328-6F29-56840C820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199" y="4601700"/>
            <a:ext cx="4200312" cy="20231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8AACC8-9540-541A-A838-C18F0B072E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198" y="4782175"/>
            <a:ext cx="4471023" cy="190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62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089111" y="3190473"/>
            <a:ext cx="34486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어떤 패턴을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써야되죠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455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1056963" y="2649052"/>
            <a:ext cx="1007807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우주에 </a:t>
            </a:r>
            <a:r>
              <a:rPr lang="ko-KR" altLang="en-US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변하지 않는 유일한 것</a:t>
            </a:r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은 </a:t>
            </a:r>
            <a:r>
              <a:rPr lang="en-US" altLang="ko-KR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변한다</a:t>
            </a:r>
            <a:r>
              <a:rPr lang="en-US" altLang="ko-KR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ko-KR" altLang="en-US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사실</a:t>
            </a:r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뿐</a:t>
            </a:r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en-US" altLang="ko-KR" sz="27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ctr"/>
            <a:r>
              <a:rPr lang="en-US" altLang="ko-KR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7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헤라클레이토스</a:t>
            </a:r>
            <a:endParaRPr lang="ko-KR" altLang="en-US" sz="27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165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103615" y="3006640"/>
            <a:ext cx="79847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변화에 면역이 더 잘 되어있는 패턴이 승자다</a:t>
            </a:r>
            <a:r>
              <a:rPr lang="en-US" altLang="ko-KR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 sz="27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636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290200" y="3001878"/>
            <a:ext cx="76115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 적용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 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중복 할인 혜택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추가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899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611599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 적용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 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중복 할인 혜택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추가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7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Pattern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29A38F-DEF2-3417-0E70-78990A8EB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4" y="1609126"/>
            <a:ext cx="6445581" cy="377209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848A02C-EB45-E308-14A5-B3F34F714087}"/>
              </a:ext>
            </a:extLst>
          </p:cNvPr>
          <p:cNvCxnSpPr/>
          <p:nvPr/>
        </p:nvCxnSpPr>
        <p:spPr>
          <a:xfrm>
            <a:off x="1287379" y="4042612"/>
            <a:ext cx="188895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500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611599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 적용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 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중복 할인 혜택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추가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7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Pattern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7933A8-85DE-B10A-0FE4-D6C3F44BC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9" y="1981250"/>
            <a:ext cx="5695395" cy="30039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5CC29C-4CFF-817C-BD07-AB158D4D1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785" y="1961756"/>
            <a:ext cx="5378726" cy="303545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3A976D-9663-F574-8625-FFB5D0709DDB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5913204" y="3479484"/>
            <a:ext cx="597581" cy="3731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180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834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Pattern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에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변화를 적용한다면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948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기존 동작하고 있던 비즈니스 로직에 포함된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private method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바꿔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끼워줘야한다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885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611599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 적용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 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중복 할인 혜택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추가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7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339565-1AC2-50A6-E46A-F3D4B2D88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1929498"/>
            <a:ext cx="4980316" cy="281094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4398B7DD-72E8-40AC-8EC6-3239C856630B}"/>
              </a:ext>
            </a:extLst>
          </p:cNvPr>
          <p:cNvGrpSpPr/>
          <p:nvPr/>
        </p:nvGrpSpPr>
        <p:grpSpPr>
          <a:xfrm>
            <a:off x="263069" y="2371052"/>
            <a:ext cx="5207268" cy="1378021"/>
            <a:chOff x="815340" y="2204584"/>
            <a:chExt cx="5207268" cy="137802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CD19E71-706C-21B6-CD58-1E7743FCC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5340" y="2204584"/>
              <a:ext cx="5207268" cy="1378021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848A02C-EB45-E308-14A5-B3F34F714087}"/>
                </a:ext>
              </a:extLst>
            </p:cNvPr>
            <p:cNvCxnSpPr>
              <a:cxnSpLocks/>
            </p:cNvCxnSpPr>
            <p:nvPr/>
          </p:nvCxnSpPr>
          <p:spPr>
            <a:xfrm>
              <a:off x="2658979" y="3242511"/>
              <a:ext cx="2544679" cy="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ECAA987-A569-302D-6410-7D7FD79AEF21}"/>
              </a:ext>
            </a:extLst>
          </p:cNvPr>
          <p:cNvCxnSpPr>
            <a:cxnSpLocks/>
          </p:cNvCxnSpPr>
          <p:nvPr/>
        </p:nvCxnSpPr>
        <p:spPr>
          <a:xfrm flipV="1">
            <a:off x="5470337" y="2148410"/>
            <a:ext cx="1501963" cy="915383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42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3" y="391027"/>
            <a:ext cx="52293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객체지향이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뭔데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8B3A5-A8C3-47ED-FAFB-7F1BDC571465}"/>
              </a:ext>
            </a:extLst>
          </p:cNvPr>
          <p:cNvSpPr txBox="1"/>
          <p:nvPr/>
        </p:nvSpPr>
        <p:spPr>
          <a:xfrm>
            <a:off x="2954945" y="2805752"/>
            <a:ext cx="628211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서로 다른 </a:t>
            </a:r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역할</a:t>
            </a:r>
            <a:r>
              <a:rPr lang="en-US" altLang="ko-KR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책임</a:t>
            </a:r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을 가진 객체 간에</a:t>
            </a:r>
            <a:endParaRPr lang="en-US" altLang="ko-KR" sz="2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메시지</a:t>
            </a:r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를 통해 </a:t>
            </a:r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협력관계</a:t>
            </a:r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를 구축하는 것</a:t>
            </a:r>
          </a:p>
        </p:txBody>
      </p:sp>
    </p:spTree>
    <p:extLst>
      <p:ext uri="{BB962C8B-B14F-4D97-AF65-F5344CB8AC3E}">
        <p14:creationId xmlns:p14="http://schemas.microsoft.com/office/powerpoint/2010/main" val="3104962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834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에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변화를 적용한다면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10776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구현체를 바꿔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끼워주기만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하면 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!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기존 코드를 수정하지 않고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DiscountStrategy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확장한 서브 클래스를 하나 더 만든 것 뿐이다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기존 코드의 변경을 닫은 채 확장에는 열어놓은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OCP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원칙이 적용된 것이다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이는 의존성의 방향이 추상화로 향하는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DIP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원칙에 맞게 설계해 놓은 덕이다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추상화에만 의존하고 있다면 사용하는 클라이언트 측은 구현체가 어떻게 바뀌던지 상관없다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691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834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어떤 것을 추상화 하면 좋을까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10776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변경 가능성이 적은 것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일찍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올바르게 결정하고 싶은 것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713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834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추상화를 꼭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해야하나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어떤 장점이 있을까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7834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Domain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과 관련된 추상화를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뽑아내다보면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객체 간의 협력 관계를 자연스럽게 구축하게 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18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어떻게 진짜 개발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하는데에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적용할 수 있을까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7834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주도 개발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뒤틀린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TDD)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(DDD)</a:t>
            </a:r>
          </a:p>
        </p:txBody>
      </p:sp>
    </p:spTree>
    <p:extLst>
      <p:ext uri="{BB962C8B-B14F-4D97-AF65-F5344CB8AC3E}">
        <p14:creationId xmlns:p14="http://schemas.microsoft.com/office/powerpoint/2010/main" val="4063658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주도 개발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7834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테이블을 설계한다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객체와 테이블을 매핑한다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해당 테이블에서 수행할 수 있는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CRUD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및 기타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Query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작성한다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비즈니스 로직을 작성한다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796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주도 개발은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쪼끔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!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아쉬운 점이 있다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7834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Entity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클래스를 테이블과 매핑하기 위해서만 사용하게 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비즈니스 로직보다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DB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접근로직에 우선하여 개발을 진행하게 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객체 간의 관계가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희미해진다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7164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10102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구조는 딱히 의식하지 않고 비즈니스 로직을 개발한다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 의존하지 않고 테스트 코드를 활용하여 비즈니스 로직을 작성하고 검증해도 좋다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비즈니스 로직에 확신이 생길 때 객체와 테이블을 매핑한다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7749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개발은 뭐가 더 좋을까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FB7A1-E56C-C1F7-F10F-6E149546F35A}"/>
              </a:ext>
            </a:extLst>
          </p:cNvPr>
          <p:cNvSpPr txBox="1"/>
          <p:nvPr/>
        </p:nvSpPr>
        <p:spPr>
          <a:xfrm>
            <a:off x="371067" y="1382376"/>
            <a:ext cx="9019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백엔드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엔지니어로써 가장 중요한 </a:t>
            </a:r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비즈니스 로직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 집중할 수 있다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DDL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이나 객체를 매핑하는데 큰 시간을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안들여도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Hibernate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제공하는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DDL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옵션을 사용하면 테스트 환경에서는 무리가 없다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3BEE8-978F-CADC-C719-DE163C24AD51}"/>
              </a:ext>
            </a:extLst>
          </p:cNvPr>
          <p:cNvSpPr txBox="1"/>
          <p:nvPr/>
        </p:nvSpPr>
        <p:spPr>
          <a:xfrm>
            <a:off x="371067" y="2729913"/>
            <a:ext cx="9019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개발 도중 스키마가 변경되어도 기존 비즈니스 로직에 문제가 발생하지 않는다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276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주도 개발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vs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22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개발 흐름 비교</a:t>
            </a:r>
            <a:endParaRPr lang="en-US" altLang="ko-KR" sz="2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 descr="도표이(가) 표시된 사진&#10;&#10;자동 생성된 설명">
            <a:extLst>
              <a:ext uri="{FF2B5EF4-FFF2-40B4-BE49-F238E27FC236}">
                <a16:creationId xmlns:a16="http://schemas.microsoft.com/office/drawing/2014/main" id="{4380DAC3-4C33-B6F5-6549-77A5291F7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4" t="4456" r="3334" b="11543"/>
          <a:stretch/>
        </p:blipFill>
        <p:spPr>
          <a:xfrm>
            <a:off x="6250404" y="1401678"/>
            <a:ext cx="5775159" cy="4343400"/>
          </a:xfrm>
          <a:prstGeom prst="rect">
            <a:avLst/>
          </a:prstGeom>
        </p:spPr>
      </p:pic>
      <p:pic>
        <p:nvPicPr>
          <p:cNvPr id="8" name="그림 7" descr="도표이(가) 표시된 사진&#10;&#10;자동 생성된 설명">
            <a:extLst>
              <a:ext uri="{FF2B5EF4-FFF2-40B4-BE49-F238E27FC236}">
                <a16:creationId xmlns:a16="http://schemas.microsoft.com/office/drawing/2014/main" id="{EF479864-084A-7638-F301-42AE35B279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0" t="3384" r="6816" b="14554"/>
          <a:stretch/>
        </p:blipFill>
        <p:spPr>
          <a:xfrm>
            <a:off x="109613" y="1401677"/>
            <a:ext cx="5986387" cy="4343401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95375F9-648D-9620-8591-A3F7C5B758D7}"/>
              </a:ext>
            </a:extLst>
          </p:cNvPr>
          <p:cNvSpPr/>
          <p:nvPr/>
        </p:nvSpPr>
        <p:spPr>
          <a:xfrm>
            <a:off x="10335126" y="3368842"/>
            <a:ext cx="980574" cy="6015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768222-524E-5225-40CB-FA3A9C23061A}"/>
              </a:ext>
            </a:extLst>
          </p:cNvPr>
          <p:cNvCxnSpPr>
            <a:endCxn id="6" idx="2"/>
          </p:cNvCxnSpPr>
          <p:nvPr/>
        </p:nvCxnSpPr>
        <p:spPr>
          <a:xfrm>
            <a:off x="8993605" y="1925053"/>
            <a:ext cx="144379" cy="38200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8171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244334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객체지향이란 객체 간의 협력관계를 구축함으로써 어떤 문제를 해결하고자 하는 것이다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609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3" y="391027"/>
            <a:ext cx="52293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그거 어떻게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하는건데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8B3A5-A8C3-47ED-FAFB-7F1BDC571465}"/>
              </a:ext>
            </a:extLst>
          </p:cNvPr>
          <p:cNvSpPr txBox="1"/>
          <p:nvPr/>
        </p:nvSpPr>
        <p:spPr>
          <a:xfrm>
            <a:off x="2478505" y="2805752"/>
            <a:ext cx="675855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코드로 </a:t>
            </a:r>
            <a:r>
              <a:rPr lang="ko-KR" altLang="en-US" sz="2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알아보기위해</a:t>
            </a:r>
            <a:endParaRPr lang="en-US" altLang="ko-KR" sz="2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sz="2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먼저 아키텍처를 만들어보자</a:t>
            </a:r>
            <a:r>
              <a:rPr lang="en-US" altLang="ko-KR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 sz="2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81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429000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 간의 협력관계를 구축하는 것은 관심사 분리를 통한 계층형 아키텍처를 기반으로 한다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22555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429000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변경 되지 않는 것은 없다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99472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429000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변경에 대응하기 좋은 아키텍처가 장기적으로 보면 좋을 수 있다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8954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429000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변경에 조금 더 좋은 설계를 기반으로 코드를 작성해볼 수 있는 것은 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30004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429000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은 알고 보면 도메인 주도 개발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(DDD)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20751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ECAB2B-29C9-5D69-ACC3-1774278F0243}"/>
              </a:ext>
            </a:extLst>
          </p:cNvPr>
          <p:cNvSpPr/>
          <p:nvPr/>
        </p:nvSpPr>
        <p:spPr>
          <a:xfrm>
            <a:off x="2562727" y="1088858"/>
            <a:ext cx="7561847" cy="5594684"/>
          </a:xfrm>
          <a:prstGeom prst="rect">
            <a:avLst/>
          </a:prstGeom>
          <a:noFill/>
          <a:ln w="793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5" y="385010"/>
            <a:ext cx="1303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36C495-9DE3-7224-07AB-02AE4CB5F1BE}"/>
              </a:ext>
            </a:extLst>
          </p:cNvPr>
          <p:cNvSpPr/>
          <p:nvPr/>
        </p:nvSpPr>
        <p:spPr>
          <a:xfrm>
            <a:off x="2965785" y="1534026"/>
            <a:ext cx="6689557" cy="4578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00A74-9964-AAE1-DE99-24AE26BC5A50}"/>
              </a:ext>
            </a:extLst>
          </p:cNvPr>
          <p:cNvSpPr txBox="1"/>
          <p:nvPr/>
        </p:nvSpPr>
        <p:spPr>
          <a:xfrm>
            <a:off x="5568615" y="497434"/>
            <a:ext cx="1303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8C9E4-7775-11B7-B0CC-3EA8C7895ADE}"/>
              </a:ext>
            </a:extLst>
          </p:cNvPr>
          <p:cNvSpPr txBox="1"/>
          <p:nvPr/>
        </p:nvSpPr>
        <p:spPr>
          <a:xfrm>
            <a:off x="5402180" y="4797774"/>
            <a:ext cx="193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계층형 아키텍처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8EF00-F52B-F185-300C-B041556ECD2C}"/>
              </a:ext>
            </a:extLst>
          </p:cNvPr>
          <p:cNvSpPr txBox="1"/>
          <p:nvPr/>
        </p:nvSpPr>
        <p:spPr>
          <a:xfrm>
            <a:off x="4204848" y="2363020"/>
            <a:ext cx="421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모델 패턴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0D171-BF3A-FC69-B5F7-FB2A3909A205}"/>
              </a:ext>
            </a:extLst>
          </p:cNvPr>
          <p:cNvSpPr txBox="1"/>
          <p:nvPr/>
        </p:nvSpPr>
        <p:spPr>
          <a:xfrm>
            <a:off x="6029159" y="3884975"/>
            <a:ext cx="68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ORM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8B17B6-CF99-007B-3923-923BE671426F}"/>
              </a:ext>
            </a:extLst>
          </p:cNvPr>
          <p:cNvSpPr/>
          <p:nvPr/>
        </p:nvSpPr>
        <p:spPr>
          <a:xfrm>
            <a:off x="2965785" y="4580749"/>
            <a:ext cx="6689557" cy="80338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9B5F1D-0EDF-26FF-7290-F1F480CA3E26}"/>
              </a:ext>
            </a:extLst>
          </p:cNvPr>
          <p:cNvSpPr/>
          <p:nvPr/>
        </p:nvSpPr>
        <p:spPr>
          <a:xfrm>
            <a:off x="2965785" y="3561346"/>
            <a:ext cx="6689557" cy="101594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D85F63-D2A2-F33F-1AEB-3619FA70F7D8}"/>
              </a:ext>
            </a:extLst>
          </p:cNvPr>
          <p:cNvSpPr txBox="1"/>
          <p:nvPr/>
        </p:nvSpPr>
        <p:spPr>
          <a:xfrm>
            <a:off x="5280359" y="5569433"/>
            <a:ext cx="2287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협력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관계 설계하기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366399-0489-68F5-F828-CD291B5696FF}"/>
              </a:ext>
            </a:extLst>
          </p:cNvPr>
          <p:cNvSpPr/>
          <p:nvPr/>
        </p:nvSpPr>
        <p:spPr>
          <a:xfrm>
            <a:off x="2965785" y="5384130"/>
            <a:ext cx="6689557" cy="727911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F20FB7-26CC-F922-2111-AB97AD28A51F}"/>
              </a:ext>
            </a:extLst>
          </p:cNvPr>
          <p:cNvSpPr/>
          <p:nvPr/>
        </p:nvSpPr>
        <p:spPr>
          <a:xfrm>
            <a:off x="2965785" y="1537759"/>
            <a:ext cx="6689557" cy="202614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745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인용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154785" y="2413337"/>
            <a:ext cx="113895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정답은 없습니다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</a:p>
          <a:p>
            <a:pPr algn="ctr"/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일단은 본인이 속한 조직에 </a:t>
            </a:r>
            <a:r>
              <a:rPr lang="ko-KR" altLang="en-US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맞춰가시고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조직 내에서 어느정도 힘이 생겼을 때</a:t>
            </a:r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본인이 생각하기에 더 좋다고 생각하는 방식을 도입하면 됩니다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조영호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박재성</a:t>
            </a:r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1803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참고자료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154785" y="2413337"/>
            <a:ext cx="11389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[KSUG Seminar] Growing Application - 2nd.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애플리케이션 아키텍처와 객체지향</a:t>
            </a:r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  <a:hlinkClick r:id="rId2"/>
            </a:endParaRPr>
          </a:p>
          <a:p>
            <a:pPr algn="ctr"/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  <a:hlinkClick r:id="rId2"/>
            </a:endParaRPr>
          </a:p>
          <a:p>
            <a:pPr algn="ctr"/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  <a:hlinkClick r:id="rId2"/>
            </a:endParaRPr>
          </a:p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 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[SpringCamp2013] ORM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프레임워크를 활용할 때의 설계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,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개발 프로세스 </a:t>
            </a:r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616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3" y="391027"/>
            <a:ext cx="52293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계층형 아키텍처</a:t>
            </a:r>
          </a:p>
        </p:txBody>
      </p:sp>
      <p:pic>
        <p:nvPicPr>
          <p:cNvPr id="5" name="그림 4" descr="텍스트, 스크린샷, 새이(가) 표시된 사진&#10;&#10;자동 생성된 설명">
            <a:extLst>
              <a:ext uri="{FF2B5EF4-FFF2-40B4-BE49-F238E27FC236}">
                <a16:creationId xmlns:a16="http://schemas.microsoft.com/office/drawing/2014/main" id="{7112B340-C8D0-C069-A6ED-2746C98A9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8" y="1420441"/>
            <a:ext cx="5032036" cy="4222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CA67CF-497C-65F5-7FA6-86448A4C564D}"/>
              </a:ext>
            </a:extLst>
          </p:cNvPr>
          <p:cNvSpPr txBox="1"/>
          <p:nvPr/>
        </p:nvSpPr>
        <p:spPr>
          <a:xfrm>
            <a:off x="6009773" y="2967335"/>
            <a:ext cx="5775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유사한 관심사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 관한 내용을 특정 계층에 몰아넣어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유연성</a:t>
            </a:r>
            <a:r>
              <a:rPr lang="en-US" altLang="ko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재사용성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챙길 수 있다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18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3" y="391027"/>
            <a:ext cx="52293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계층형 아키텍처를 설계하는 방법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2848930-AC78-A2D7-5E71-3D98B97E73D8}"/>
              </a:ext>
            </a:extLst>
          </p:cNvPr>
          <p:cNvGrpSpPr/>
          <p:nvPr/>
        </p:nvGrpSpPr>
        <p:grpSpPr>
          <a:xfrm>
            <a:off x="5949615" y="1798724"/>
            <a:ext cx="5245769" cy="3019922"/>
            <a:chOff x="312821" y="210553"/>
            <a:chExt cx="1959142" cy="187091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020E6DD-45E3-549C-FCBF-E08233301F90}"/>
                </a:ext>
              </a:extLst>
            </p:cNvPr>
            <p:cNvSpPr/>
            <p:nvPr/>
          </p:nvSpPr>
          <p:spPr>
            <a:xfrm>
              <a:off x="312821" y="575511"/>
              <a:ext cx="1959142" cy="150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Domain Model Pattern</a:t>
              </a:r>
              <a:endParaRPr lang="ko-KR" altLang="en-US" sz="25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38247AA-3192-8C3F-79A6-5D385BEFD9EF}"/>
                </a:ext>
              </a:extLst>
            </p:cNvPr>
            <p:cNvSpPr/>
            <p:nvPr/>
          </p:nvSpPr>
          <p:spPr>
            <a:xfrm>
              <a:off x="312821" y="210553"/>
              <a:ext cx="1959142" cy="364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객체지향</a:t>
              </a:r>
              <a:r>
                <a:rPr lang="ko-KR" altLang="en-US" sz="17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으로 계층형 아키텍처를 설계하는 패턴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A6C2A0-AA50-7BC5-79B2-8E398164C50B}"/>
              </a:ext>
            </a:extLst>
          </p:cNvPr>
          <p:cNvGrpSpPr/>
          <p:nvPr/>
        </p:nvGrpSpPr>
        <p:grpSpPr>
          <a:xfrm>
            <a:off x="667751" y="1798723"/>
            <a:ext cx="4896853" cy="3019923"/>
            <a:chOff x="312821" y="210553"/>
            <a:chExt cx="1959142" cy="187091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CF4814D-99E0-3B5E-C9DD-13C06B59F6CF}"/>
                </a:ext>
              </a:extLst>
            </p:cNvPr>
            <p:cNvSpPr/>
            <p:nvPr/>
          </p:nvSpPr>
          <p:spPr>
            <a:xfrm>
              <a:off x="312821" y="210553"/>
              <a:ext cx="1959142" cy="18709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5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Transaction Script Pattern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1A962-49BB-C1A3-EAAE-E8E05D29DED3}"/>
                </a:ext>
              </a:extLst>
            </p:cNvPr>
            <p:cNvSpPr/>
            <p:nvPr/>
          </p:nvSpPr>
          <p:spPr>
            <a:xfrm>
              <a:off x="312821" y="210553"/>
              <a:ext cx="1959142" cy="364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절차지향</a:t>
              </a:r>
              <a:r>
                <a:rPr lang="ko-KR" altLang="en-US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으로 계층형 아키텍처를 설계하는 패턴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942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3" y="391027"/>
            <a:ext cx="6534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예제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“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스즈메의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문단속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”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B8ABFA-1966-35F5-EA9A-B9F07F4E1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09" y="1758814"/>
            <a:ext cx="8091333" cy="41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5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2" y="391027"/>
            <a:ext cx="64505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예제를 </a:t>
            </a:r>
            <a:r>
              <a:rPr lang="en-US" altLang="ko-KR" sz="25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Transaction Script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로 구현해보자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FFCB4-547B-3011-AF52-84DE5289D494}"/>
              </a:ext>
            </a:extLst>
          </p:cNvPr>
          <p:cNvSpPr txBox="1"/>
          <p:nvPr/>
        </p:nvSpPr>
        <p:spPr>
          <a:xfrm>
            <a:off x="401554" y="1633168"/>
            <a:ext cx="104810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데이터를 어떻게 다룰 지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활용할지를 철저하게 구분해서 사용한다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와 매핑하기 위한 엔티티 클래스와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DAO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를 만들어 놓고 시작하는 것이 그 예시이다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비즈니스 로직을 만든 이후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그 로직을 처리하기 위한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DAO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들을 주입 받는 방식이 일반적인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Pattern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48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0BE3C72-F573-00BD-BA60-186009A1F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06" y="1389259"/>
            <a:ext cx="6055223" cy="35962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F99CF0-4B21-4F38-3246-CF686BA21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481" y="89848"/>
            <a:ext cx="4871076" cy="23462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682200-97AA-E844-2F3F-8B7A1CF89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481" y="2436125"/>
            <a:ext cx="4871076" cy="23743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67C4CB-87FC-942F-ECA4-53C42A63D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481" y="4781383"/>
            <a:ext cx="4871076" cy="20766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64D18C-76C1-905C-237D-AFC4E443EE84}"/>
              </a:ext>
            </a:extLst>
          </p:cNvPr>
          <p:cNvSpPr txBox="1"/>
          <p:nvPr/>
        </p:nvSpPr>
        <p:spPr>
          <a:xfrm>
            <a:off x="467605" y="264695"/>
            <a:ext cx="5776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– </a:t>
            </a:r>
            <a:r>
              <a:rPr lang="en-US" altLang="ko-KR" sz="22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ReservationService</a:t>
            </a:r>
            <a:endParaRPr lang="ko-KR" altLang="en-US" sz="2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01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832</Words>
  <Application>Microsoft Office PowerPoint</Application>
  <PresentationFormat>와이드스크린</PresentationFormat>
  <Paragraphs>149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도현</dc:creator>
  <cp:lastModifiedBy>김 도현</cp:lastModifiedBy>
  <cp:revision>38</cp:revision>
  <dcterms:created xsi:type="dcterms:W3CDTF">2023-03-16T07:15:20Z</dcterms:created>
  <dcterms:modified xsi:type="dcterms:W3CDTF">2023-03-18T07:45:27Z</dcterms:modified>
</cp:coreProperties>
</file>