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6" r:id="rId8"/>
    <p:sldId id="265" r:id="rId9"/>
    <p:sldId id="312" r:id="rId10"/>
    <p:sldId id="267" r:id="rId11"/>
    <p:sldId id="314" r:id="rId12"/>
    <p:sldId id="315" r:id="rId13"/>
    <p:sldId id="316" r:id="rId14"/>
    <p:sldId id="268" r:id="rId15"/>
    <p:sldId id="269" r:id="rId16"/>
    <p:sldId id="270" r:id="rId17"/>
    <p:sldId id="317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90" r:id="rId36"/>
    <p:sldId id="310" r:id="rId37"/>
    <p:sldId id="311" r:id="rId38"/>
    <p:sldId id="293" r:id="rId39"/>
    <p:sldId id="294" r:id="rId40"/>
    <p:sldId id="295" r:id="rId41"/>
    <p:sldId id="296" r:id="rId42"/>
    <p:sldId id="297" r:id="rId43"/>
    <p:sldId id="298" r:id="rId44"/>
    <p:sldId id="309" r:id="rId45"/>
    <p:sldId id="299" r:id="rId46"/>
    <p:sldId id="302" r:id="rId47"/>
    <p:sldId id="303" r:id="rId48"/>
    <p:sldId id="304" r:id="rId49"/>
    <p:sldId id="305" r:id="rId50"/>
    <p:sldId id="306" r:id="rId51"/>
    <p:sldId id="301" r:id="rId52"/>
    <p:sldId id="300" r:id="rId53"/>
    <p:sldId id="307" r:id="rId5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84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5AB53E-DEC9-F197-1E50-B17103455A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5295AB0-7179-A8E8-446A-657F480B37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1B75FF-5691-FBF9-8025-7A6187E41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B421-CE9A-4537-8EFF-FB46216091AF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E453A7-BAE9-E4E9-4B1F-36122DA20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1301FB-8AC9-9306-80C6-E841F488D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0977D-28F7-4E79-9109-98D296C21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1726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61F03A-2B26-4B2F-7DE1-CD61E9232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7EF016-46E2-3BE5-DA36-F075EED584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2C3E88-A26B-FA39-FFB0-D50A2DB70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B421-CE9A-4537-8EFF-FB46216091AF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4D5F25-09DC-1221-BC8C-31FA5D0D9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E6AD0D-BE6A-8436-B247-29760C660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0977D-28F7-4E79-9109-98D296C21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6049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B335F9E-A4BA-1FA9-A5E4-E555777DA7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15361E7-75EC-54EC-3A73-B0635ADEFA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6EF2B1-59D4-E897-1F5A-FE9ACFF85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B421-CE9A-4537-8EFF-FB46216091AF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0B6250-AA93-A9C6-7BAB-9D9927B93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C6E13A-8098-D67D-DFB8-E2FAF0E63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0977D-28F7-4E79-9109-98D296C21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6307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7B3903-F7B0-91B3-B811-5A2688F5B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26DD9F-903D-9BBB-D017-DE8F0133E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B5CD59-4B95-C940-1130-95B7A8F0A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B421-CE9A-4537-8EFF-FB46216091AF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09E445-AC42-9D8F-02F0-843C2828A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30DCFD-6D53-66EB-98AA-F6460934B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0977D-28F7-4E79-9109-98D296C21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017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A3E3DA-541D-3687-5850-E4867CE81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D545FF-8212-2EC0-6A44-B030C2AE9D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8670FB-3327-1EA9-0E85-7FB2E5B66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B421-CE9A-4537-8EFF-FB46216091AF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C15BA5-3881-4212-2BD2-B1A361506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D0B117-BE81-680B-23C7-19748ECE5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0977D-28F7-4E79-9109-98D296C21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964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7A559B-A7CA-1CB1-3E7E-2632A7DA1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A4EC6F-25EA-07A3-D8C8-D004AF993D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0118BF-BB38-43BA-640C-6D3D00CEF2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C6F53B-003D-21AA-381B-80314AC37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B421-CE9A-4537-8EFF-FB46216091AF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8E3559-2B56-B036-E0AC-AC7834C05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4BBAD3-E615-8FEF-7076-5F32DD23E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0977D-28F7-4E79-9109-98D296C21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040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DB0FA6-34F6-D792-6000-D6A2417F2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925EE6-9B13-752E-36EE-E87C026EC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2461D2-5236-72F8-1586-6B4C528271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5D60FA8-D602-9A8D-CBB1-F97256FFD1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E95DB81-8F14-8F34-9A69-8D2653A47B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A199798-F007-4CC1-9D64-56772001D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B421-CE9A-4537-8EFF-FB46216091AF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96AC41A-BEE8-0D69-00F8-F1717997E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0E7C3C9-D516-45E7-9A1B-AD0C00774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0977D-28F7-4E79-9109-98D296C21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97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1FB0BF-02FF-9511-152F-48398A91B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0CC7708-ED8B-E53F-A895-38E5CC401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B421-CE9A-4537-8EFF-FB46216091AF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400C4FC-5B53-3C68-D9CE-C58876BB5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4E9AAC8-CDD3-CDD8-1148-404775450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0977D-28F7-4E79-9109-98D296C21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304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626B53B-6A8D-10A6-E0DC-84ED3E2E9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B421-CE9A-4537-8EFF-FB46216091AF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2DDB14F-6AE7-7A1C-C928-941894ABD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0FDEE1-A21A-03A9-C3FA-657409B67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0977D-28F7-4E79-9109-98D296C21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495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79EBF5-69B5-8416-FBD8-12BC709EA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1929A9-56F4-79B1-B6E1-C8AF71675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2EF499-1B10-DE12-B2D2-8DEAB2E219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C6983F-06A1-5065-6963-574B3DBF7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B421-CE9A-4537-8EFF-FB46216091AF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1C7B15-3D37-833E-76FF-ED80514DD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A20F08-26A5-321E-0A4C-B7202C400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0977D-28F7-4E79-9109-98D296C21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396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E63576-C85F-9123-2C1D-3481090A5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68D8F15-8CAD-DA72-133A-7C1C7B59DF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A6AE70A-A78C-D820-F009-FB26F63063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82C553-7978-F32E-0E26-AC26FE5AE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B421-CE9A-4537-8EFF-FB46216091AF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5D71DA-7531-7A91-AB54-A3A1D8953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7A0305-82E6-867C-8284-A127C69D4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0977D-28F7-4E79-9109-98D296C21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97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544DE0E-3CB0-3CDB-95BC-73980DB45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66C396-29C8-1607-1C74-92BC297F50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C16EB9-44CF-7DCF-0B1C-FAE4553605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1B421-CE9A-4537-8EFF-FB46216091AF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16658D-22F1-E327-6D66-CFF695E7E3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2CC290-7289-04E4-1698-4CD81BEA41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0977D-28F7-4E79-9109-98D296C21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123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26S4VFUWlJM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2E3394-7694-118E-9C49-4646A68FBE05}"/>
              </a:ext>
            </a:extLst>
          </p:cNvPr>
          <p:cNvSpPr txBox="1"/>
          <p:nvPr/>
        </p:nvSpPr>
        <p:spPr>
          <a:xfrm>
            <a:off x="3675647" y="513895"/>
            <a:ext cx="5624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latin typeface="D2Coding" panose="020B0609020101020101" pitchFamily="49" charset="-127"/>
                <a:ea typeface="D2Coding" panose="020B0609020101020101" pitchFamily="49" charset="-127"/>
              </a:rPr>
              <a:t>객체지향을 지향하기</a:t>
            </a:r>
          </a:p>
        </p:txBody>
      </p:sp>
      <p:pic>
        <p:nvPicPr>
          <p:cNvPr id="20" name="그림 19" descr="도표이(가) 표시된 사진&#10;&#10;자동 생성된 설명">
            <a:extLst>
              <a:ext uri="{FF2B5EF4-FFF2-40B4-BE49-F238E27FC236}">
                <a16:creationId xmlns:a16="http://schemas.microsoft.com/office/drawing/2014/main" id="{377A27FD-43D4-73C9-60C8-2516FA61F9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1692382"/>
            <a:ext cx="5715000" cy="42195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14C544F-984A-DD79-3714-7308BCAF39F9}"/>
              </a:ext>
            </a:extLst>
          </p:cNvPr>
          <p:cNvSpPr txBox="1"/>
          <p:nvPr/>
        </p:nvSpPr>
        <p:spPr>
          <a:xfrm>
            <a:off x="8953500" y="1221781"/>
            <a:ext cx="1038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D2Coding" panose="020B0609020101020101" pitchFamily="49" charset="-127"/>
                <a:ea typeface="D2Coding" panose="020B0609020101020101" pitchFamily="49" charset="-127"/>
              </a:rPr>
              <a:t>김도현</a:t>
            </a:r>
          </a:p>
        </p:txBody>
      </p:sp>
    </p:spTree>
    <p:extLst>
      <p:ext uri="{BB962C8B-B14F-4D97-AF65-F5344CB8AC3E}">
        <p14:creationId xmlns:p14="http://schemas.microsoft.com/office/powerpoint/2010/main" val="4078506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B164D18C-76C1-905C-237D-AFC4E443EE84}"/>
              </a:ext>
            </a:extLst>
          </p:cNvPr>
          <p:cNvSpPr txBox="1"/>
          <p:nvPr/>
        </p:nvSpPr>
        <p:spPr>
          <a:xfrm>
            <a:off x="467605" y="264695"/>
            <a:ext cx="57767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latin typeface="D2Coding" panose="020B0609020101020101" pitchFamily="49" charset="-127"/>
                <a:ea typeface="D2Coding" panose="020B0609020101020101" pitchFamily="49" charset="-127"/>
              </a:rPr>
              <a:t>Transaction Script – </a:t>
            </a:r>
            <a:r>
              <a:rPr lang="en-US" altLang="ko-KR" sz="2200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ReservationService</a:t>
            </a:r>
            <a:endParaRPr lang="ko-KR" altLang="en-US" sz="22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0D4DAA0-647F-0208-E2F8-1BF2B6F60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5875" y="953200"/>
            <a:ext cx="8134768" cy="5264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012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B164D18C-76C1-905C-237D-AFC4E443EE84}"/>
              </a:ext>
            </a:extLst>
          </p:cNvPr>
          <p:cNvSpPr txBox="1"/>
          <p:nvPr/>
        </p:nvSpPr>
        <p:spPr>
          <a:xfrm>
            <a:off x="467605" y="264695"/>
            <a:ext cx="57767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latin typeface="D2Coding" panose="020B0609020101020101" pitchFamily="49" charset="-127"/>
                <a:ea typeface="D2Coding" panose="020B0609020101020101" pitchFamily="49" charset="-127"/>
              </a:rPr>
              <a:t>Transaction Script – </a:t>
            </a:r>
            <a:r>
              <a:rPr lang="en-US" altLang="ko-KR" sz="2200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ReservationService</a:t>
            </a:r>
            <a:endParaRPr lang="ko-KR" altLang="en-US" sz="22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03E36FD-6969-6D9B-E5E3-93FC67171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543" y="1073029"/>
            <a:ext cx="8064914" cy="471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658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B164D18C-76C1-905C-237D-AFC4E443EE84}"/>
              </a:ext>
            </a:extLst>
          </p:cNvPr>
          <p:cNvSpPr txBox="1"/>
          <p:nvPr/>
        </p:nvSpPr>
        <p:spPr>
          <a:xfrm>
            <a:off x="467605" y="264695"/>
            <a:ext cx="57767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latin typeface="D2Coding" panose="020B0609020101020101" pitchFamily="49" charset="-127"/>
                <a:ea typeface="D2Coding" panose="020B0609020101020101" pitchFamily="49" charset="-127"/>
              </a:rPr>
              <a:t>Transaction Script – </a:t>
            </a:r>
            <a:r>
              <a:rPr lang="en-US" altLang="ko-KR" sz="2200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ReservationService</a:t>
            </a:r>
            <a:endParaRPr lang="ko-KR" altLang="en-US" sz="22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0BF3C37-DA91-7BAA-E245-96B01A8A9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0462" y="1258356"/>
            <a:ext cx="7673479" cy="4341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069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B164D18C-76C1-905C-237D-AFC4E443EE84}"/>
              </a:ext>
            </a:extLst>
          </p:cNvPr>
          <p:cNvSpPr txBox="1"/>
          <p:nvPr/>
        </p:nvSpPr>
        <p:spPr>
          <a:xfrm>
            <a:off x="467605" y="264695"/>
            <a:ext cx="57767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latin typeface="D2Coding" panose="020B0609020101020101" pitchFamily="49" charset="-127"/>
                <a:ea typeface="D2Coding" panose="020B0609020101020101" pitchFamily="49" charset="-127"/>
              </a:rPr>
              <a:t>Transaction Script – </a:t>
            </a:r>
            <a:r>
              <a:rPr lang="en-US" altLang="ko-KR" sz="2200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ReservationService</a:t>
            </a:r>
            <a:endParaRPr lang="ko-KR" altLang="en-US" sz="22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094F647-3170-80F7-B869-8F059E292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417" y="1395221"/>
            <a:ext cx="8191165" cy="4067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1554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04A1C0-37DF-D426-F3E6-56FE4CFAB354}"/>
              </a:ext>
            </a:extLst>
          </p:cNvPr>
          <p:cNvSpPr txBox="1"/>
          <p:nvPr/>
        </p:nvSpPr>
        <p:spPr>
          <a:xfrm>
            <a:off x="473622" y="391027"/>
            <a:ext cx="743112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accent2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Transaction Script</a:t>
            </a:r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를 </a:t>
            </a:r>
            <a:r>
              <a:rPr lang="en-US" altLang="ko-KR" sz="2500" b="1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Domain</a:t>
            </a:r>
            <a:r>
              <a:rPr lang="ko-KR" altLang="en-US" sz="2500" b="1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500" b="1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Model</a:t>
            </a:r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로 바꿔보자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!</a:t>
            </a:r>
            <a:endParaRPr lang="ko-KR" altLang="en-US" sz="25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5FFCB4-547B-3011-AF52-84DE5289D494}"/>
              </a:ext>
            </a:extLst>
          </p:cNvPr>
          <p:cNvSpPr txBox="1"/>
          <p:nvPr/>
        </p:nvSpPr>
        <p:spPr>
          <a:xfrm>
            <a:off x="395538" y="1109794"/>
            <a:ext cx="993357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CRC Card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로 객체 간의 책임과 협력관계를 할당하기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협력관계를 바탕으로 구현하기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80857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04A1C0-37DF-D426-F3E6-56FE4CFAB354}"/>
              </a:ext>
            </a:extLst>
          </p:cNvPr>
          <p:cNvSpPr txBox="1"/>
          <p:nvPr/>
        </p:nvSpPr>
        <p:spPr>
          <a:xfrm>
            <a:off x="473622" y="391027"/>
            <a:ext cx="743112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CRC Card</a:t>
            </a:r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란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!?</a:t>
            </a:r>
            <a:endParaRPr lang="ko-KR" altLang="en-US" sz="25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4" name="그림 3" descr="도표이(가) 표시된 사진&#10;&#10;자동 생성된 설명">
            <a:extLst>
              <a:ext uri="{FF2B5EF4-FFF2-40B4-BE49-F238E27FC236}">
                <a16:creationId xmlns:a16="http://schemas.microsoft.com/office/drawing/2014/main" id="{CACB3ECE-91F2-2FBC-31BB-953549580F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394" y="1425491"/>
            <a:ext cx="6653212" cy="41473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B038C30-1521-1AEA-3DC8-AF09E268E384}"/>
              </a:ext>
            </a:extLst>
          </p:cNvPr>
          <p:cNvSpPr txBox="1"/>
          <p:nvPr/>
        </p:nvSpPr>
        <p:spPr>
          <a:xfrm>
            <a:off x="4644189" y="2174094"/>
            <a:ext cx="168442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역할</a:t>
            </a:r>
            <a:r>
              <a:rPr lang="en-US" altLang="ko-KR" sz="25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en-US" sz="25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객체</a:t>
            </a:r>
            <a:r>
              <a:rPr lang="en-US" altLang="ko-KR" sz="25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lang="ko-KR" altLang="en-US" sz="25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C53E1F-FB40-8C36-C157-7CB9EF9706CD}"/>
              </a:ext>
            </a:extLst>
          </p:cNvPr>
          <p:cNvSpPr txBox="1"/>
          <p:nvPr/>
        </p:nvSpPr>
        <p:spPr>
          <a:xfrm>
            <a:off x="3728976" y="3328836"/>
            <a:ext cx="92041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책임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973B8B-39E8-A691-DDFA-AF595374A4B2}"/>
              </a:ext>
            </a:extLst>
          </p:cNvPr>
          <p:cNvSpPr txBox="1"/>
          <p:nvPr/>
        </p:nvSpPr>
        <p:spPr>
          <a:xfrm>
            <a:off x="8090422" y="3306877"/>
            <a:ext cx="92041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협력</a:t>
            </a:r>
          </a:p>
        </p:txBody>
      </p:sp>
    </p:spTree>
    <p:extLst>
      <p:ext uri="{BB962C8B-B14F-4D97-AF65-F5344CB8AC3E}">
        <p14:creationId xmlns:p14="http://schemas.microsoft.com/office/powerpoint/2010/main" val="13801158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04A1C0-37DF-D426-F3E6-56FE4CFAB354}"/>
              </a:ext>
            </a:extLst>
          </p:cNvPr>
          <p:cNvSpPr txBox="1"/>
          <p:nvPr/>
        </p:nvSpPr>
        <p:spPr>
          <a:xfrm>
            <a:off x="275101" y="258679"/>
            <a:ext cx="743112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영화 예매 예제를 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CRC Card</a:t>
            </a:r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로 그려보기 </a:t>
            </a:r>
          </a:p>
        </p:txBody>
      </p:sp>
      <p:pic>
        <p:nvPicPr>
          <p:cNvPr id="6" name="그림 5" descr="도표이(가) 표시된 사진&#10;&#10;자동 생성된 설명">
            <a:extLst>
              <a:ext uri="{FF2B5EF4-FFF2-40B4-BE49-F238E27FC236}">
                <a16:creationId xmlns:a16="http://schemas.microsoft.com/office/drawing/2014/main" id="{5250270B-63D7-C86F-037A-CE3B5F9AAF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64" t="1616" r="33112" b="48558"/>
          <a:stretch/>
        </p:blipFill>
        <p:spPr>
          <a:xfrm>
            <a:off x="2729164" y="818147"/>
            <a:ext cx="2934624" cy="5988368"/>
          </a:xfrm>
          <a:prstGeom prst="rect">
            <a:avLst/>
          </a:prstGeom>
        </p:spPr>
      </p:pic>
      <p:pic>
        <p:nvPicPr>
          <p:cNvPr id="7" name="그림 6" descr="도표이(가) 표시된 사진&#10;&#10;자동 생성된 설명">
            <a:extLst>
              <a:ext uri="{FF2B5EF4-FFF2-40B4-BE49-F238E27FC236}">
                <a16:creationId xmlns:a16="http://schemas.microsoft.com/office/drawing/2014/main" id="{8CD1CAE0-5B39-5623-F2C1-86E0976AD1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26" t="52079" r="32851" b="437"/>
          <a:stretch/>
        </p:blipFill>
        <p:spPr>
          <a:xfrm>
            <a:off x="6232359" y="818146"/>
            <a:ext cx="3079408" cy="5988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7563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04A1C0-37DF-D426-F3E6-56FE4CFAB354}"/>
              </a:ext>
            </a:extLst>
          </p:cNvPr>
          <p:cNvSpPr txBox="1"/>
          <p:nvPr/>
        </p:nvSpPr>
        <p:spPr>
          <a:xfrm>
            <a:off x="275101" y="258679"/>
            <a:ext cx="178229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아키텍처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6E1E7F0-F2B5-48AE-4A25-A5AA02D6E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846" y="2358119"/>
            <a:ext cx="2292468" cy="137167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450BDCD-1F6C-893F-7654-469FB005F9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3856" y="0"/>
            <a:ext cx="2881934" cy="689703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9B2602A-9E74-8226-CC23-2DC33FC13F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7787" y="2449655"/>
            <a:ext cx="2670149" cy="113575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D77F0F1-9998-87BE-D43C-2E3373001A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91892" y="2453667"/>
            <a:ext cx="2818541" cy="113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1882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04A1C0-37DF-D426-F3E6-56FE4CFAB354}"/>
              </a:ext>
            </a:extLst>
          </p:cNvPr>
          <p:cNvSpPr txBox="1"/>
          <p:nvPr/>
        </p:nvSpPr>
        <p:spPr>
          <a:xfrm>
            <a:off x="275101" y="258679"/>
            <a:ext cx="743112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Domain Model Pattern – Showing </a:t>
            </a:r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구현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99B199C-D35B-A52C-F44D-99358479A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414" y="685604"/>
            <a:ext cx="5734323" cy="617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2066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04A1C0-37DF-D426-F3E6-56FE4CFAB354}"/>
              </a:ext>
            </a:extLst>
          </p:cNvPr>
          <p:cNvSpPr txBox="1"/>
          <p:nvPr/>
        </p:nvSpPr>
        <p:spPr>
          <a:xfrm>
            <a:off x="275101" y="258679"/>
            <a:ext cx="743112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Domain Model Pattern – Movie </a:t>
            </a:r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구현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8026D35-D2A0-D2F5-9BF0-D1EE9C051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940" y="1582563"/>
            <a:ext cx="7788120" cy="3947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655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2E3394-7694-118E-9C49-4646A68FBE05}"/>
              </a:ext>
            </a:extLst>
          </p:cNvPr>
          <p:cNvSpPr txBox="1"/>
          <p:nvPr/>
        </p:nvSpPr>
        <p:spPr>
          <a:xfrm>
            <a:off x="2815390" y="4720810"/>
            <a:ext cx="69662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D2Coding" panose="020B0609020101020101" pitchFamily="49" charset="-127"/>
                <a:ea typeface="D2Coding" panose="020B0609020101020101" pitchFamily="49" charset="-127"/>
              </a:rPr>
              <a:t>객체지향</a:t>
            </a:r>
            <a:r>
              <a:rPr lang="en-US" altLang="ko-KR" sz="3200" b="1" dirty="0">
                <a:latin typeface="D2Coding" panose="020B0609020101020101" pitchFamily="49" charset="-127"/>
                <a:ea typeface="D2Coding" panose="020B0609020101020101" pitchFamily="49" charset="-127"/>
              </a:rPr>
              <a:t>? </a:t>
            </a:r>
            <a:r>
              <a:rPr lang="ko-KR" altLang="en-US" sz="3200" b="1" dirty="0">
                <a:latin typeface="D2Coding" panose="020B0609020101020101" pitchFamily="49" charset="-127"/>
                <a:ea typeface="D2Coding" panose="020B0609020101020101" pitchFamily="49" charset="-127"/>
              </a:rPr>
              <a:t>그거 어떻게 </a:t>
            </a:r>
            <a:r>
              <a:rPr lang="ko-KR" altLang="en-US" sz="3200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하는건데</a:t>
            </a:r>
            <a:r>
              <a:rPr lang="en-US" altLang="ko-KR" sz="3200" b="1" dirty="0">
                <a:latin typeface="D2Coding" panose="020B0609020101020101" pitchFamily="49" charset="-127"/>
                <a:ea typeface="D2Coding" panose="020B0609020101020101" pitchFamily="49" charset="-127"/>
              </a:rPr>
              <a:t>…</a:t>
            </a:r>
            <a:endParaRPr lang="ko-KR" altLang="en-US" sz="32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7B5D5F-9BE7-F178-AA2F-5C562FCA104C}"/>
              </a:ext>
            </a:extLst>
          </p:cNvPr>
          <p:cNvSpPr txBox="1"/>
          <p:nvPr/>
        </p:nvSpPr>
        <p:spPr>
          <a:xfrm rot="980332">
            <a:off x="7379750" y="1978791"/>
            <a:ext cx="309975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객체지향이 </a:t>
            </a:r>
            <a:r>
              <a:rPr lang="ko-KR" altLang="en-US" sz="2500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뭔데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?</a:t>
            </a:r>
            <a:endParaRPr lang="ko-KR" altLang="en-US" sz="25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AB915C-98FB-2142-79CF-F53C1DDED887}"/>
              </a:ext>
            </a:extLst>
          </p:cNvPr>
          <p:cNvSpPr txBox="1"/>
          <p:nvPr/>
        </p:nvSpPr>
        <p:spPr>
          <a:xfrm>
            <a:off x="3926685" y="3213336"/>
            <a:ext cx="381507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객체지향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..? </a:t>
            </a:r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꼭 </a:t>
            </a:r>
            <a:r>
              <a:rPr lang="ko-KR" altLang="en-US" sz="2500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해야돼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?</a:t>
            </a:r>
            <a:endParaRPr lang="ko-KR" altLang="en-US" sz="25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4B140E-0E48-CB15-D2A6-1006CB0946C0}"/>
              </a:ext>
            </a:extLst>
          </p:cNvPr>
          <p:cNvSpPr txBox="1"/>
          <p:nvPr/>
        </p:nvSpPr>
        <p:spPr>
          <a:xfrm rot="21118057">
            <a:off x="1016445" y="1214150"/>
            <a:ext cx="378555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객체지향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 == </a:t>
            </a:r>
            <a:r>
              <a:rPr lang="ko-KR" altLang="en-US" sz="2500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캡상추다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?</a:t>
            </a:r>
            <a:endParaRPr lang="ko-KR" altLang="en-US" sz="25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61093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04A1C0-37DF-D426-F3E6-56FE4CFAB354}"/>
              </a:ext>
            </a:extLst>
          </p:cNvPr>
          <p:cNvSpPr txBox="1"/>
          <p:nvPr/>
        </p:nvSpPr>
        <p:spPr>
          <a:xfrm>
            <a:off x="275101" y="258679"/>
            <a:ext cx="743112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Domain Model Pattern – </a:t>
            </a:r>
            <a:r>
              <a:rPr lang="en-US" altLang="ko-KR" sz="2500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DiscountStrategy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구현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190CFAF-C683-6C84-A621-C38A0223E4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8470" y="838002"/>
            <a:ext cx="6026460" cy="5912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6684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04A1C0-37DF-D426-F3E6-56FE4CFAB354}"/>
              </a:ext>
            </a:extLst>
          </p:cNvPr>
          <p:cNvSpPr txBox="1"/>
          <p:nvPr/>
        </p:nvSpPr>
        <p:spPr>
          <a:xfrm>
            <a:off x="275101" y="258679"/>
            <a:ext cx="743112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Domain Model Pattern – Rule </a:t>
            </a:r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구현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94E6622-46ED-C937-A7CF-173A7CAA6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7333" y="2113617"/>
            <a:ext cx="7306452" cy="263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9359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04A1C0-37DF-D426-F3E6-56FE4CFAB354}"/>
              </a:ext>
            </a:extLst>
          </p:cNvPr>
          <p:cNvSpPr txBox="1"/>
          <p:nvPr/>
        </p:nvSpPr>
        <p:spPr>
          <a:xfrm>
            <a:off x="275101" y="258679"/>
            <a:ext cx="743112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Domain Model Pattern – Key Point</a:t>
            </a:r>
            <a:endParaRPr lang="ko-KR" altLang="en-US" sz="25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80E5ED-E281-57A8-E17D-202B49CCC9D9}"/>
              </a:ext>
            </a:extLst>
          </p:cNvPr>
          <p:cNvSpPr txBox="1"/>
          <p:nvPr/>
        </p:nvSpPr>
        <p:spPr>
          <a:xfrm>
            <a:off x="401554" y="1633168"/>
            <a:ext cx="1048100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객체에 대한 데이터는 객체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본인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가 직접 다루자</a:t>
            </a:r>
            <a:endParaRPr lang="en-US" altLang="ko-KR" sz="2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본인의 데이터를 처리할 때 외부 계층으로부터 영향 받지 말자</a:t>
            </a:r>
            <a:endParaRPr lang="en-US" altLang="ko-KR" sz="2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06039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04A1C0-37DF-D426-F3E6-56FE4CFAB354}"/>
              </a:ext>
            </a:extLst>
          </p:cNvPr>
          <p:cNvSpPr txBox="1"/>
          <p:nvPr/>
        </p:nvSpPr>
        <p:spPr>
          <a:xfrm>
            <a:off x="275101" y="258679"/>
            <a:ext cx="743112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Domain Model Pattern Architecture</a:t>
            </a:r>
            <a:endParaRPr lang="ko-KR" altLang="en-US" sz="25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DB50B82B-B5E9-AF44-3894-136F259F30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895" y="1008456"/>
            <a:ext cx="6994209" cy="5491749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EF31BD08-DE99-F49A-7EE5-03B2B88EA88F}"/>
              </a:ext>
            </a:extLst>
          </p:cNvPr>
          <p:cNvSpPr/>
          <p:nvPr/>
        </p:nvSpPr>
        <p:spPr>
          <a:xfrm>
            <a:off x="2646947" y="2502568"/>
            <a:ext cx="6882064" cy="127534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97253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04A1C0-37DF-D426-F3E6-56FE4CFAB354}"/>
              </a:ext>
            </a:extLst>
          </p:cNvPr>
          <p:cNvSpPr txBox="1"/>
          <p:nvPr/>
        </p:nvSpPr>
        <p:spPr>
          <a:xfrm>
            <a:off x="624017" y="517358"/>
            <a:ext cx="743112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Service </a:t>
            </a:r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계층이 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Domain </a:t>
            </a:r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계층을 보호한다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endParaRPr lang="ko-KR" altLang="en-US" sz="25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46771F-00C8-1DC2-9D70-DBB44A705EDE}"/>
              </a:ext>
            </a:extLst>
          </p:cNvPr>
          <p:cNvSpPr txBox="1"/>
          <p:nvPr/>
        </p:nvSpPr>
        <p:spPr>
          <a:xfrm>
            <a:off x="624017" y="1696454"/>
            <a:ext cx="77258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도메인 로직을 처리하기 위한 준비 작업을 한다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도메인 로직을 처리하는데 발생하는 후처리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예외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dirty="0" err="1">
                <a:latin typeface="D2Coding" panose="020B0609020101020101" pitchFamily="49" charset="-127"/>
                <a:ea typeface="D2Coding" panose="020B0609020101020101" pitchFamily="49" charset="-127"/>
              </a:rPr>
              <a:t>반환값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 셋팅 등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…)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92842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04A1C0-37DF-D426-F3E6-56FE4CFAB354}"/>
              </a:ext>
            </a:extLst>
          </p:cNvPr>
          <p:cNvSpPr txBox="1"/>
          <p:nvPr/>
        </p:nvSpPr>
        <p:spPr>
          <a:xfrm>
            <a:off x="275101" y="258679"/>
            <a:ext cx="743112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Domain Model Pattern – </a:t>
            </a:r>
            <a:r>
              <a:rPr lang="en-US" altLang="ko-KR" sz="2500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ReservationService</a:t>
            </a:r>
            <a:endParaRPr lang="ko-KR" altLang="en-US" sz="25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46771F-00C8-1DC2-9D70-DBB44A705EDE}"/>
              </a:ext>
            </a:extLst>
          </p:cNvPr>
          <p:cNvSpPr txBox="1"/>
          <p:nvPr/>
        </p:nvSpPr>
        <p:spPr>
          <a:xfrm>
            <a:off x="347290" y="1035254"/>
            <a:ext cx="8252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D2Coding" panose="020B0609020101020101" pitchFamily="49" charset="-127"/>
                <a:ea typeface="D2Coding" panose="020B0609020101020101" pitchFamily="49" charset="-127"/>
              </a:rPr>
              <a:t>Service</a:t>
            </a:r>
            <a:r>
              <a:rPr lang="ko-KR" altLang="en-US" b="1" dirty="0">
                <a:latin typeface="D2Coding" panose="020B0609020101020101" pitchFamily="49" charset="-127"/>
                <a:ea typeface="D2Coding" panose="020B0609020101020101" pitchFamily="49" charset="-127"/>
              </a:rPr>
              <a:t>는 그저 객체끼리 협력할 수 있도록 메시지를 보낼 뿐이다</a:t>
            </a:r>
            <a:r>
              <a:rPr lang="en-US" altLang="ko-KR" b="1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endParaRPr lang="ko-KR" altLang="en-US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D867E51-B6EB-35AA-27C2-437CC561E0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6593" y="1420125"/>
            <a:ext cx="7100864" cy="543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2991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04A1C0-37DF-D426-F3E6-56FE4CFAB354}"/>
              </a:ext>
            </a:extLst>
          </p:cNvPr>
          <p:cNvSpPr txBox="1"/>
          <p:nvPr/>
        </p:nvSpPr>
        <p:spPr>
          <a:xfrm>
            <a:off x="275101" y="258679"/>
            <a:ext cx="344867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대놓고 비교해 봅시다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endParaRPr lang="ko-KR" altLang="en-US" sz="25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46771F-00C8-1DC2-9D70-DBB44A705EDE}"/>
              </a:ext>
            </a:extLst>
          </p:cNvPr>
          <p:cNvSpPr txBox="1"/>
          <p:nvPr/>
        </p:nvSpPr>
        <p:spPr>
          <a:xfrm>
            <a:off x="7633058" y="910304"/>
            <a:ext cx="353489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latin typeface="D2Coding" panose="020B0609020101020101" pitchFamily="49" charset="-127"/>
                <a:ea typeface="D2Coding" panose="020B0609020101020101" pitchFamily="49" charset="-127"/>
              </a:rPr>
              <a:t>Domain Model Pattern (Thin Service)</a:t>
            </a:r>
            <a:endParaRPr lang="ko-KR" altLang="en-US" sz="15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7EFCE0-6FDE-1070-50A5-A3F95ACC4C9C}"/>
              </a:ext>
            </a:extLst>
          </p:cNvPr>
          <p:cNvSpPr txBox="1"/>
          <p:nvPr/>
        </p:nvSpPr>
        <p:spPr>
          <a:xfrm>
            <a:off x="1024044" y="910304"/>
            <a:ext cx="401854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latin typeface="D2Coding" panose="020B0609020101020101" pitchFamily="49" charset="-127"/>
                <a:ea typeface="D2Coding" panose="020B0609020101020101" pitchFamily="49" charset="-127"/>
              </a:rPr>
              <a:t>Transaction Script Pattern (Fat</a:t>
            </a:r>
            <a:r>
              <a:rPr lang="ko-KR" altLang="en-US" sz="1500" b="1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500" b="1" dirty="0">
                <a:latin typeface="D2Coding" panose="020B0609020101020101" pitchFamily="49" charset="-127"/>
                <a:ea typeface="D2Coding" panose="020B0609020101020101" pitchFamily="49" charset="-127"/>
              </a:rPr>
              <a:t>Service)</a:t>
            </a:r>
            <a:endParaRPr lang="ko-KR" altLang="en-US" sz="15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D56D7D4-8876-5778-58B1-5E2A0514B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06" y="1336912"/>
            <a:ext cx="6346865" cy="410737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4C8843F-DB2F-B3DD-D396-53A6009B0F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06" y="4789018"/>
            <a:ext cx="3623621" cy="211710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02922C1-1276-860A-51ED-6B79C7CB16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100" y="4789018"/>
            <a:ext cx="3739154" cy="211543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970227B-EE85-C396-C3E1-9CF7966D6B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1285" y="4787344"/>
            <a:ext cx="4058986" cy="207065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F3BF853-5366-756D-ACDD-B7D0DA9678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4772" y="1336912"/>
            <a:ext cx="5717228" cy="4378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2628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04A1C0-37DF-D426-F3E6-56FE4CFAB354}"/>
              </a:ext>
            </a:extLst>
          </p:cNvPr>
          <p:cNvSpPr txBox="1"/>
          <p:nvPr/>
        </p:nvSpPr>
        <p:spPr>
          <a:xfrm>
            <a:off x="4089111" y="3190473"/>
            <a:ext cx="344867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어떤 패턴을 </a:t>
            </a:r>
            <a:r>
              <a:rPr lang="ko-KR" altLang="en-US" sz="2500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써야되죠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?</a:t>
            </a:r>
            <a:endParaRPr lang="ko-KR" altLang="en-US" sz="25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14552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04A1C0-37DF-D426-F3E6-56FE4CFAB354}"/>
              </a:ext>
            </a:extLst>
          </p:cNvPr>
          <p:cNvSpPr txBox="1"/>
          <p:nvPr/>
        </p:nvSpPr>
        <p:spPr>
          <a:xfrm>
            <a:off x="1056963" y="2649052"/>
            <a:ext cx="10078073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700" b="1" dirty="0">
                <a:latin typeface="D2Coding" panose="020B0609020101020101" pitchFamily="49" charset="-127"/>
                <a:ea typeface="D2Coding" panose="020B0609020101020101" pitchFamily="49" charset="-127"/>
              </a:rPr>
              <a:t>우주에 </a:t>
            </a:r>
            <a:r>
              <a:rPr lang="ko-KR" altLang="en-US" sz="2700" b="1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변하지 않는 유일한 것</a:t>
            </a:r>
            <a:r>
              <a:rPr lang="ko-KR" altLang="en-US" sz="2700" b="1" dirty="0">
                <a:latin typeface="D2Coding" panose="020B0609020101020101" pitchFamily="49" charset="-127"/>
                <a:ea typeface="D2Coding" panose="020B0609020101020101" pitchFamily="49" charset="-127"/>
              </a:rPr>
              <a:t>은 </a:t>
            </a:r>
            <a:r>
              <a:rPr lang="en-US" altLang="ko-KR" sz="2700" b="1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ko-KR" altLang="en-US" sz="2700" b="1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변한다</a:t>
            </a:r>
            <a:r>
              <a:rPr lang="en-US" altLang="ko-KR" sz="2700" b="1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ko-KR" altLang="en-US" sz="2700" b="1" dirty="0">
                <a:latin typeface="D2Coding" panose="020B0609020101020101" pitchFamily="49" charset="-127"/>
                <a:ea typeface="D2Coding" panose="020B0609020101020101" pitchFamily="49" charset="-127"/>
              </a:rPr>
              <a:t>는 </a:t>
            </a:r>
            <a:r>
              <a:rPr lang="ko-KR" altLang="en-US" sz="2700" b="1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사실</a:t>
            </a:r>
            <a:r>
              <a:rPr lang="ko-KR" altLang="en-US" sz="2700" b="1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2700" b="1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뿐</a:t>
            </a:r>
            <a:r>
              <a:rPr lang="ko-KR" altLang="en-US" sz="2700" b="1" dirty="0">
                <a:latin typeface="D2Coding" panose="020B0609020101020101" pitchFamily="49" charset="-127"/>
                <a:ea typeface="D2Coding" panose="020B0609020101020101" pitchFamily="49" charset="-127"/>
              </a:rPr>
              <a:t>이다</a:t>
            </a:r>
            <a:r>
              <a:rPr lang="en-US" altLang="ko-KR" sz="2700" b="1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pPr algn="ctr"/>
            <a:r>
              <a:rPr lang="en-US" altLang="ko-KR" sz="27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  <a:p>
            <a:pPr algn="ctr"/>
            <a:r>
              <a:rPr lang="en-US" altLang="ko-KR" sz="2700" b="1" dirty="0">
                <a:latin typeface="D2Coding" panose="020B0609020101020101" pitchFamily="49" charset="-127"/>
                <a:ea typeface="D2Coding" panose="020B0609020101020101" pitchFamily="49" charset="-127"/>
              </a:rPr>
              <a:t>– </a:t>
            </a:r>
            <a:r>
              <a:rPr lang="ko-KR" altLang="en-US" sz="2700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헤라클레이토스</a:t>
            </a:r>
            <a:endParaRPr lang="ko-KR" altLang="en-US" sz="27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41650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04A1C0-37DF-D426-F3E6-56FE4CFAB354}"/>
              </a:ext>
            </a:extLst>
          </p:cNvPr>
          <p:cNvSpPr txBox="1"/>
          <p:nvPr/>
        </p:nvSpPr>
        <p:spPr>
          <a:xfrm>
            <a:off x="2103615" y="3006640"/>
            <a:ext cx="798476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700" b="1" dirty="0">
                <a:latin typeface="D2Coding" panose="020B0609020101020101" pitchFamily="49" charset="-127"/>
                <a:ea typeface="D2Coding" panose="020B0609020101020101" pitchFamily="49" charset="-127"/>
              </a:rPr>
              <a:t>변화에 면역이 더 잘 되어있는 패턴이 승자다</a:t>
            </a:r>
            <a:r>
              <a:rPr lang="en-US" altLang="ko-KR" sz="2700" b="1" dirty="0">
                <a:latin typeface="D2Coding" panose="020B0609020101020101" pitchFamily="49" charset="-127"/>
                <a:ea typeface="D2Coding" panose="020B0609020101020101" pitchFamily="49" charset="-127"/>
              </a:rPr>
              <a:t>!</a:t>
            </a:r>
            <a:endParaRPr lang="ko-KR" altLang="en-US" sz="27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9636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04A1C0-37DF-D426-F3E6-56FE4CFAB354}"/>
              </a:ext>
            </a:extLst>
          </p:cNvPr>
          <p:cNvSpPr txBox="1"/>
          <p:nvPr/>
        </p:nvSpPr>
        <p:spPr>
          <a:xfrm>
            <a:off x="473623" y="391027"/>
            <a:ext cx="522934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객체지향이 </a:t>
            </a:r>
            <a:r>
              <a:rPr lang="ko-KR" altLang="en-US" sz="2500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뭔데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?</a:t>
            </a:r>
            <a:endParaRPr lang="ko-KR" altLang="en-US" sz="25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A8B3A5-A8C3-47ED-FAFB-7F1BDC571465}"/>
              </a:ext>
            </a:extLst>
          </p:cNvPr>
          <p:cNvSpPr txBox="1"/>
          <p:nvPr/>
        </p:nvSpPr>
        <p:spPr>
          <a:xfrm>
            <a:off x="2954945" y="2805752"/>
            <a:ext cx="628211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D2Coding" panose="020B0609020101020101" pitchFamily="49" charset="-127"/>
                <a:ea typeface="D2Coding" panose="020B0609020101020101" pitchFamily="49" charset="-127"/>
              </a:rPr>
              <a:t>서로 다른 </a:t>
            </a:r>
            <a:r>
              <a:rPr lang="ko-KR" altLang="en-US" sz="25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역할</a:t>
            </a:r>
            <a:r>
              <a:rPr lang="en-US" altLang="ko-KR" sz="25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r>
              <a:rPr lang="ko-KR" altLang="en-US" sz="25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책임</a:t>
            </a:r>
            <a:r>
              <a:rPr lang="ko-KR" altLang="en-US" sz="2500" dirty="0">
                <a:latin typeface="D2Coding" panose="020B0609020101020101" pitchFamily="49" charset="-127"/>
                <a:ea typeface="D2Coding" panose="020B0609020101020101" pitchFamily="49" charset="-127"/>
              </a:rPr>
              <a:t>을 가진 객체 간에</a:t>
            </a:r>
            <a:endParaRPr lang="en-US" altLang="ko-KR" sz="25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 sz="25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25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메시지</a:t>
            </a:r>
            <a:r>
              <a:rPr lang="ko-KR" altLang="en-US" sz="2500" dirty="0">
                <a:latin typeface="D2Coding" panose="020B0609020101020101" pitchFamily="49" charset="-127"/>
                <a:ea typeface="D2Coding" panose="020B0609020101020101" pitchFamily="49" charset="-127"/>
              </a:rPr>
              <a:t>를 통해 </a:t>
            </a:r>
            <a:r>
              <a:rPr lang="ko-KR" altLang="en-US" sz="25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협력관계</a:t>
            </a:r>
            <a:r>
              <a:rPr lang="ko-KR" altLang="en-US" sz="2500" dirty="0">
                <a:latin typeface="D2Coding" panose="020B0609020101020101" pitchFamily="49" charset="-127"/>
                <a:ea typeface="D2Coding" panose="020B0609020101020101" pitchFamily="49" charset="-127"/>
              </a:rPr>
              <a:t>를 구축하는 것</a:t>
            </a:r>
          </a:p>
        </p:txBody>
      </p:sp>
    </p:spTree>
    <p:extLst>
      <p:ext uri="{BB962C8B-B14F-4D97-AF65-F5344CB8AC3E}">
        <p14:creationId xmlns:p14="http://schemas.microsoft.com/office/powerpoint/2010/main" val="31049626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04A1C0-37DF-D426-F3E6-56FE4CFAB354}"/>
              </a:ext>
            </a:extLst>
          </p:cNvPr>
          <p:cNvSpPr txBox="1"/>
          <p:nvPr/>
        </p:nvSpPr>
        <p:spPr>
          <a:xfrm>
            <a:off x="2290200" y="3001878"/>
            <a:ext cx="761159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변화 적용 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– </a:t>
            </a:r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영화 예매 시 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“</a:t>
            </a:r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중복 할인 혜택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“ </a:t>
            </a:r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추가</a:t>
            </a:r>
            <a:endParaRPr lang="en-US" altLang="ko-KR" sz="25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78996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C703599-B8A9-93E6-F214-0E4A7F3C0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543" y="1571528"/>
            <a:ext cx="6886783" cy="445678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A04A1C0-37DF-D426-F3E6-56FE4CFAB354}"/>
              </a:ext>
            </a:extLst>
          </p:cNvPr>
          <p:cNvSpPr txBox="1"/>
          <p:nvPr/>
        </p:nvSpPr>
        <p:spPr>
          <a:xfrm>
            <a:off x="413464" y="385010"/>
            <a:ext cx="7611599" cy="1123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변화 적용 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– </a:t>
            </a:r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영화 예매 시 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“</a:t>
            </a:r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중복 할인 혜택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“ </a:t>
            </a:r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추가</a:t>
            </a:r>
            <a:endParaRPr lang="en-US" altLang="ko-KR" sz="25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 sz="25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700" b="1" dirty="0">
                <a:latin typeface="D2Coding" panose="020B0609020101020101" pitchFamily="49" charset="-127"/>
                <a:ea typeface="D2Coding" panose="020B0609020101020101" pitchFamily="49" charset="-127"/>
              </a:rPr>
              <a:t>Transaction Script Pattern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848A02C-EB45-E308-14A5-B3F34F714087}"/>
              </a:ext>
            </a:extLst>
          </p:cNvPr>
          <p:cNvCxnSpPr>
            <a:cxnSpLocks/>
          </p:cNvCxnSpPr>
          <p:nvPr/>
        </p:nvCxnSpPr>
        <p:spPr>
          <a:xfrm>
            <a:off x="1594185" y="4277228"/>
            <a:ext cx="1780673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25007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50EDF421-EF82-D4FE-7B3F-61CDC4D92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0785" y="1460519"/>
            <a:ext cx="5568631" cy="393696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A04A1C0-37DF-D426-F3E6-56FE4CFAB354}"/>
              </a:ext>
            </a:extLst>
          </p:cNvPr>
          <p:cNvSpPr txBox="1"/>
          <p:nvPr/>
        </p:nvSpPr>
        <p:spPr>
          <a:xfrm>
            <a:off x="413464" y="385010"/>
            <a:ext cx="7611599" cy="1123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변화 적용 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– </a:t>
            </a:r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영화 예매 시 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“</a:t>
            </a:r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중복 할인 혜택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“ </a:t>
            </a:r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추가</a:t>
            </a:r>
            <a:endParaRPr lang="en-US" altLang="ko-KR" sz="25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 sz="25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700" b="1" dirty="0">
                <a:latin typeface="D2Coding" panose="020B0609020101020101" pitchFamily="49" charset="-127"/>
                <a:ea typeface="D2Coding" panose="020B0609020101020101" pitchFamily="49" charset="-127"/>
              </a:rPr>
              <a:t>Transaction Script Pattern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93A976D-9663-F574-8625-FFB5D0709DDB}"/>
              </a:ext>
            </a:extLst>
          </p:cNvPr>
          <p:cNvCxnSpPr>
            <a:cxnSpLocks/>
          </p:cNvCxnSpPr>
          <p:nvPr/>
        </p:nvCxnSpPr>
        <p:spPr>
          <a:xfrm flipV="1">
            <a:off x="5913204" y="3479484"/>
            <a:ext cx="597581" cy="3731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99628FFB-5090-4B90-0930-D5D374F151A4}"/>
              </a:ext>
            </a:extLst>
          </p:cNvPr>
          <p:cNvCxnSpPr>
            <a:cxnSpLocks/>
          </p:cNvCxnSpPr>
          <p:nvPr/>
        </p:nvCxnSpPr>
        <p:spPr>
          <a:xfrm>
            <a:off x="6839954" y="3092118"/>
            <a:ext cx="2526631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836FE54C-1498-2977-805E-7AEC9B0AB4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632" y="1818628"/>
            <a:ext cx="5774613" cy="3266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1801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04A1C0-37DF-D426-F3E6-56FE4CFAB354}"/>
              </a:ext>
            </a:extLst>
          </p:cNvPr>
          <p:cNvSpPr txBox="1"/>
          <p:nvPr/>
        </p:nvSpPr>
        <p:spPr>
          <a:xfrm>
            <a:off x="413464" y="385010"/>
            <a:ext cx="783418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Transaction Script Pattern </a:t>
            </a:r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에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변화를 적용한다면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…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B513B5-1CCF-6830-69A6-1FCAF718EC75}"/>
              </a:ext>
            </a:extLst>
          </p:cNvPr>
          <p:cNvSpPr txBox="1"/>
          <p:nvPr/>
        </p:nvSpPr>
        <p:spPr>
          <a:xfrm>
            <a:off x="371068" y="1382376"/>
            <a:ext cx="9488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기존 동작하고 있던 비즈니스 로직에 포함된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private method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를 바꿔 </a:t>
            </a:r>
            <a:r>
              <a:rPr lang="ko-KR" altLang="en-US" dirty="0" err="1">
                <a:latin typeface="D2Coding" panose="020B0609020101020101" pitchFamily="49" charset="-127"/>
                <a:ea typeface="D2Coding" panose="020B0609020101020101" pitchFamily="49" charset="-127"/>
              </a:rPr>
              <a:t>끼워줘야한다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778855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04A1C0-37DF-D426-F3E6-56FE4CFAB354}"/>
              </a:ext>
            </a:extLst>
          </p:cNvPr>
          <p:cNvSpPr txBox="1"/>
          <p:nvPr/>
        </p:nvSpPr>
        <p:spPr>
          <a:xfrm>
            <a:off x="413464" y="385010"/>
            <a:ext cx="7611599" cy="1123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변화 적용 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– </a:t>
            </a:r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영화 예매 시 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“</a:t>
            </a:r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중복 할인 혜택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“ </a:t>
            </a:r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추가</a:t>
            </a:r>
            <a:endParaRPr lang="en-US" altLang="ko-KR" sz="25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 sz="25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700" b="1" dirty="0">
                <a:latin typeface="D2Coding" panose="020B0609020101020101" pitchFamily="49" charset="-127"/>
                <a:ea typeface="D2Coding" panose="020B0609020101020101" pitchFamily="49" charset="-127"/>
              </a:rPr>
              <a:t>Domain Model Pattern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FA01A45-B22F-BF46-8549-AE52D01D1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60" y="1959577"/>
            <a:ext cx="5391477" cy="2683540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359B400-F737-8796-0B83-C7DA1DDDABC9}"/>
              </a:ext>
            </a:extLst>
          </p:cNvPr>
          <p:cNvCxnSpPr/>
          <p:nvPr/>
        </p:nvCxnSpPr>
        <p:spPr>
          <a:xfrm>
            <a:off x="3164305" y="4162926"/>
            <a:ext cx="211755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ED8994E7-6423-E276-71E4-1B8B5F8538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5021" y="1476017"/>
            <a:ext cx="5628119" cy="4133222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6ECAA987-A569-302D-6410-7D7FD79AEF21}"/>
              </a:ext>
            </a:extLst>
          </p:cNvPr>
          <p:cNvCxnSpPr>
            <a:cxnSpLocks/>
          </p:cNvCxnSpPr>
          <p:nvPr/>
        </p:nvCxnSpPr>
        <p:spPr>
          <a:xfrm flipV="1">
            <a:off x="5281863" y="1570121"/>
            <a:ext cx="1203158" cy="2592805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4239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04A1C0-37DF-D426-F3E6-56FE4CFAB354}"/>
              </a:ext>
            </a:extLst>
          </p:cNvPr>
          <p:cNvSpPr txBox="1"/>
          <p:nvPr/>
        </p:nvSpPr>
        <p:spPr>
          <a:xfrm>
            <a:off x="413464" y="385010"/>
            <a:ext cx="783418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Domain Model Pattern </a:t>
            </a:r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에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변화를 적용한다면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…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B513B5-1CCF-6830-69A6-1FCAF718EC75}"/>
              </a:ext>
            </a:extLst>
          </p:cNvPr>
          <p:cNvSpPr txBox="1"/>
          <p:nvPr/>
        </p:nvSpPr>
        <p:spPr>
          <a:xfrm>
            <a:off x="371068" y="1382376"/>
            <a:ext cx="107761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구현체를 바꿔 </a:t>
            </a:r>
            <a:r>
              <a:rPr lang="ko-KR" altLang="en-US" dirty="0" err="1">
                <a:latin typeface="D2Coding" panose="020B0609020101020101" pitchFamily="49" charset="-127"/>
                <a:ea typeface="D2Coding" panose="020B0609020101020101" pitchFamily="49" charset="-127"/>
              </a:rPr>
              <a:t>끼워주기만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 하면 된다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!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기존 코드를 수정하지 않고 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DiscountStrategy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를 확장한 서브 클래스를 하나 더 만든 것 뿐이다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기존 코드의 변경을 닫은 채 확장에는 열어놓은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OCP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원칙이 적용된 것이다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이는 의존성의 방향이 추상화로 향하는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DIP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의 원칙에 맞게 설계해 놓은 덕이다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추상화에만 의존하고 있다면 사용하는 클라이언트 측은 구현체가 어떻게 바뀌던지 상관없다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436917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04A1C0-37DF-D426-F3E6-56FE4CFAB354}"/>
              </a:ext>
            </a:extLst>
          </p:cNvPr>
          <p:cNvSpPr txBox="1"/>
          <p:nvPr/>
        </p:nvSpPr>
        <p:spPr>
          <a:xfrm>
            <a:off x="413464" y="385010"/>
            <a:ext cx="783418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그런데 말입니다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B513B5-1CCF-6830-69A6-1FCAF718EC75}"/>
              </a:ext>
            </a:extLst>
          </p:cNvPr>
          <p:cNvSpPr txBox="1"/>
          <p:nvPr/>
        </p:nvSpPr>
        <p:spPr>
          <a:xfrm>
            <a:off x="707905" y="3213556"/>
            <a:ext cx="107761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dirty="0">
                <a:latin typeface="D2Coding" panose="020B0609020101020101" pitchFamily="49" charset="-127"/>
                <a:ea typeface="D2Coding" panose="020B0609020101020101" pitchFamily="49" charset="-127"/>
              </a:rPr>
              <a:t>과연 요구사항이 어떻게 변경될 줄 알고 아키텍처와 객체를 설계해야 할까요</a:t>
            </a:r>
            <a:r>
              <a:rPr lang="en-US" altLang="ko-KR" sz="2200" dirty="0">
                <a:latin typeface="D2Coding" panose="020B0609020101020101" pitchFamily="49" charset="-127"/>
                <a:ea typeface="D2Coding" panose="020B0609020101020101" pitchFamily="49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7740189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04A1C0-37DF-D426-F3E6-56FE4CFAB354}"/>
              </a:ext>
            </a:extLst>
          </p:cNvPr>
          <p:cNvSpPr txBox="1"/>
          <p:nvPr/>
        </p:nvSpPr>
        <p:spPr>
          <a:xfrm>
            <a:off x="413464" y="385010"/>
            <a:ext cx="207707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리팩터링</a:t>
            </a:r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^^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79D37D3-CC0E-3A87-3571-A42190FC01C5}"/>
              </a:ext>
            </a:extLst>
          </p:cNvPr>
          <p:cNvSpPr txBox="1"/>
          <p:nvPr/>
        </p:nvSpPr>
        <p:spPr>
          <a:xfrm>
            <a:off x="1153073" y="3327856"/>
            <a:ext cx="36896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dirty="0">
                <a:latin typeface="D2Coding" panose="020B0609020101020101" pitchFamily="49" charset="-127"/>
                <a:ea typeface="D2Coding" panose="020B0609020101020101" pitchFamily="49" charset="-127"/>
              </a:rPr>
              <a:t>요구사항 변경</a:t>
            </a:r>
            <a:endParaRPr lang="en-US" altLang="ko-KR" sz="2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1F52941-AD8D-8891-2B09-08082343264F}"/>
              </a:ext>
            </a:extLst>
          </p:cNvPr>
          <p:cNvSpPr txBox="1"/>
          <p:nvPr/>
        </p:nvSpPr>
        <p:spPr>
          <a:xfrm>
            <a:off x="7114721" y="3327856"/>
            <a:ext cx="36896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dirty="0">
                <a:latin typeface="D2Coding" panose="020B0609020101020101" pitchFamily="49" charset="-127"/>
                <a:ea typeface="D2Coding" panose="020B0609020101020101" pitchFamily="49" charset="-127"/>
              </a:rPr>
              <a:t>변경하기 쉬운 코드</a:t>
            </a:r>
            <a:endParaRPr lang="en-US" altLang="ko-KR" sz="2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D12392D9-7139-45CB-EEF1-CCF731FA0A2E}"/>
              </a:ext>
            </a:extLst>
          </p:cNvPr>
          <p:cNvCxnSpPr>
            <a:stCxn id="25" idx="3"/>
            <a:endCxn id="26" idx="1"/>
          </p:cNvCxnSpPr>
          <p:nvPr/>
        </p:nvCxnSpPr>
        <p:spPr>
          <a:xfrm>
            <a:off x="4842710" y="3543300"/>
            <a:ext cx="2272011" cy="0"/>
          </a:xfrm>
          <a:prstGeom prst="straightConnector1">
            <a:avLst/>
          </a:prstGeom>
          <a:ln w="53975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BB31043-5E6A-DA78-EF84-2ACEDC86415E}"/>
              </a:ext>
            </a:extLst>
          </p:cNvPr>
          <p:cNvSpPr txBox="1"/>
          <p:nvPr/>
        </p:nvSpPr>
        <p:spPr>
          <a:xfrm>
            <a:off x="4133896" y="2900099"/>
            <a:ext cx="3689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무한 반복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32920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04A1C0-37DF-D426-F3E6-56FE4CFAB354}"/>
              </a:ext>
            </a:extLst>
          </p:cNvPr>
          <p:cNvSpPr txBox="1"/>
          <p:nvPr/>
        </p:nvSpPr>
        <p:spPr>
          <a:xfrm>
            <a:off x="413464" y="385010"/>
            <a:ext cx="897718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어떻게 진짜 개발 </a:t>
            </a:r>
            <a:r>
              <a:rPr lang="ko-KR" altLang="en-US" sz="2500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하는데에</a:t>
            </a:r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 적용할 수 있을까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B513B5-1CCF-6830-69A6-1FCAF718EC75}"/>
              </a:ext>
            </a:extLst>
          </p:cNvPr>
          <p:cNvSpPr txBox="1"/>
          <p:nvPr/>
        </p:nvSpPr>
        <p:spPr>
          <a:xfrm>
            <a:off x="371068" y="1382376"/>
            <a:ext cx="78341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테이블 주도 개발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뒤틀린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TDD)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도메인 주도 개발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(DDD)</a:t>
            </a:r>
          </a:p>
        </p:txBody>
      </p:sp>
    </p:spTree>
    <p:extLst>
      <p:ext uri="{BB962C8B-B14F-4D97-AF65-F5344CB8AC3E}">
        <p14:creationId xmlns:p14="http://schemas.microsoft.com/office/powerpoint/2010/main" val="40636584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04A1C0-37DF-D426-F3E6-56FE4CFAB354}"/>
              </a:ext>
            </a:extLst>
          </p:cNvPr>
          <p:cNvSpPr txBox="1"/>
          <p:nvPr/>
        </p:nvSpPr>
        <p:spPr>
          <a:xfrm>
            <a:off x="413464" y="385010"/>
            <a:ext cx="897718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테이블 주도 개발 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– </a:t>
            </a:r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개발 흐름</a:t>
            </a:r>
            <a:endParaRPr lang="en-US" altLang="ko-KR" sz="25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B513B5-1CCF-6830-69A6-1FCAF718EC75}"/>
              </a:ext>
            </a:extLst>
          </p:cNvPr>
          <p:cNvSpPr txBox="1"/>
          <p:nvPr/>
        </p:nvSpPr>
        <p:spPr>
          <a:xfrm>
            <a:off x="371068" y="1382376"/>
            <a:ext cx="783418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테이블을 설계한다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객체와 테이블을 매핑한다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해당 테이블에서 수행할 수 있는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CRUD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및 기타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Query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를 작성한다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비즈니스 로직을 작성한다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53796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04A1C0-37DF-D426-F3E6-56FE4CFAB354}"/>
              </a:ext>
            </a:extLst>
          </p:cNvPr>
          <p:cNvSpPr txBox="1"/>
          <p:nvPr/>
        </p:nvSpPr>
        <p:spPr>
          <a:xfrm>
            <a:off x="473623" y="391027"/>
            <a:ext cx="522934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객체지향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? </a:t>
            </a:r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그거 어떻게 </a:t>
            </a:r>
            <a:r>
              <a:rPr lang="ko-KR" altLang="en-US" sz="2500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하는건데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?</a:t>
            </a:r>
            <a:endParaRPr lang="ko-KR" altLang="en-US" sz="25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A8B3A5-A8C3-47ED-FAFB-7F1BDC571465}"/>
              </a:ext>
            </a:extLst>
          </p:cNvPr>
          <p:cNvSpPr txBox="1"/>
          <p:nvPr/>
        </p:nvSpPr>
        <p:spPr>
          <a:xfrm>
            <a:off x="2478505" y="2805752"/>
            <a:ext cx="675855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dirty="0">
                <a:latin typeface="D2Coding" panose="020B0609020101020101" pitchFamily="49" charset="-127"/>
                <a:ea typeface="D2Coding" panose="020B0609020101020101" pitchFamily="49" charset="-127"/>
              </a:rPr>
              <a:t>코드로 </a:t>
            </a:r>
            <a:r>
              <a:rPr lang="ko-KR" altLang="en-US" sz="2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알아보기위해</a:t>
            </a:r>
            <a:endParaRPr lang="en-US" altLang="ko-KR" sz="25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endParaRPr lang="en-US" altLang="ko-KR" sz="25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ko-KR" altLang="en-US" sz="2500" dirty="0">
                <a:latin typeface="D2Coding" panose="020B0609020101020101" pitchFamily="49" charset="-127"/>
                <a:ea typeface="D2Coding" panose="020B0609020101020101" pitchFamily="49" charset="-127"/>
              </a:rPr>
              <a:t>먼저 아키텍처를 만들어보자</a:t>
            </a:r>
            <a:r>
              <a:rPr lang="en-US" altLang="ko-KR" sz="2500" dirty="0">
                <a:latin typeface="D2Coding" panose="020B0609020101020101" pitchFamily="49" charset="-127"/>
                <a:ea typeface="D2Coding" panose="020B0609020101020101" pitchFamily="49" charset="-127"/>
              </a:rPr>
              <a:t>!</a:t>
            </a:r>
            <a:endParaRPr lang="ko-KR" altLang="en-US" sz="25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4816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04A1C0-37DF-D426-F3E6-56FE4CFAB354}"/>
              </a:ext>
            </a:extLst>
          </p:cNvPr>
          <p:cNvSpPr txBox="1"/>
          <p:nvPr/>
        </p:nvSpPr>
        <p:spPr>
          <a:xfrm>
            <a:off x="413464" y="385010"/>
            <a:ext cx="897718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테이블 주도 개발은 </a:t>
            </a:r>
            <a:r>
              <a:rPr lang="ko-KR" altLang="en-US" sz="2500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쪼끔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! </a:t>
            </a:r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아쉬운 점이 있다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B513B5-1CCF-6830-69A6-1FCAF718EC75}"/>
              </a:ext>
            </a:extLst>
          </p:cNvPr>
          <p:cNvSpPr txBox="1"/>
          <p:nvPr/>
        </p:nvSpPr>
        <p:spPr>
          <a:xfrm>
            <a:off x="371068" y="1382376"/>
            <a:ext cx="78341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Entity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클래스를 테이블과 매핑하기 위해서만 사용하게 된다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비즈니스 로직보다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DB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접근로직에 우선하여 개발을 진행하게 된다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객체 간의 관계가 </a:t>
            </a:r>
            <a:r>
              <a:rPr lang="ko-KR" altLang="en-US" dirty="0" err="1">
                <a:latin typeface="D2Coding" panose="020B0609020101020101" pitchFamily="49" charset="-127"/>
                <a:ea typeface="D2Coding" panose="020B0609020101020101" pitchFamily="49" charset="-127"/>
              </a:rPr>
              <a:t>희미해진다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771644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04A1C0-37DF-D426-F3E6-56FE4CFAB354}"/>
              </a:ext>
            </a:extLst>
          </p:cNvPr>
          <p:cNvSpPr txBox="1"/>
          <p:nvPr/>
        </p:nvSpPr>
        <p:spPr>
          <a:xfrm>
            <a:off x="413464" y="385010"/>
            <a:ext cx="897718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도메인 주도 개발</a:t>
            </a:r>
            <a:endParaRPr lang="en-US" altLang="ko-KR" sz="25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B513B5-1CCF-6830-69A6-1FCAF718EC75}"/>
              </a:ext>
            </a:extLst>
          </p:cNvPr>
          <p:cNvSpPr txBox="1"/>
          <p:nvPr/>
        </p:nvSpPr>
        <p:spPr>
          <a:xfrm>
            <a:off x="371068" y="1382376"/>
            <a:ext cx="101024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테이블 구조는 딱히 의식하지 않고 비즈니스 로직을 개발한다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DB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에 의존하지 않고 테스트 코드를 활용하여 비즈니스 로직을 작성하고 검증해도 좋다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비즈니스 로직에 확신이 생길 때 객체와 테이블을 매핑한다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677496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04A1C0-37DF-D426-F3E6-56FE4CFAB354}"/>
              </a:ext>
            </a:extLst>
          </p:cNvPr>
          <p:cNvSpPr txBox="1"/>
          <p:nvPr/>
        </p:nvSpPr>
        <p:spPr>
          <a:xfrm>
            <a:off x="413464" y="385010"/>
            <a:ext cx="897718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도메인 주도 개발은 뭐가 더 좋을까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7FB7A1-E56C-C1F7-F10F-6E149546F35A}"/>
              </a:ext>
            </a:extLst>
          </p:cNvPr>
          <p:cNvSpPr txBox="1"/>
          <p:nvPr/>
        </p:nvSpPr>
        <p:spPr>
          <a:xfrm>
            <a:off x="371067" y="1382376"/>
            <a:ext cx="90195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latin typeface="D2Coding" panose="020B0609020101020101" pitchFamily="49" charset="-127"/>
                <a:ea typeface="D2Coding" panose="020B0609020101020101" pitchFamily="49" charset="-127"/>
              </a:rPr>
              <a:t>백엔드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 엔지니어로써 가장 중요한 </a:t>
            </a:r>
            <a:r>
              <a:rPr lang="ko-KR" altLang="en-US" b="1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비즈니스 로직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에 집중할 수 있다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DDL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이나 객체를 매핑하는데 큰 시간을 </a:t>
            </a:r>
            <a:r>
              <a:rPr lang="ko-KR" altLang="en-US" dirty="0" err="1">
                <a:latin typeface="D2Coding" panose="020B0609020101020101" pitchFamily="49" charset="-127"/>
                <a:ea typeface="D2Coding" panose="020B0609020101020101" pitchFamily="49" charset="-127"/>
              </a:rPr>
              <a:t>안들여도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 된다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Hibernate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가 제공하는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DDL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옵션을 사용하면 테스트 환경에서는 무리가 없다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73BEE8-978F-CADC-C719-DE163C24AD51}"/>
              </a:ext>
            </a:extLst>
          </p:cNvPr>
          <p:cNvSpPr txBox="1"/>
          <p:nvPr/>
        </p:nvSpPr>
        <p:spPr>
          <a:xfrm>
            <a:off x="371067" y="2729913"/>
            <a:ext cx="9019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개발 도중 스키마가 변경되어도 기존 비즈니스 로직에 문제가 발생하지 않는다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52769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04A1C0-37DF-D426-F3E6-56FE4CFAB354}"/>
              </a:ext>
            </a:extLst>
          </p:cNvPr>
          <p:cNvSpPr txBox="1"/>
          <p:nvPr/>
        </p:nvSpPr>
        <p:spPr>
          <a:xfrm>
            <a:off x="413464" y="385010"/>
            <a:ext cx="897718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테이블 주도 개발 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vs </a:t>
            </a:r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도메인 주도 개발 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- </a:t>
            </a:r>
            <a:r>
              <a:rPr lang="ko-KR" altLang="en-US" sz="2200" b="1" dirty="0">
                <a:latin typeface="D2Coding" panose="020B0609020101020101" pitchFamily="49" charset="-127"/>
                <a:ea typeface="D2Coding" panose="020B0609020101020101" pitchFamily="49" charset="-127"/>
              </a:rPr>
              <a:t>개발 흐름 비교</a:t>
            </a:r>
            <a:endParaRPr lang="en-US" altLang="ko-KR" sz="22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6" name="그림 5" descr="도표이(가) 표시된 사진&#10;&#10;자동 생성된 설명">
            <a:extLst>
              <a:ext uri="{FF2B5EF4-FFF2-40B4-BE49-F238E27FC236}">
                <a16:creationId xmlns:a16="http://schemas.microsoft.com/office/drawing/2014/main" id="{4380DAC3-4C33-B6F5-6549-77A5291F73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34" t="4456" r="3334" b="11543"/>
          <a:stretch/>
        </p:blipFill>
        <p:spPr>
          <a:xfrm>
            <a:off x="6250404" y="1401678"/>
            <a:ext cx="5775159" cy="4343400"/>
          </a:xfrm>
          <a:prstGeom prst="rect">
            <a:avLst/>
          </a:prstGeom>
        </p:spPr>
      </p:pic>
      <p:pic>
        <p:nvPicPr>
          <p:cNvPr id="8" name="그림 7" descr="도표이(가) 표시된 사진&#10;&#10;자동 생성된 설명">
            <a:extLst>
              <a:ext uri="{FF2B5EF4-FFF2-40B4-BE49-F238E27FC236}">
                <a16:creationId xmlns:a16="http://schemas.microsoft.com/office/drawing/2014/main" id="{EF479864-084A-7638-F301-42AE35B2793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80" t="3384" r="6816" b="14554"/>
          <a:stretch/>
        </p:blipFill>
        <p:spPr>
          <a:xfrm>
            <a:off x="109613" y="1401677"/>
            <a:ext cx="5986387" cy="4343401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795375F9-648D-9620-8591-A3F7C5B758D7}"/>
              </a:ext>
            </a:extLst>
          </p:cNvPr>
          <p:cNvSpPr/>
          <p:nvPr/>
        </p:nvSpPr>
        <p:spPr>
          <a:xfrm>
            <a:off x="10335126" y="3368842"/>
            <a:ext cx="980574" cy="60157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0768222-524E-5225-40CB-FA3A9C23061A}"/>
              </a:ext>
            </a:extLst>
          </p:cNvPr>
          <p:cNvCxnSpPr>
            <a:endCxn id="6" idx="2"/>
          </p:cNvCxnSpPr>
          <p:nvPr/>
        </p:nvCxnSpPr>
        <p:spPr>
          <a:xfrm>
            <a:off x="8993605" y="1925053"/>
            <a:ext cx="144379" cy="3820025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08171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04A1C0-37DF-D426-F3E6-56FE4CFAB354}"/>
              </a:ext>
            </a:extLst>
          </p:cNvPr>
          <p:cNvSpPr txBox="1"/>
          <p:nvPr/>
        </p:nvSpPr>
        <p:spPr>
          <a:xfrm>
            <a:off x="413464" y="385010"/>
            <a:ext cx="1050519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테이블 주도 개발 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vs </a:t>
            </a:r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도메인 주도 개발 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– </a:t>
            </a:r>
            <a:r>
              <a:rPr lang="ko-KR" altLang="en-US" sz="2200" b="1" dirty="0">
                <a:latin typeface="D2Coding" panose="020B0609020101020101" pitchFamily="49" charset="-127"/>
                <a:ea typeface="D2Coding" panose="020B0609020101020101" pitchFamily="49" charset="-127"/>
              </a:rPr>
              <a:t>객체지향과 더 어울리는 방식은</a:t>
            </a:r>
            <a:r>
              <a:rPr lang="en-US" altLang="ko-KR" sz="2200" b="1" dirty="0">
                <a:latin typeface="D2Coding" panose="020B0609020101020101" pitchFamily="49" charset="-127"/>
                <a:ea typeface="D2Coding" panose="020B0609020101020101" pitchFamily="49" charset="-127"/>
              </a:rPr>
              <a:t>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EAA286-3127-6514-62EA-9879AF20AFF1}"/>
              </a:ext>
            </a:extLst>
          </p:cNvPr>
          <p:cNvSpPr txBox="1"/>
          <p:nvPr/>
        </p:nvSpPr>
        <p:spPr>
          <a:xfrm>
            <a:off x="401242" y="3244334"/>
            <a:ext cx="113895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D2Coding" panose="020B0609020101020101" pitchFamily="49" charset="-127"/>
                <a:ea typeface="D2Coding" panose="020B0609020101020101" pitchFamily="49" charset="-127"/>
              </a:rPr>
              <a:t>객체 간의 협력관계에 집중할 수 있고</a:t>
            </a:r>
            <a:r>
              <a:rPr lang="en-US" altLang="ko-KR" b="1" dirty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b="1" dirty="0">
                <a:latin typeface="D2Coding" panose="020B0609020101020101" pitchFamily="49" charset="-127"/>
                <a:ea typeface="D2Coding" panose="020B0609020101020101" pitchFamily="49" charset="-127"/>
              </a:rPr>
              <a:t>비즈니스 로직에 우선하여 집중할 수 있다는 특징을 가진</a:t>
            </a:r>
            <a:endParaRPr lang="en-US" altLang="ko-KR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endParaRPr lang="en-US" altLang="ko-KR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ko-KR" altLang="en-US" b="1" dirty="0">
                <a:latin typeface="D2Coding" panose="020B0609020101020101" pitchFamily="49" charset="-127"/>
                <a:ea typeface="D2Coding" panose="020B0609020101020101" pitchFamily="49" charset="-127"/>
              </a:rPr>
              <a:t>도메인 주도 개발이 조금 더 적합해 보인다</a:t>
            </a:r>
            <a:r>
              <a:rPr lang="en-US" altLang="ko-KR" b="1" dirty="0">
                <a:latin typeface="D2Coding" panose="020B0609020101020101" pitchFamily="49" charset="-127"/>
                <a:ea typeface="D2Coding" panose="020B0609020101020101" pitchFamily="49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5632589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04A1C0-37DF-D426-F3E6-56FE4CFAB354}"/>
              </a:ext>
            </a:extLst>
          </p:cNvPr>
          <p:cNvSpPr txBox="1"/>
          <p:nvPr/>
        </p:nvSpPr>
        <p:spPr>
          <a:xfrm>
            <a:off x="413464" y="385010"/>
            <a:ext cx="14935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결론 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- 1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7EC3CF-2F46-28F2-3DDA-C1461163B4C6}"/>
              </a:ext>
            </a:extLst>
          </p:cNvPr>
          <p:cNvSpPr txBox="1"/>
          <p:nvPr/>
        </p:nvSpPr>
        <p:spPr>
          <a:xfrm>
            <a:off x="401242" y="3244334"/>
            <a:ext cx="11389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D2Coding" panose="020B0609020101020101" pitchFamily="49" charset="-127"/>
                <a:ea typeface="D2Coding" panose="020B0609020101020101" pitchFamily="49" charset="-127"/>
              </a:rPr>
              <a:t>객체지향이란 객체 간의 협력관계를 구축함으로써 어떤 문제를 해결하고자 하는 것이다</a:t>
            </a:r>
            <a:r>
              <a:rPr lang="en-US" altLang="ko-KR" b="1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260932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04A1C0-37DF-D426-F3E6-56FE4CFAB354}"/>
              </a:ext>
            </a:extLst>
          </p:cNvPr>
          <p:cNvSpPr txBox="1"/>
          <p:nvPr/>
        </p:nvSpPr>
        <p:spPr>
          <a:xfrm>
            <a:off x="413464" y="385010"/>
            <a:ext cx="14935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결론 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- 2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7EC3CF-2F46-28F2-3DDA-C1461163B4C6}"/>
              </a:ext>
            </a:extLst>
          </p:cNvPr>
          <p:cNvSpPr txBox="1"/>
          <p:nvPr/>
        </p:nvSpPr>
        <p:spPr>
          <a:xfrm>
            <a:off x="401242" y="3429000"/>
            <a:ext cx="11389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D2Coding" panose="020B0609020101020101" pitchFamily="49" charset="-127"/>
                <a:ea typeface="D2Coding" panose="020B0609020101020101" pitchFamily="49" charset="-127"/>
              </a:rPr>
              <a:t>객체 간의 협력관계를 구축하는 것은 관심사 분리를 통한 계층형 아키텍처를 기반으로 한다</a:t>
            </a:r>
            <a:r>
              <a:rPr lang="en-US" altLang="ko-KR" b="1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8225555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04A1C0-37DF-D426-F3E6-56FE4CFAB354}"/>
              </a:ext>
            </a:extLst>
          </p:cNvPr>
          <p:cNvSpPr txBox="1"/>
          <p:nvPr/>
        </p:nvSpPr>
        <p:spPr>
          <a:xfrm>
            <a:off x="413464" y="385010"/>
            <a:ext cx="14935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결론 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- 3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7EC3CF-2F46-28F2-3DDA-C1461163B4C6}"/>
              </a:ext>
            </a:extLst>
          </p:cNvPr>
          <p:cNvSpPr txBox="1"/>
          <p:nvPr/>
        </p:nvSpPr>
        <p:spPr>
          <a:xfrm>
            <a:off x="401242" y="3429000"/>
            <a:ext cx="11389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D2Coding" panose="020B0609020101020101" pitchFamily="49" charset="-127"/>
                <a:ea typeface="D2Coding" panose="020B0609020101020101" pitchFamily="49" charset="-127"/>
              </a:rPr>
              <a:t>변경 되지 않는 것은 없다</a:t>
            </a:r>
            <a:r>
              <a:rPr lang="en-US" altLang="ko-KR" b="1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5994723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04A1C0-37DF-D426-F3E6-56FE4CFAB354}"/>
              </a:ext>
            </a:extLst>
          </p:cNvPr>
          <p:cNvSpPr txBox="1"/>
          <p:nvPr/>
        </p:nvSpPr>
        <p:spPr>
          <a:xfrm>
            <a:off x="413464" y="385010"/>
            <a:ext cx="14935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결론 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- 4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7EC3CF-2F46-28F2-3DDA-C1461163B4C6}"/>
              </a:ext>
            </a:extLst>
          </p:cNvPr>
          <p:cNvSpPr txBox="1"/>
          <p:nvPr/>
        </p:nvSpPr>
        <p:spPr>
          <a:xfrm>
            <a:off x="401242" y="3429000"/>
            <a:ext cx="11389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D2Coding" panose="020B0609020101020101" pitchFamily="49" charset="-127"/>
                <a:ea typeface="D2Coding" panose="020B0609020101020101" pitchFamily="49" charset="-127"/>
              </a:rPr>
              <a:t>변경에 대응하기 좋은 아키텍처가 장기적으로 보면 좋을 수 있다</a:t>
            </a:r>
            <a:r>
              <a:rPr lang="en-US" altLang="ko-KR" b="1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3895460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04A1C0-37DF-D426-F3E6-56FE4CFAB354}"/>
              </a:ext>
            </a:extLst>
          </p:cNvPr>
          <p:cNvSpPr txBox="1"/>
          <p:nvPr/>
        </p:nvSpPr>
        <p:spPr>
          <a:xfrm>
            <a:off x="413464" y="385010"/>
            <a:ext cx="14935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결론 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- 5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7EC3CF-2F46-28F2-3DDA-C1461163B4C6}"/>
              </a:ext>
            </a:extLst>
          </p:cNvPr>
          <p:cNvSpPr txBox="1"/>
          <p:nvPr/>
        </p:nvSpPr>
        <p:spPr>
          <a:xfrm>
            <a:off x="401242" y="3429000"/>
            <a:ext cx="11389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D2Coding" panose="020B0609020101020101" pitchFamily="49" charset="-127"/>
                <a:ea typeface="D2Coding" panose="020B0609020101020101" pitchFamily="49" charset="-127"/>
              </a:rPr>
              <a:t>변경에 조금 더 좋은 설계를 기반으로 코드를 작성해볼 수 있는 것은 </a:t>
            </a:r>
            <a:r>
              <a:rPr lang="en-US" altLang="ko-KR" b="1" dirty="0">
                <a:latin typeface="D2Coding" panose="020B0609020101020101" pitchFamily="49" charset="-127"/>
                <a:ea typeface="D2Coding" panose="020B0609020101020101" pitchFamily="49" charset="-127"/>
              </a:rPr>
              <a:t>Domain Model Pattern</a:t>
            </a:r>
            <a:r>
              <a:rPr lang="ko-KR" altLang="en-US" b="1" dirty="0">
                <a:latin typeface="D2Coding" panose="020B0609020101020101" pitchFamily="49" charset="-127"/>
                <a:ea typeface="D2Coding" panose="020B0609020101020101" pitchFamily="49" charset="-127"/>
              </a:rPr>
              <a:t>이다</a:t>
            </a:r>
            <a:r>
              <a:rPr lang="en-US" altLang="ko-KR" b="1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73000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04A1C0-37DF-D426-F3E6-56FE4CFAB354}"/>
              </a:ext>
            </a:extLst>
          </p:cNvPr>
          <p:cNvSpPr txBox="1"/>
          <p:nvPr/>
        </p:nvSpPr>
        <p:spPr>
          <a:xfrm>
            <a:off x="473623" y="391027"/>
            <a:ext cx="522934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계층형 아키텍처</a:t>
            </a:r>
          </a:p>
        </p:txBody>
      </p:sp>
      <p:pic>
        <p:nvPicPr>
          <p:cNvPr id="5" name="그림 4" descr="텍스트, 스크린샷, 새이(가) 표시된 사진&#10;&#10;자동 생성된 설명">
            <a:extLst>
              <a:ext uri="{FF2B5EF4-FFF2-40B4-BE49-F238E27FC236}">
                <a16:creationId xmlns:a16="http://schemas.microsoft.com/office/drawing/2014/main" id="{7112B340-C8D0-C069-A6ED-2746C98A97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278" y="1420441"/>
            <a:ext cx="5032036" cy="42223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CA67CF-497C-65F5-7FA6-86448A4C564D}"/>
              </a:ext>
            </a:extLst>
          </p:cNvPr>
          <p:cNvSpPr txBox="1"/>
          <p:nvPr/>
        </p:nvSpPr>
        <p:spPr>
          <a:xfrm>
            <a:off x="6009773" y="2967335"/>
            <a:ext cx="57751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유사한 관심사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에 관한 내용을 특정 계층에 몰아넣어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ko-KR" altLang="en-US" b="1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유연성</a:t>
            </a:r>
            <a:r>
              <a:rPr lang="en-US" altLang="ko-KR" b="1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r>
              <a:rPr lang="ko-KR" altLang="en-US" b="1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재사용성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을 챙길 수 있다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418515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04A1C0-37DF-D426-F3E6-56FE4CFAB354}"/>
              </a:ext>
            </a:extLst>
          </p:cNvPr>
          <p:cNvSpPr txBox="1"/>
          <p:nvPr/>
        </p:nvSpPr>
        <p:spPr>
          <a:xfrm>
            <a:off x="413464" y="385010"/>
            <a:ext cx="14935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결론 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- 6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7EC3CF-2F46-28F2-3DDA-C1461163B4C6}"/>
              </a:ext>
            </a:extLst>
          </p:cNvPr>
          <p:cNvSpPr txBox="1"/>
          <p:nvPr/>
        </p:nvSpPr>
        <p:spPr>
          <a:xfrm>
            <a:off x="401242" y="3429000"/>
            <a:ext cx="11389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D2Coding" panose="020B0609020101020101" pitchFamily="49" charset="-127"/>
                <a:ea typeface="D2Coding" panose="020B0609020101020101" pitchFamily="49" charset="-127"/>
              </a:rPr>
              <a:t>Domain Model Pattern</a:t>
            </a:r>
            <a:r>
              <a:rPr lang="ko-KR" altLang="en-US" b="1" dirty="0">
                <a:latin typeface="D2Coding" panose="020B0609020101020101" pitchFamily="49" charset="-127"/>
                <a:ea typeface="D2Coding" panose="020B0609020101020101" pitchFamily="49" charset="-127"/>
              </a:rPr>
              <a:t>은 알고 보면 도메인 주도 개발</a:t>
            </a:r>
            <a:r>
              <a:rPr lang="en-US" altLang="ko-KR" b="1" dirty="0">
                <a:latin typeface="D2Coding" panose="020B0609020101020101" pitchFamily="49" charset="-127"/>
                <a:ea typeface="D2Coding" panose="020B0609020101020101" pitchFamily="49" charset="-127"/>
              </a:rPr>
              <a:t>(DDD)</a:t>
            </a:r>
            <a:r>
              <a:rPr lang="ko-KR" altLang="en-US" b="1" dirty="0">
                <a:latin typeface="D2Coding" panose="020B0609020101020101" pitchFamily="49" charset="-127"/>
                <a:ea typeface="D2Coding" panose="020B0609020101020101" pitchFamily="49" charset="-127"/>
              </a:rPr>
              <a:t>이다</a:t>
            </a:r>
            <a:r>
              <a:rPr lang="en-US" altLang="ko-KR" b="1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6207512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B5ECAB2B-29C9-5D69-ACC3-1774278F0243}"/>
              </a:ext>
            </a:extLst>
          </p:cNvPr>
          <p:cNvSpPr/>
          <p:nvPr/>
        </p:nvSpPr>
        <p:spPr>
          <a:xfrm>
            <a:off x="2562727" y="1088858"/>
            <a:ext cx="7561847" cy="5594684"/>
          </a:xfrm>
          <a:prstGeom prst="rect">
            <a:avLst/>
          </a:prstGeom>
          <a:noFill/>
          <a:ln w="793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04A1C0-37DF-D426-F3E6-56FE4CFAB354}"/>
              </a:ext>
            </a:extLst>
          </p:cNvPr>
          <p:cNvSpPr txBox="1"/>
          <p:nvPr/>
        </p:nvSpPr>
        <p:spPr>
          <a:xfrm>
            <a:off x="413465" y="385010"/>
            <a:ext cx="13034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결론</a:t>
            </a:r>
            <a:endParaRPr lang="en-US" altLang="ko-KR" sz="25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D36C495-9DE3-7224-07AB-02AE4CB5F1BE}"/>
              </a:ext>
            </a:extLst>
          </p:cNvPr>
          <p:cNvSpPr/>
          <p:nvPr/>
        </p:nvSpPr>
        <p:spPr>
          <a:xfrm>
            <a:off x="2965785" y="1534026"/>
            <a:ext cx="6689557" cy="45780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F00A74-9964-AAE1-DE99-24AE26BC5A50}"/>
              </a:ext>
            </a:extLst>
          </p:cNvPr>
          <p:cNvSpPr txBox="1"/>
          <p:nvPr/>
        </p:nvSpPr>
        <p:spPr>
          <a:xfrm>
            <a:off x="5568615" y="497434"/>
            <a:ext cx="13034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>
                <a:latin typeface="D2Coding" panose="020B0609020101020101" pitchFamily="49" charset="-127"/>
                <a:ea typeface="D2Coding" panose="020B0609020101020101" pitchFamily="49" charset="-127"/>
              </a:rPr>
              <a:t>객체지향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E8C9E4-7775-11B7-B0CC-3EA8C7895ADE}"/>
              </a:ext>
            </a:extLst>
          </p:cNvPr>
          <p:cNvSpPr txBox="1"/>
          <p:nvPr/>
        </p:nvSpPr>
        <p:spPr>
          <a:xfrm>
            <a:off x="5402180" y="4797774"/>
            <a:ext cx="1937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계층형 아키텍처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58EF00-F52B-F185-300C-B041556ECD2C}"/>
              </a:ext>
            </a:extLst>
          </p:cNvPr>
          <p:cNvSpPr txBox="1"/>
          <p:nvPr/>
        </p:nvSpPr>
        <p:spPr>
          <a:xfrm>
            <a:off x="4204848" y="2363020"/>
            <a:ext cx="4211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도메인 모델 패턴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도메인 주도 개발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00D171-BF3A-FC69-B5F7-FB2A3909A205}"/>
              </a:ext>
            </a:extLst>
          </p:cNvPr>
          <p:cNvSpPr txBox="1"/>
          <p:nvPr/>
        </p:nvSpPr>
        <p:spPr>
          <a:xfrm>
            <a:off x="6029159" y="3884975"/>
            <a:ext cx="683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ORM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8B17B6-CF99-007B-3923-923BE671426F}"/>
              </a:ext>
            </a:extLst>
          </p:cNvPr>
          <p:cNvSpPr/>
          <p:nvPr/>
        </p:nvSpPr>
        <p:spPr>
          <a:xfrm>
            <a:off x="2965785" y="4580749"/>
            <a:ext cx="6689557" cy="803382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49B5F1D-0EDF-26FF-7290-F1F480CA3E26}"/>
              </a:ext>
            </a:extLst>
          </p:cNvPr>
          <p:cNvSpPr/>
          <p:nvPr/>
        </p:nvSpPr>
        <p:spPr>
          <a:xfrm>
            <a:off x="2965785" y="3561346"/>
            <a:ext cx="6689557" cy="1015943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7D85F63-D2A2-F33F-1AEB-3619FA70F7D8}"/>
              </a:ext>
            </a:extLst>
          </p:cNvPr>
          <p:cNvSpPr txBox="1"/>
          <p:nvPr/>
        </p:nvSpPr>
        <p:spPr>
          <a:xfrm>
            <a:off x="5280359" y="5569433"/>
            <a:ext cx="22875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협력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관계 설계하기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F366399-0489-68F5-F828-CD291B5696FF}"/>
              </a:ext>
            </a:extLst>
          </p:cNvPr>
          <p:cNvSpPr/>
          <p:nvPr/>
        </p:nvSpPr>
        <p:spPr>
          <a:xfrm>
            <a:off x="2965785" y="5384130"/>
            <a:ext cx="6689557" cy="727911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5F20FB7-26CC-F922-2111-AB97AD28A51F}"/>
              </a:ext>
            </a:extLst>
          </p:cNvPr>
          <p:cNvSpPr/>
          <p:nvPr/>
        </p:nvSpPr>
        <p:spPr>
          <a:xfrm>
            <a:off x="2965785" y="1537759"/>
            <a:ext cx="6689557" cy="2026143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874539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04A1C0-37DF-D426-F3E6-56FE4CFAB354}"/>
              </a:ext>
            </a:extLst>
          </p:cNvPr>
          <p:cNvSpPr txBox="1"/>
          <p:nvPr/>
        </p:nvSpPr>
        <p:spPr>
          <a:xfrm>
            <a:off x="413464" y="385010"/>
            <a:ext cx="897718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결론 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- </a:t>
            </a:r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인용</a:t>
            </a:r>
            <a:endParaRPr lang="en-US" altLang="ko-KR" sz="25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7EC3CF-2F46-28F2-3DDA-C1461163B4C6}"/>
              </a:ext>
            </a:extLst>
          </p:cNvPr>
          <p:cNvSpPr txBox="1"/>
          <p:nvPr/>
        </p:nvSpPr>
        <p:spPr>
          <a:xfrm>
            <a:off x="401242" y="2413337"/>
            <a:ext cx="1138951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D2Coding" panose="020B0609020101020101" pitchFamily="49" charset="-127"/>
                <a:ea typeface="D2Coding" panose="020B0609020101020101" pitchFamily="49" charset="-127"/>
              </a:rPr>
              <a:t>정답은 없습니다</a:t>
            </a:r>
            <a:r>
              <a:rPr lang="en-US" altLang="ko-KR" b="1" dirty="0">
                <a:latin typeface="D2Coding" panose="020B0609020101020101" pitchFamily="49" charset="-127"/>
                <a:ea typeface="D2Coding" panose="020B0609020101020101" pitchFamily="49" charset="-127"/>
              </a:rPr>
              <a:t>. </a:t>
            </a:r>
          </a:p>
          <a:p>
            <a:pPr algn="ctr"/>
            <a:endParaRPr lang="en-US" altLang="ko-KR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ko-KR" altLang="en-US" b="1" dirty="0">
                <a:latin typeface="D2Coding" panose="020B0609020101020101" pitchFamily="49" charset="-127"/>
                <a:ea typeface="D2Coding" panose="020B0609020101020101" pitchFamily="49" charset="-127"/>
              </a:rPr>
              <a:t>일단은 본인이 속한 조직에 </a:t>
            </a:r>
            <a:r>
              <a:rPr lang="ko-KR" altLang="en-US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맞춰가시고</a:t>
            </a:r>
            <a:r>
              <a:rPr lang="en-US" altLang="ko-KR" b="1" dirty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b="1" dirty="0">
                <a:latin typeface="D2Coding" panose="020B0609020101020101" pitchFamily="49" charset="-127"/>
                <a:ea typeface="D2Coding" panose="020B0609020101020101" pitchFamily="49" charset="-127"/>
              </a:rPr>
              <a:t>조직 내에서 어느정도 힘이 생겼을 때</a:t>
            </a:r>
            <a:endParaRPr lang="en-US" altLang="ko-KR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endParaRPr lang="en-US" altLang="ko-KR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ko-KR" altLang="en-US" b="1" dirty="0">
                <a:latin typeface="D2Coding" panose="020B0609020101020101" pitchFamily="49" charset="-127"/>
                <a:ea typeface="D2Coding" panose="020B0609020101020101" pitchFamily="49" charset="-127"/>
              </a:rPr>
              <a:t>본인이 생각하기에 더 좋다고 생각하는 방식을 도입하면 됩니다</a:t>
            </a:r>
            <a:r>
              <a:rPr lang="en-US" altLang="ko-KR" b="1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ko-KR" altLang="en-US" b="1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en-US" altLang="ko-KR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endParaRPr lang="en-US" altLang="ko-KR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en-US" altLang="ko-KR" b="1" dirty="0">
                <a:latin typeface="D2Coding" panose="020B0609020101020101" pitchFamily="49" charset="-127"/>
                <a:ea typeface="D2Coding" panose="020B0609020101020101" pitchFamily="49" charset="-127"/>
              </a:rPr>
              <a:t>– </a:t>
            </a:r>
            <a:r>
              <a:rPr lang="ko-KR" altLang="en-US" b="1" dirty="0">
                <a:latin typeface="D2Coding" panose="020B0609020101020101" pitchFamily="49" charset="-127"/>
                <a:ea typeface="D2Coding" panose="020B0609020101020101" pitchFamily="49" charset="-127"/>
              </a:rPr>
              <a:t>조영호</a:t>
            </a:r>
            <a:r>
              <a:rPr lang="en-US" altLang="ko-KR" b="1" dirty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b="1" dirty="0">
                <a:latin typeface="D2Coding" panose="020B0609020101020101" pitchFamily="49" charset="-127"/>
                <a:ea typeface="D2Coding" panose="020B0609020101020101" pitchFamily="49" charset="-127"/>
              </a:rPr>
              <a:t>박재성</a:t>
            </a:r>
            <a:endParaRPr lang="en-US" altLang="ko-KR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918032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04A1C0-37DF-D426-F3E6-56FE4CFAB354}"/>
              </a:ext>
            </a:extLst>
          </p:cNvPr>
          <p:cNvSpPr txBox="1"/>
          <p:nvPr/>
        </p:nvSpPr>
        <p:spPr>
          <a:xfrm>
            <a:off x="413464" y="385010"/>
            <a:ext cx="897718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참고자료</a:t>
            </a:r>
            <a:endParaRPr lang="en-US" altLang="ko-KR" sz="25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7EC3CF-2F46-28F2-3DDA-C1461163B4C6}"/>
              </a:ext>
            </a:extLst>
          </p:cNvPr>
          <p:cNvSpPr txBox="1"/>
          <p:nvPr/>
        </p:nvSpPr>
        <p:spPr>
          <a:xfrm>
            <a:off x="154785" y="2413337"/>
            <a:ext cx="113895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D2Coding" panose="020B0609020101020101" pitchFamily="49" charset="-127"/>
                <a:ea typeface="D2Coding" panose="020B0609020101020101" pitchFamily="49" charset="-127"/>
                <a:hlinkClick r:id="rId2"/>
              </a:rPr>
              <a:t>[KSUG Seminar] Growing Application - 2nd. </a:t>
            </a:r>
            <a:r>
              <a:rPr lang="ko-KR" altLang="en-US" b="1" dirty="0">
                <a:latin typeface="D2Coding" panose="020B0609020101020101" pitchFamily="49" charset="-127"/>
                <a:ea typeface="D2Coding" panose="020B0609020101020101" pitchFamily="49" charset="-127"/>
                <a:hlinkClick r:id="rId2"/>
              </a:rPr>
              <a:t>애플리케이션 아키텍처와 객체지향</a:t>
            </a:r>
            <a:endParaRPr lang="en-US" altLang="ko-KR" b="1" dirty="0">
              <a:latin typeface="D2Coding" panose="020B0609020101020101" pitchFamily="49" charset="-127"/>
              <a:ea typeface="D2Coding" panose="020B0609020101020101" pitchFamily="49" charset="-127"/>
              <a:hlinkClick r:id="rId2"/>
            </a:endParaRPr>
          </a:p>
          <a:p>
            <a:pPr algn="ctr"/>
            <a:endParaRPr lang="en-US" altLang="ko-KR" b="1" dirty="0">
              <a:latin typeface="D2Coding" panose="020B0609020101020101" pitchFamily="49" charset="-127"/>
              <a:ea typeface="D2Coding" panose="020B0609020101020101" pitchFamily="49" charset="-127"/>
              <a:hlinkClick r:id="rId2"/>
            </a:endParaRPr>
          </a:p>
          <a:p>
            <a:pPr algn="ctr"/>
            <a:endParaRPr lang="en-US" altLang="ko-KR" b="1" dirty="0">
              <a:latin typeface="D2Coding" panose="020B0609020101020101" pitchFamily="49" charset="-127"/>
              <a:ea typeface="D2Coding" panose="020B0609020101020101" pitchFamily="49" charset="-127"/>
              <a:hlinkClick r:id="rId2"/>
            </a:endParaRPr>
          </a:p>
          <a:p>
            <a:pPr algn="ctr"/>
            <a:r>
              <a:rPr lang="ko-KR" altLang="en-US" b="1" dirty="0">
                <a:latin typeface="D2Coding" panose="020B0609020101020101" pitchFamily="49" charset="-127"/>
                <a:ea typeface="D2Coding" panose="020B0609020101020101" pitchFamily="49" charset="-127"/>
                <a:hlinkClick r:id="rId2"/>
              </a:rPr>
              <a:t> </a:t>
            </a:r>
            <a:r>
              <a:rPr lang="en-US" altLang="ko-KR" b="1" dirty="0">
                <a:latin typeface="D2Coding" panose="020B0609020101020101" pitchFamily="49" charset="-127"/>
                <a:ea typeface="D2Coding" panose="020B0609020101020101" pitchFamily="49" charset="-127"/>
                <a:hlinkClick r:id="rId2"/>
              </a:rPr>
              <a:t>[SpringCamp2013] ORM </a:t>
            </a:r>
            <a:r>
              <a:rPr lang="ko-KR" altLang="en-US" b="1" dirty="0">
                <a:latin typeface="D2Coding" panose="020B0609020101020101" pitchFamily="49" charset="-127"/>
                <a:ea typeface="D2Coding" panose="020B0609020101020101" pitchFamily="49" charset="-127"/>
                <a:hlinkClick r:id="rId2"/>
              </a:rPr>
              <a:t>프레임워크를 활용할 때의 설계</a:t>
            </a:r>
            <a:r>
              <a:rPr lang="en-US" altLang="ko-KR" b="1" dirty="0">
                <a:latin typeface="D2Coding" panose="020B0609020101020101" pitchFamily="49" charset="-127"/>
                <a:ea typeface="D2Coding" panose="020B0609020101020101" pitchFamily="49" charset="-127"/>
                <a:hlinkClick r:id="rId2"/>
              </a:rPr>
              <a:t>, </a:t>
            </a:r>
            <a:r>
              <a:rPr lang="ko-KR" altLang="en-US" b="1" dirty="0">
                <a:latin typeface="D2Coding" panose="020B0609020101020101" pitchFamily="49" charset="-127"/>
                <a:ea typeface="D2Coding" panose="020B0609020101020101" pitchFamily="49" charset="-127"/>
                <a:hlinkClick r:id="rId2"/>
              </a:rPr>
              <a:t>개발 프로세스 </a:t>
            </a:r>
            <a:endParaRPr lang="en-US" altLang="ko-KR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6164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04A1C0-37DF-D426-F3E6-56FE4CFAB354}"/>
              </a:ext>
            </a:extLst>
          </p:cNvPr>
          <p:cNvSpPr txBox="1"/>
          <p:nvPr/>
        </p:nvSpPr>
        <p:spPr>
          <a:xfrm>
            <a:off x="473623" y="391027"/>
            <a:ext cx="522934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계층형 아키텍처를 설계하는 방법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2848930-AC78-A2D7-5E71-3D98B97E73D8}"/>
              </a:ext>
            </a:extLst>
          </p:cNvPr>
          <p:cNvGrpSpPr/>
          <p:nvPr/>
        </p:nvGrpSpPr>
        <p:grpSpPr>
          <a:xfrm>
            <a:off x="5949615" y="1798724"/>
            <a:ext cx="5245769" cy="3019922"/>
            <a:chOff x="312821" y="210553"/>
            <a:chExt cx="1959142" cy="187091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020E6DD-45E3-549C-FCBF-E08233301F90}"/>
                </a:ext>
              </a:extLst>
            </p:cNvPr>
            <p:cNvSpPr/>
            <p:nvPr/>
          </p:nvSpPr>
          <p:spPr>
            <a:xfrm>
              <a:off x="312821" y="575511"/>
              <a:ext cx="1959142" cy="15059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Domain Model Pattern</a:t>
              </a:r>
              <a:endParaRPr lang="ko-KR" altLang="en-US" sz="25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38247AA-3192-8C3F-79A6-5D385BEFD9EF}"/>
                </a:ext>
              </a:extLst>
            </p:cNvPr>
            <p:cNvSpPr/>
            <p:nvPr/>
          </p:nvSpPr>
          <p:spPr>
            <a:xfrm>
              <a:off x="312821" y="210553"/>
              <a:ext cx="1959142" cy="3649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7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객체지향</a:t>
              </a:r>
              <a:r>
                <a:rPr lang="ko-KR" altLang="en-US" sz="17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으로 계층형 아키텍처를 설계하는 패턴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52A6C2A0-AA50-7BC5-79B2-8E398164C50B}"/>
              </a:ext>
            </a:extLst>
          </p:cNvPr>
          <p:cNvGrpSpPr/>
          <p:nvPr/>
        </p:nvGrpSpPr>
        <p:grpSpPr>
          <a:xfrm>
            <a:off x="667751" y="1798723"/>
            <a:ext cx="4896853" cy="3019923"/>
            <a:chOff x="312821" y="210553"/>
            <a:chExt cx="1959142" cy="1870910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CF4814D-99E0-3B5E-C9DD-13C06B59F6CF}"/>
                </a:ext>
              </a:extLst>
            </p:cNvPr>
            <p:cNvSpPr/>
            <p:nvPr/>
          </p:nvSpPr>
          <p:spPr>
            <a:xfrm>
              <a:off x="312821" y="210553"/>
              <a:ext cx="1959142" cy="18709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25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pPr algn="ctr"/>
              <a:r>
                <a:rPr lang="en-US" altLang="ko-KR" sz="25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Transaction Script Pattern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C01A962-49BB-C1A3-EAAE-E8E05D29DED3}"/>
                </a:ext>
              </a:extLst>
            </p:cNvPr>
            <p:cNvSpPr/>
            <p:nvPr/>
          </p:nvSpPr>
          <p:spPr>
            <a:xfrm>
              <a:off x="312821" y="210553"/>
              <a:ext cx="1959142" cy="3649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절차적</a:t>
              </a:r>
              <a:r>
                <a:rPr lang="ko-KR" altLang="en-US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으로 계층형 아키텍처를 설계하는 패턴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79421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04A1C0-37DF-D426-F3E6-56FE4CFAB354}"/>
              </a:ext>
            </a:extLst>
          </p:cNvPr>
          <p:cNvSpPr txBox="1"/>
          <p:nvPr/>
        </p:nvSpPr>
        <p:spPr>
          <a:xfrm>
            <a:off x="473623" y="391027"/>
            <a:ext cx="653477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예제 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– </a:t>
            </a:r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영화 예매하기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1B8ABFA-1966-35F5-EA9A-B9F07F4E11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809" y="1758814"/>
            <a:ext cx="8091333" cy="4115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652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04A1C0-37DF-D426-F3E6-56FE4CFAB354}"/>
              </a:ext>
            </a:extLst>
          </p:cNvPr>
          <p:cNvSpPr txBox="1"/>
          <p:nvPr/>
        </p:nvSpPr>
        <p:spPr>
          <a:xfrm>
            <a:off x="473622" y="391027"/>
            <a:ext cx="645055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예제를 </a:t>
            </a:r>
            <a:r>
              <a:rPr lang="en-US" altLang="ko-KR" sz="2500" b="1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Transaction Script</a:t>
            </a:r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로 구현해보자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!</a:t>
            </a:r>
            <a:endParaRPr lang="ko-KR" altLang="en-US" sz="25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5FFCB4-547B-3011-AF52-84DE5289D494}"/>
              </a:ext>
            </a:extLst>
          </p:cNvPr>
          <p:cNvSpPr txBox="1"/>
          <p:nvPr/>
        </p:nvSpPr>
        <p:spPr>
          <a:xfrm>
            <a:off x="401554" y="1633168"/>
            <a:ext cx="1129915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데이터를 어떻게 다룰 지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활용할 지를 철저하게 구분해서 사용한다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endParaRPr lang="en-US" altLang="ko-KR" sz="2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DB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와 매핑하기 위한 엔티티 클래스와 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DAO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를 만들어 놓고 시작하는 것이 그 예시이다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비즈니스 로직을 만든 이후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그 로직을 처리하기 위한 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DAO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들을 주입 받는 방식이 일반적인 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Transaction Script Pattern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이다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39488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40E43FC-13D4-ABD5-AD3A-44DE44F8E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8566" y="0"/>
            <a:ext cx="2834867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6281BF9-148E-1138-9B06-E344BE387783}"/>
              </a:ext>
            </a:extLst>
          </p:cNvPr>
          <p:cNvSpPr txBox="1"/>
          <p:nvPr/>
        </p:nvSpPr>
        <p:spPr>
          <a:xfrm>
            <a:off x="275101" y="258679"/>
            <a:ext cx="178229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아키텍처</a:t>
            </a:r>
          </a:p>
        </p:txBody>
      </p:sp>
    </p:spTree>
    <p:extLst>
      <p:ext uri="{BB962C8B-B14F-4D97-AF65-F5344CB8AC3E}">
        <p14:creationId xmlns:p14="http://schemas.microsoft.com/office/powerpoint/2010/main" val="2668574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868</Words>
  <Application>Microsoft Office PowerPoint</Application>
  <PresentationFormat>와이드스크린</PresentationFormat>
  <Paragraphs>161</Paragraphs>
  <Slides>53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53</vt:i4>
      </vt:variant>
    </vt:vector>
  </HeadingPairs>
  <TitlesOfParts>
    <vt:vector size="57" baseType="lpstr">
      <vt:lpstr>D2Coding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도현</dc:creator>
  <cp:lastModifiedBy>김 도현</cp:lastModifiedBy>
  <cp:revision>55</cp:revision>
  <dcterms:created xsi:type="dcterms:W3CDTF">2023-03-16T07:15:20Z</dcterms:created>
  <dcterms:modified xsi:type="dcterms:W3CDTF">2023-03-23T07:36:45Z</dcterms:modified>
</cp:coreProperties>
</file>