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823" autoAdjust="0"/>
  </p:normalViewPr>
  <p:slideViewPr>
    <p:cSldViewPr snapToGrid="0">
      <p:cViewPr>
        <p:scale>
          <a:sx n="33" d="100"/>
          <a:sy n="33" d="100"/>
        </p:scale>
        <p:origin x="2813" y="-2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6641-F65B-4723-842C-29C94B133E3E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143000"/>
            <a:ext cx="232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281D-4278-4F0C-B80A-347A8CF2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51323"/>
            <a:ext cx="10363200" cy="56401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08981"/>
            <a:ext cx="9144000" cy="391135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7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2524"/>
            <a:ext cx="2628900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2524"/>
            <a:ext cx="7734300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9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38864"/>
            <a:ext cx="10515600" cy="67389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41548"/>
            <a:ext cx="10515600" cy="354384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12617"/>
            <a:ext cx="5181600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12617"/>
            <a:ext cx="5181600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2527"/>
            <a:ext cx="10515600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71359"/>
            <a:ext cx="5157787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17660"/>
            <a:ext cx="5157787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71359"/>
            <a:ext cx="5183188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17660"/>
            <a:ext cx="5183188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4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3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32567"/>
            <a:ext cx="6172200" cy="1151281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32567"/>
            <a:ext cx="6172200" cy="1151281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2527"/>
            <a:ext cx="1051560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12617"/>
            <a:ext cx="1051560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08C4-787B-4F67-A503-49FE7B2A316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15410"/>
            <a:ext cx="41148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A5EA-ABDC-40A1-8322-8B0DE5FB7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hyperlink" Target="https://commons.wikimedia.org/wiki/File:Push_and_Pul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8F9F99-77E9-9A77-6167-F9815DB12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55559"/>
              </p:ext>
            </p:extLst>
          </p:nvPr>
        </p:nvGraphicFramePr>
        <p:xfrm>
          <a:off x="-7556676" y="2"/>
          <a:ext cx="27305353" cy="2666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3">
                  <a:extLst>
                    <a:ext uri="{9D8B030D-6E8A-4147-A177-3AD203B41FA5}">
                      <a16:colId xmlns:a16="http://schemas.microsoft.com/office/drawing/2014/main" val="817671927"/>
                    </a:ext>
                  </a:extLst>
                </a:gridCol>
                <a:gridCol w="4947356">
                  <a:extLst>
                    <a:ext uri="{9D8B030D-6E8A-4147-A177-3AD203B41FA5}">
                      <a16:colId xmlns:a16="http://schemas.microsoft.com/office/drawing/2014/main" val="3681087997"/>
                    </a:ext>
                  </a:extLst>
                </a:gridCol>
                <a:gridCol w="4947356">
                  <a:extLst>
                    <a:ext uri="{9D8B030D-6E8A-4147-A177-3AD203B41FA5}">
                      <a16:colId xmlns:a16="http://schemas.microsoft.com/office/drawing/2014/main" val="121408729"/>
                    </a:ext>
                  </a:extLst>
                </a:gridCol>
                <a:gridCol w="4947356">
                  <a:extLst>
                    <a:ext uri="{9D8B030D-6E8A-4147-A177-3AD203B41FA5}">
                      <a16:colId xmlns:a16="http://schemas.microsoft.com/office/drawing/2014/main" val="2669921753"/>
                    </a:ext>
                  </a:extLst>
                </a:gridCol>
                <a:gridCol w="4947356">
                  <a:extLst>
                    <a:ext uri="{9D8B030D-6E8A-4147-A177-3AD203B41FA5}">
                      <a16:colId xmlns:a16="http://schemas.microsoft.com/office/drawing/2014/main" val="607430182"/>
                    </a:ext>
                  </a:extLst>
                </a:gridCol>
                <a:gridCol w="4947356">
                  <a:extLst>
                    <a:ext uri="{9D8B030D-6E8A-4147-A177-3AD203B41FA5}">
                      <a16:colId xmlns:a16="http://schemas.microsoft.com/office/drawing/2014/main" val="4179653677"/>
                    </a:ext>
                  </a:extLst>
                </a:gridCol>
              </a:tblGrid>
              <a:tr h="2079640">
                <a:tc>
                  <a:txBody>
                    <a:bodyPr/>
                    <a:lstStyle/>
                    <a:p>
                      <a:endParaRPr lang="en-IN" sz="4300" dirty="0"/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Functions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Mean 1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Mean 2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Mean 3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Mean 4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1864683562"/>
                  </a:ext>
                </a:extLst>
              </a:tr>
              <a:tr h="2347809">
                <a:tc>
                  <a:txBody>
                    <a:bodyPr/>
                    <a:lstStyle/>
                    <a:p>
                      <a:r>
                        <a:rPr lang="en-IN" sz="4300" dirty="0"/>
                        <a:t>1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Hold the load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Claw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Container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Gripper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Hook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556391894"/>
                  </a:ext>
                </a:extLst>
              </a:tr>
              <a:tr h="2399285">
                <a:tc>
                  <a:txBody>
                    <a:bodyPr/>
                    <a:lstStyle/>
                    <a:p>
                      <a:r>
                        <a:rPr lang="en-IN" sz="4300" dirty="0"/>
                        <a:t>2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Sense the load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Proximity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IR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Ultrasonic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Photoelectric sensor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2681995866"/>
                  </a:ext>
                </a:extLst>
              </a:tr>
              <a:tr h="2079640">
                <a:tc>
                  <a:txBody>
                    <a:bodyPr/>
                    <a:lstStyle/>
                    <a:p>
                      <a:r>
                        <a:rPr lang="en-IN" sz="4300" dirty="0"/>
                        <a:t>3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Carry the load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Claw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Container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Gripper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Hook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3307503609"/>
                  </a:ext>
                </a:extLst>
              </a:tr>
              <a:tr h="2311688">
                <a:tc>
                  <a:txBody>
                    <a:bodyPr/>
                    <a:lstStyle/>
                    <a:p>
                      <a:r>
                        <a:rPr lang="en-IN" sz="4300" dirty="0"/>
                        <a:t>4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Sense the destination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Proximity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IR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Ultrasonic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Photoelectric sensor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2869352580"/>
                  </a:ext>
                </a:extLst>
              </a:tr>
              <a:tr h="2392106">
                <a:tc>
                  <a:txBody>
                    <a:bodyPr/>
                    <a:lstStyle/>
                    <a:p>
                      <a:r>
                        <a:rPr lang="en-IN" sz="4300" dirty="0"/>
                        <a:t>5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Stop at the destination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300" dirty="0"/>
                        <a:t>Proximity</a:t>
                      </a:r>
                    </a:p>
                    <a:p>
                      <a:endParaRPr lang="en-IN" sz="4300" dirty="0"/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IR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Ultrasonic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Photoelectric sensor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932827273"/>
                  </a:ext>
                </a:extLst>
              </a:tr>
              <a:tr h="2673349">
                <a:tc>
                  <a:txBody>
                    <a:bodyPr/>
                    <a:lstStyle/>
                    <a:p>
                      <a:r>
                        <a:rPr lang="en-IN" sz="4300" dirty="0"/>
                        <a:t>6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Indicate process completion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LED lights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Buzzer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LCD display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Voice message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1199127260"/>
                  </a:ext>
                </a:extLst>
              </a:tr>
              <a:tr h="2434259">
                <a:tc>
                  <a:txBody>
                    <a:bodyPr/>
                    <a:lstStyle/>
                    <a:p>
                      <a:r>
                        <a:rPr lang="en-IN" sz="4300" dirty="0"/>
                        <a:t>7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Detect the obstacles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Proximity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IR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Ultrasonic sensor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Photoelectric sensor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51680270"/>
                  </a:ext>
                </a:extLst>
              </a:tr>
              <a:tr h="2384334">
                <a:tc>
                  <a:txBody>
                    <a:bodyPr/>
                    <a:lstStyle/>
                    <a:p>
                      <a:r>
                        <a:rPr lang="en-IN" sz="4300" dirty="0"/>
                        <a:t>8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Machine ON\OFF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Buttons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App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Joystick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Remote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3219297085"/>
                  </a:ext>
                </a:extLst>
              </a:tr>
              <a:tr h="2516111">
                <a:tc>
                  <a:txBody>
                    <a:bodyPr/>
                    <a:lstStyle/>
                    <a:p>
                      <a:r>
                        <a:rPr lang="en-IN" sz="4300" dirty="0"/>
                        <a:t>9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Grip the rope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Wheel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Metal arm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Push\Pull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Clamper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773629687"/>
                  </a:ext>
                </a:extLst>
              </a:tr>
              <a:tr h="3043932">
                <a:tc>
                  <a:txBody>
                    <a:bodyPr/>
                    <a:lstStyle/>
                    <a:p>
                      <a:r>
                        <a:rPr lang="en-IN" sz="4300" dirty="0"/>
                        <a:t>10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Move on the rope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Wheel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Metal arm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Push\Pull</a:t>
                      </a:r>
                    </a:p>
                  </a:txBody>
                  <a:tcPr marL="216006" marR="216006" marT="108003" marB="108003"/>
                </a:tc>
                <a:tc>
                  <a:txBody>
                    <a:bodyPr/>
                    <a:lstStyle/>
                    <a:p>
                      <a:r>
                        <a:rPr lang="en-IN" sz="4300" dirty="0"/>
                        <a:t>Clamper</a:t>
                      </a:r>
                    </a:p>
                  </a:txBody>
                  <a:tcPr marL="216006" marR="216006" marT="108003" marB="108003"/>
                </a:tc>
                <a:extLst>
                  <a:ext uri="{0D108BD9-81ED-4DB2-BD59-A6C34878D82A}">
                    <a16:rowId xmlns:a16="http://schemas.microsoft.com/office/drawing/2014/main" val="419838889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8D50DB-D426-EAE3-C715-7909CB4B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2" y="2786553"/>
            <a:ext cx="3667942" cy="1483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EA57C-EF05-8339-8BCB-41DD81BF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97" y="2858258"/>
            <a:ext cx="3177065" cy="1483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7E123-AFCE-9C77-F2E0-C3964E44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548" y="2833492"/>
            <a:ext cx="3963681" cy="1483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60A3B-3220-B2B3-4F70-8AE4AA278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5131" y="2807892"/>
            <a:ext cx="3667942" cy="148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3EB40-F8A4-2112-501D-57431DF9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281" y="4592938"/>
            <a:ext cx="2635500" cy="2289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270F7-72F6-3347-F9C7-3B4298337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141" y="8946887"/>
            <a:ext cx="2635500" cy="2289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33B18-E381-C82A-B070-E2935650D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639" y="16361186"/>
            <a:ext cx="2635500" cy="2289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73A28-E430-5C91-CE95-0A72D2D7B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6141" y="11411725"/>
            <a:ext cx="2635500" cy="2289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250A49-3C21-D6EA-D9BF-34E325AB8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378" y="5172390"/>
            <a:ext cx="2909131" cy="1483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DA744E-F297-0135-B4D3-DDCA02B409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6394" y="9658378"/>
            <a:ext cx="2909131" cy="1483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581AE-1A4F-CB3A-5639-AD845458E5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6394" y="12041848"/>
            <a:ext cx="2909131" cy="1483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C52AC-5FCB-F955-44CB-38FE8B5DDB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2813" y="17036150"/>
            <a:ext cx="2909131" cy="1483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D57D92-197E-D275-A82D-BC1312CD73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3873" y="5095265"/>
            <a:ext cx="4507711" cy="1567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AD92D1-D5F0-0FAD-F286-0CF19D5127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8614" y="9658378"/>
            <a:ext cx="4507711" cy="1483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278A1A-74A9-DCDA-CD5A-F998837FBD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7618" y="11995336"/>
            <a:ext cx="4507711" cy="1483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4259CF-808C-766B-37ED-BE66A2A7C1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3870" y="17043591"/>
            <a:ext cx="4507711" cy="14833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064B16-83C6-C62B-720D-BC074C76DE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22579" y="5095265"/>
            <a:ext cx="3499597" cy="1567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37529F-CDC8-229B-FA16-7B2310E1B4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21655" y="9620022"/>
            <a:ext cx="3499597" cy="1483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9B4EDD-E9A9-7BAA-CFE1-841F64778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67068" y="11958026"/>
            <a:ext cx="3499597" cy="1567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627048-02E1-8C29-30DC-B94C67653D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71397" y="16980457"/>
            <a:ext cx="3499597" cy="16705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7E5369-49B3-9E89-FB4B-3AE404EC5D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4473" y="7521673"/>
            <a:ext cx="3672418" cy="1312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E7FA2C-84D2-AFB7-8B5B-A4D800DC74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68446" y="7499886"/>
            <a:ext cx="3182762" cy="13432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FABD1A-A7D1-F11C-0BDE-FB6ED66323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4333" y="7537275"/>
            <a:ext cx="3672418" cy="1312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231437-C660-3F6D-81AF-2D4EAD7CB7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97496" y="7518439"/>
            <a:ext cx="3672418" cy="12614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B76BB2-5681-2123-5743-39904EFD8F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10926" y="19033537"/>
            <a:ext cx="2865925" cy="20215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AACB97-AC21-9550-E0B2-435158B5C5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15306" y="19003558"/>
            <a:ext cx="2505885" cy="19442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B311EA-E23D-A168-AE05-88CABF0BF9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42168" y="18837937"/>
            <a:ext cx="2865925" cy="22754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2AA949-F979-33A6-028E-995D1820368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34738" y="18757561"/>
            <a:ext cx="4522114" cy="31395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E92908-7040-3C19-74E1-07B7AD1913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5320" y="14411407"/>
            <a:ext cx="4626321" cy="16417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4AB8BB5-7318-B472-58E4-86998B1A621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70048" y="13946547"/>
            <a:ext cx="2923532" cy="20882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E0BA29-35BE-4857-DE5E-8BF4B47DA0D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81607" y="14572186"/>
            <a:ext cx="4254720" cy="1483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5F6231-F5F7-8110-5B82-AA3A7CF039A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764162" y="14411407"/>
            <a:ext cx="2865925" cy="14860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36F66E3-B487-7060-F52C-A331C501778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504" y="21888927"/>
            <a:ext cx="4539912" cy="16417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5AA9A9-7900-CF3F-6D9E-C8DCB9A6FE0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5320" y="24364561"/>
            <a:ext cx="4824548" cy="16417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C86D58B-24B5-C588-BC78-0EAD3E96F09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66871" y="21888927"/>
            <a:ext cx="4493311" cy="16417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2336C23-2650-1F80-E711-C63B072F00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38633" y="24433499"/>
            <a:ext cx="4493311" cy="17858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AA5B38C-05FB-49DA-70E2-5DDCE23B070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195893" y="21792660"/>
            <a:ext cx="4468236" cy="157553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C62CE2-4E40-8A09-82D4-547EEBD94AC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202605" y="24626558"/>
            <a:ext cx="4237180" cy="165618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C48892-2F99-86CA-B77F-710B7E9EB23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2301596" y="21290822"/>
            <a:ext cx="2406497" cy="22398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B224D8B-FCF1-63C4-F415-29B9CD715A3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683747" y="24364561"/>
            <a:ext cx="3182762" cy="21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113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TRIVENI MAGADUM</dc:creator>
  <cp:lastModifiedBy>TRIVENI MAGADUM</cp:lastModifiedBy>
  <cp:revision>7</cp:revision>
  <dcterms:created xsi:type="dcterms:W3CDTF">2022-05-22T13:43:40Z</dcterms:created>
  <dcterms:modified xsi:type="dcterms:W3CDTF">2022-05-30T16:12:58Z</dcterms:modified>
</cp:coreProperties>
</file>