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16140634" r:id="rId8"/>
    <p:sldId id="16140637" r:id="rId9"/>
    <p:sldId id="266" r:id="rId10"/>
    <p:sldId id="16140632" r:id="rId11"/>
    <p:sldId id="267" r:id="rId12"/>
    <p:sldId id="16140635" r:id="rId13"/>
    <p:sldId id="268" r:id="rId14"/>
    <p:sldId id="16140623" r:id="rId15"/>
    <p:sldId id="16140636" r:id="rId16"/>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Python Keylogger</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NAAN MUDALVAN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Keerthi Varshini </a:t>
            </a:r>
            <a:endParaRPr lang="en-US" sz="2000" b="1">
              <a:solidFill>
                <a:schemeClr val="accent1">
                  <a:lumMod val="75000"/>
                </a:schemeClr>
              </a:solidFill>
              <a:latin typeface="Arial" panose="020B0604020202020204"/>
              <a:cs typeface="Arial" panose="020B0604020202020204"/>
            </a:endParaRPr>
          </a:p>
          <a:p>
            <a:r>
              <a:rPr lang="en-US" sz="2000" b="1">
                <a:ln/>
                <a:solidFill>
                  <a:schemeClr val="accent1"/>
                </a:solidFill>
                <a:effectLst>
                  <a:outerShdw blurRad="38100" dist="25400" dir="5400000" algn="ctr" rotWithShape="0">
                    <a:srgbClr val="6E747A">
                      <a:alpha val="43000"/>
                      <a:alpha val="43000"/>
                    </a:srgbClr>
                  </a:outerShdw>
                </a:effectLst>
                <a:latin typeface="Arial" panose="020B0604020202020204"/>
                <a:cs typeface="Arial" panose="020B0604020202020204"/>
              </a:rPr>
              <a:t>College of Engineering Guindy </a:t>
            </a:r>
            <a:endParaRPr lang="en-US" sz="2000" b="1">
              <a:ln/>
              <a:solidFill>
                <a:schemeClr val="accent1"/>
              </a:solidFill>
              <a:effectLst>
                <a:outerShdw blurRad="38100" dist="25400" dir="5400000" algn="ctr" rotWithShape="0">
                  <a:srgbClr val="6E747A">
                    <a:alpha val="43000"/>
                    <a:alpha val="43000"/>
                  </a:srgbClr>
                </a:outerShdw>
              </a:effectLst>
              <a:latin typeface="Arial" panose="020B0604020202020204"/>
              <a:cs typeface="Arial" panose="020B0604020202020204"/>
            </a:endParaRPr>
          </a:p>
          <a:p>
            <a:r>
              <a:rPr lang="en-US" sz="2000" b="1">
                <a:ln/>
                <a:solidFill>
                  <a:schemeClr val="accent1"/>
                </a:solidFill>
                <a:effectLst>
                  <a:outerShdw blurRad="38100" dist="25400" dir="5400000" algn="ctr" rotWithShape="0">
                    <a:srgbClr val="6E747A">
                      <a:alpha val="43000"/>
                      <a:alpha val="43000"/>
                    </a:srgbClr>
                  </a:outerShdw>
                </a:effectLst>
                <a:latin typeface="Arial" panose="020B0604020202020204"/>
                <a:cs typeface="Arial" panose="020B0604020202020204"/>
              </a:rPr>
              <a:t>Information Science and Technology</a:t>
            </a:r>
            <a:endParaRPr lang="en-US" sz="2000" b="1">
              <a:ln/>
              <a:solidFill>
                <a:schemeClr val="accent1"/>
              </a:solidFill>
              <a:effectLst>
                <a:outerShdw blurRad="38100" dist="25400" dir="5400000" algn="ctr" rotWithShape="0">
                  <a:srgbClr val="6E747A">
                    <a:alpha val="43000"/>
                    <a:alpha val="43000"/>
                  </a:srgbClr>
                </a:outerShdw>
              </a:effectLst>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fontScale="50000"/>
          </a:bodyPr>
          <a:lstStyle/>
          <a:p>
            <a:pPr marL="0" indent="0">
              <a:buNone/>
            </a:pPr>
            <a:endParaRPr lang="en-IN" sz="2400" dirty="0"/>
          </a:p>
          <a:p>
            <a:pPr marL="0" indent="0">
              <a:buNone/>
            </a:pPr>
            <a:r>
              <a:rPr lang="en-IN" sz="2400" b="1" dirty="0"/>
              <a:t>Keystrokes Logged: </a:t>
            </a:r>
            <a:r>
              <a:rPr lang="en-IN" sz="2400" dirty="0"/>
              <a:t>-</a:t>
            </a:r>
            <a:endParaRPr lang="en-IN" sz="2400" dirty="0"/>
          </a:p>
          <a:p>
            <a:pPr marL="0" indent="0">
              <a:buNone/>
            </a:pPr>
            <a:r>
              <a:rPr lang="en-IN" sz="2400" dirty="0"/>
              <a:t> </a:t>
            </a:r>
            <a:r>
              <a:rPr lang="en-US" altLang="en-IN" sz="2400" dirty="0"/>
              <a:t>  -</a:t>
            </a:r>
            <a:r>
              <a:rPr lang="en-IN" sz="2400" dirty="0"/>
              <a:t>Backspace, Key.backspace, 'a', 'p', 'p', 'l', 'e', '.', 'c', 'o', 'm', Key.enter</a:t>
            </a:r>
            <a:endParaRPr lang="en-IN" sz="2400" dirty="0"/>
          </a:p>
          <a:p>
            <a:pPr marL="0" indent="0">
              <a:buNone/>
            </a:pPr>
            <a:r>
              <a:rPr lang="en-IN" sz="2400" dirty="0"/>
              <a:t>  - 'f', 'a', 'c', 'e', 'b', 'o', 'o', 'k', '.', 'c', 'o', 'm', Key.enter</a:t>
            </a:r>
            <a:endParaRPr lang="en-IN" sz="2400" dirty="0"/>
          </a:p>
          <a:p>
            <a:pPr marL="0" indent="0">
              <a:buNone/>
            </a:pPr>
            <a:r>
              <a:rPr lang="en-IN" sz="2400" dirty="0"/>
              <a:t>  - 't', 'w', 'i', 't', 't', 'e', 'r', '.', 'c', 'o', 'm', Key.enter</a:t>
            </a:r>
            <a:endParaRPr lang="en-IN" sz="2400" dirty="0"/>
          </a:p>
          <a:p>
            <a:pPr marL="0" indent="0">
              <a:buNone/>
            </a:pPr>
            <a:r>
              <a:rPr lang="en-IN" sz="2400" dirty="0"/>
              <a:t>  - 'i', 'n', 's', 't', 'a', 'g', 'r', 'a', 'm', '.', 'c', 'o', 'm', Key.enter</a:t>
            </a:r>
            <a:endParaRPr lang="en-IN" sz="2400" dirty="0"/>
          </a:p>
          <a:p>
            <a:pPr marL="0" indent="0">
              <a:buNone/>
            </a:pPr>
            <a:r>
              <a:rPr lang="en-IN" sz="2400" dirty="0"/>
              <a:t>  - 'p', 'i', 'n', 't', 'e', 'r', 'e', 's', 't', '.', 'c', 'o', 'm', Key.enter</a:t>
            </a:r>
            <a:endParaRPr lang="en-IN" sz="2400" dirty="0"/>
          </a:p>
          <a:p>
            <a:pPr marL="0" indent="0">
              <a:buNone/>
            </a:pPr>
            <a:r>
              <a:rPr lang="en-IN" sz="2400" dirty="0"/>
              <a:t>  - 'l', 'i', 'n', 'k', 'e', 'd', 'i', 'n', '.', 'c', 'o', 'm', Key.enter</a:t>
            </a:r>
            <a:endParaRPr lang="en-IN" sz="2400" dirty="0"/>
          </a:p>
          <a:p>
            <a:pPr marL="0" indent="0">
              <a:buNone/>
            </a:pPr>
            <a:r>
              <a:rPr lang="en-IN" sz="2400" dirty="0"/>
              <a:t>  - 'r', 'e', 'd', 'd', 'i', 't', '.', 'c', 'o', 'm', Key.enter</a:t>
            </a:r>
            <a:endParaRPr lang="en-IN" sz="2400" dirty="0"/>
          </a:p>
          <a:p>
            <a:pPr marL="0" indent="0">
              <a:buNone/>
            </a:pPr>
            <a:r>
              <a:rPr lang="en-IN" sz="2400" dirty="0"/>
              <a:t>  - 'y', 'o', 'u', 't', 'u', 'b', 'e', '.', 'c', 'o', 'm', Key.enter</a:t>
            </a:r>
            <a:endParaRPr lang="en-IN" sz="2400" dirty="0"/>
          </a:p>
          <a:p>
            <a:pPr marL="0" indent="0">
              <a:buNone/>
            </a:pPr>
            <a:r>
              <a:rPr lang="en-IN" sz="2400" dirty="0"/>
              <a:t>  - 'K', 'e', 'e', 'r', 't', 'h', 'i', ' ', 'V', 'a', 'r', 's', 'h', 'i', 'n', 'i', Key.enter</a:t>
            </a:r>
            <a:endParaRPr lang="en-IN" sz="2400" dirty="0"/>
          </a:p>
          <a:p>
            <a:pPr marL="0" indent="0">
              <a:buNone/>
            </a:pPr>
            <a:r>
              <a:rPr lang="en-IN" sz="2400" dirty="0"/>
              <a:t>  - 'G', 'o', 'o', 'g', 'l', 'e', '.', 'c', 'o', 'm', Key.enter</a:t>
            </a:r>
            <a:endParaRPr lang="en-IN" sz="2400" dirty="0"/>
          </a:p>
          <a:p>
            <a:pPr marL="0" indent="0">
              <a:buNone/>
            </a:pPr>
            <a:endParaRPr lang="en-IN" sz="2400" dirty="0"/>
          </a:p>
          <a:p>
            <a:pPr marL="0" indent="0">
              <a:buNone/>
            </a:pPr>
            <a:r>
              <a:rPr lang="en-IN" sz="2400" dirty="0"/>
              <a:t>These keystrokes represent the user's input during the logging period. Each entry includes the key pressed, whether it's a special key like Backspace or Enter, or a character.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Screenshot 2024-04-01 at 3.07.12 PM"/>
          <p:cNvPicPr>
            <a:picLocks noChangeAspect="1"/>
          </p:cNvPicPr>
          <p:nvPr>
            <p:ph idx="1"/>
          </p:nvPr>
        </p:nvPicPr>
        <p:blipFill>
          <a:blip r:embed="rId1"/>
          <a:stretch>
            <a:fillRect/>
          </a:stretch>
        </p:blipFill>
        <p:spPr>
          <a:xfrm>
            <a:off x="1224915" y="1301750"/>
            <a:ext cx="10694670" cy="4867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0" indent="0">
              <a:buNone/>
            </a:pPr>
            <a:r>
              <a:rPr lang="en-IN" sz="2000" dirty="0"/>
              <a:t>In conclusion, this project explored the capabilities of Python in creating a keylogger program. It provided valuable insights into how Python can interact with system hardware and capture user input. However, it is crucial to remember that keyloggers are powerful tools that can be misused for malicious purposes. The responsible use of this knowledge lies in ethical hacking practices and understanding system vulnerabilities to improve overall security.</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500" b="1" dirty="0"/>
          </a:p>
          <a:p>
            <a:pPr marL="0" indent="0">
              <a:buNone/>
            </a:pPr>
            <a:r>
              <a:rPr lang="en-US" b="1" dirty="0">
                <a:solidFill>
                  <a:schemeClr val="tx1">
                    <a:lumMod val="75000"/>
                    <a:lumOff val="25000"/>
                  </a:schemeClr>
                </a:solidFill>
                <a:uFillTx/>
              </a:rPr>
              <a:t>Advanced Encryption Techniques:</a:t>
            </a:r>
            <a:r>
              <a:rPr lang="en-US" dirty="0">
                <a:solidFill>
                  <a:schemeClr val="tx1">
                    <a:lumMod val="75000"/>
                    <a:lumOff val="25000"/>
                  </a:schemeClr>
                </a:solidFill>
                <a:uFillTx/>
              </a:rPr>
              <a:t> This would significantly improve security, potentially opening the project up to entirely new applications where sensitive data is involved.</a:t>
            </a:r>
            <a:endParaRPr lang="en-US" dirty="0">
              <a:solidFill>
                <a:schemeClr val="tx1">
                  <a:lumMod val="75000"/>
                  <a:lumOff val="25000"/>
                </a:schemeClr>
              </a:solidFill>
              <a:uFillTx/>
            </a:endParaRPr>
          </a:p>
          <a:p>
            <a:pPr marL="0" indent="0">
              <a:buNone/>
            </a:pPr>
            <a:endParaRPr lang="en-US" dirty="0">
              <a:solidFill>
                <a:schemeClr val="tx1">
                  <a:lumMod val="75000"/>
                  <a:lumOff val="25000"/>
                </a:schemeClr>
              </a:solidFill>
              <a:uFillTx/>
            </a:endParaRPr>
          </a:p>
          <a:p>
            <a:pPr marL="0" indent="0">
              <a:buNone/>
            </a:pPr>
            <a:r>
              <a:rPr lang="en-US" b="1" dirty="0">
                <a:solidFill>
                  <a:schemeClr val="tx1">
                    <a:lumMod val="75000"/>
                    <a:lumOff val="25000"/>
                  </a:schemeClr>
                </a:solidFill>
                <a:uFillTx/>
              </a:rPr>
              <a:t>Remote Access and Monitoring Capabilities:</a:t>
            </a:r>
            <a:r>
              <a:rPr lang="en-US" dirty="0">
                <a:solidFill>
                  <a:schemeClr val="tx1">
                    <a:lumMod val="75000"/>
                    <a:lumOff val="25000"/>
                  </a:schemeClr>
                </a:solidFill>
                <a:uFillTx/>
              </a:rPr>
              <a:t> This broadens the project's functionality by allowing for control and oversight from anywhere.  This could be useful for managing multiple systems or providing technical support.</a:t>
            </a:r>
            <a:endParaRPr lang="en-US" dirty="0">
              <a:solidFill>
                <a:schemeClr val="tx1">
                  <a:lumMod val="75000"/>
                  <a:lumOff val="25000"/>
                </a:schemeClr>
              </a:solidFill>
              <a:uFillTx/>
            </a:endParaRPr>
          </a:p>
          <a:p>
            <a:pPr marL="0" indent="0">
              <a:buNone/>
            </a:pPr>
            <a:endParaRPr lang="en-US" dirty="0">
              <a:solidFill>
                <a:schemeClr val="tx1">
                  <a:lumMod val="75000"/>
                  <a:lumOff val="25000"/>
                </a:schemeClr>
              </a:solidFill>
              <a:uFillTx/>
            </a:endParaRPr>
          </a:p>
          <a:p>
            <a:pPr marL="0" indent="0">
              <a:buNone/>
            </a:pPr>
            <a:r>
              <a:rPr lang="en-US" b="1" dirty="0">
                <a:solidFill>
                  <a:schemeClr val="tx1">
                    <a:lumMod val="75000"/>
                    <a:lumOff val="25000"/>
                  </a:schemeClr>
                </a:solidFill>
                <a:uFillTx/>
              </a:rPr>
              <a:t>Integration with Cloud Storage:</a:t>
            </a:r>
            <a:r>
              <a:rPr lang="en-US" dirty="0">
                <a:solidFill>
                  <a:schemeClr val="tx1">
                    <a:lumMod val="75000"/>
                    <a:lumOff val="25000"/>
                  </a:schemeClr>
                </a:solidFill>
                <a:uFillTx/>
              </a:rPr>
              <a:t>  Centralized logging in the cloud would improve scalability and accessibility of data. This could make it easier to analyze trends, identify issues, and collaborate with others.</a:t>
            </a:r>
            <a:endParaRPr lang="en-US" dirty="0">
              <a:solidFill>
                <a:schemeClr val="tx1">
                  <a:lumMod val="75000"/>
                  <a:lumOff val="25000"/>
                </a:schemeClr>
              </a:solidFill>
              <a:uFillTx/>
            </a:endParaRPr>
          </a:p>
          <a:p>
            <a:pPr marL="0" indent="0">
              <a:buNone/>
            </a:pPr>
            <a:endParaRPr lang="en-US" dirty="0">
              <a:solidFill>
                <a:schemeClr val="tx1">
                  <a:lumMod val="75000"/>
                  <a:lumOff val="25000"/>
                </a:schemeClr>
              </a:solidFill>
              <a:uFillTx/>
            </a:endParaRPr>
          </a:p>
          <a:p>
            <a:pPr marL="0" indent="0">
              <a:buNone/>
            </a:pPr>
            <a:r>
              <a:rPr lang="en-US" b="1" dirty="0">
                <a:solidFill>
                  <a:schemeClr val="tx1">
                    <a:lumMod val="75000"/>
                    <a:lumOff val="25000"/>
                  </a:schemeClr>
                </a:solidFill>
                <a:uFillTx/>
              </a:rPr>
              <a:t>Compatibility with Multiple Platforms: </a:t>
            </a:r>
            <a:r>
              <a:rPr lang="en-US" dirty="0">
                <a:solidFill>
                  <a:schemeClr val="tx1">
                    <a:lumMod val="75000"/>
                    <a:lumOff val="25000"/>
                  </a:schemeClr>
                </a:solidFill>
                <a:uFillTx/>
              </a:rPr>
              <a:t>Expanding platform compatibility makes the project more versatile and user-friendly. This could attract a wider audience and open doors for integration with other existing systems.</a:t>
            </a:r>
            <a:endParaRPr lang="en-US" dirty="0">
              <a:solidFill>
                <a:schemeClr val="tx1">
                  <a:lumMod val="75000"/>
                  <a:lumOff val="25000"/>
                </a:schemeClr>
              </a:solidFill>
              <a:uFillTx/>
            </a:endParaRPr>
          </a:p>
          <a:p>
            <a:pPr marL="305435" indent="-305435"/>
            <a:endParaRPr lang="en-US" sz="1300" dirty="0">
              <a:solidFill>
                <a:schemeClr val="tx1">
                  <a:lumMod val="75000"/>
                  <a:lumOff val="25000"/>
                </a:schemeClr>
              </a:solidFill>
              <a:uFillTx/>
            </a:endParaRPr>
          </a:p>
        </p:txBody>
      </p:sp>
      <p:sp>
        <p:nvSpPr>
          <p:cNvPr id="5" name="Title 4"/>
          <p:cNvSpPr txBox="1"/>
          <p:nvPr/>
        </p:nvSpPr>
        <p:spPr>
          <a:xfrm>
            <a:off x="580755" y="77163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500" dirty="0"/>
              <a:t>Overall, these enhancements show a clear vision for expanding the project's capabilities and reach.  Here are some additional thoughts to consider:</a:t>
            </a:r>
            <a:endParaRPr lang="en-US" sz="1500" dirty="0"/>
          </a:p>
          <a:p>
            <a:pPr marL="0" indent="0">
              <a:buNone/>
            </a:pPr>
            <a:endParaRPr lang="en-US" sz="1500" dirty="0"/>
          </a:p>
          <a:p>
            <a:pPr marL="0" indent="0">
              <a:buNone/>
            </a:pPr>
            <a:r>
              <a:rPr lang="en-US" sz="1500" b="1" dirty="0"/>
              <a:t>Security Focus:</a:t>
            </a:r>
            <a:r>
              <a:rPr lang="en-US" sz="1500" dirty="0"/>
              <a:t> With advanced encryption, consider offering different encryption levels to cater to varying security needs.</a:t>
            </a:r>
            <a:endParaRPr lang="en-US" sz="1500" dirty="0"/>
          </a:p>
          <a:p>
            <a:pPr marL="0" indent="0">
              <a:buNone/>
            </a:pPr>
            <a:r>
              <a:rPr lang="en-US" sz="1500" b="1" dirty="0"/>
              <a:t>Remote Access Features</a:t>
            </a:r>
            <a:r>
              <a:rPr lang="en-US" sz="1500" dirty="0"/>
              <a:t>: Think about granular control options for remote access to ensure security and functionality.</a:t>
            </a:r>
            <a:endParaRPr lang="en-US" sz="1500" dirty="0"/>
          </a:p>
          <a:p>
            <a:pPr marL="0" indent="0">
              <a:buNone/>
            </a:pPr>
            <a:r>
              <a:rPr lang="en-US" sz="1500" b="1" dirty="0"/>
              <a:t>Cloud Storage Integration:</a:t>
            </a:r>
            <a:r>
              <a:rPr lang="en-US" sz="1500" dirty="0"/>
              <a:t> Decide what cloud platforms you'll target and how data will be managed within the cloud environment.</a:t>
            </a:r>
            <a:endParaRPr lang="en-US" sz="1500" dirty="0"/>
          </a:p>
          <a:p>
            <a:pPr marL="0" indent="0">
              <a:buNone/>
            </a:pPr>
            <a:r>
              <a:rPr lang="en-US" sz="1500" b="1" dirty="0"/>
              <a:t>Platform Compatibility:</a:t>
            </a:r>
            <a:r>
              <a:rPr lang="en-US" sz="1500" dirty="0"/>
              <a:t> Identify the major platforms you want to be compatible with and the resources needed for development across those platforms.</a:t>
            </a:r>
            <a:endParaRPr lang="en-US" sz="1500" dirty="0"/>
          </a:p>
        </p:txBody>
      </p:sp>
      <p:sp>
        <p:nvSpPr>
          <p:cNvPr id="5" name="Title 4"/>
          <p:cNvSpPr txBox="1"/>
          <p:nvPr/>
        </p:nvSpPr>
        <p:spPr>
          <a:xfrm>
            <a:off x="580755" y="77163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400" b="1" dirty="0"/>
              <a:t>Python Documentation: https://docs.python.org/3/</a:t>
            </a:r>
            <a:endParaRPr lang="en-IN" sz="2400" b="1" dirty="0"/>
          </a:p>
          <a:p>
            <a:pPr marL="0" indent="0">
              <a:buNone/>
            </a:pPr>
            <a:r>
              <a:rPr lang="en-IN" sz="2400" b="1" dirty="0"/>
              <a:t>Tkinter Documentation: https://docs.python.org/3/library/tkinter.html</a:t>
            </a:r>
            <a:endParaRPr lang="en-IN" sz="2400" b="1" dirty="0"/>
          </a:p>
          <a:p>
            <a:pPr marL="0" indent="0">
              <a:buNone/>
            </a:pPr>
            <a:r>
              <a:rPr lang="en-IN" sz="2400" b="1" dirty="0"/>
              <a:t>pynput Documentation: https://pynput.readthedocs.io/en/latest/</a:t>
            </a:r>
            <a:endParaRPr lang="en-IN" sz="2400" b="1" dirty="0"/>
          </a:p>
          <a:p>
            <a:pPr marL="0" indent="0">
              <a:buNone/>
            </a:pPr>
            <a:r>
              <a:rPr lang="en-IN" sz="2400" b="1" dirty="0"/>
              <a:t>Cryptography Library Documentation: https://cryptography.io/en/latest/</a:t>
            </a:r>
            <a:endParaRPr lang="en-I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9250"/>
            <a:ext cx="11019155" cy="4542790"/>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IN"/>
              <a:t>		</a:t>
            </a:r>
            <a:r>
              <a:rPr lang="en-IN"/>
              <a:t>Traditional keyloggers pose security risks due to the lack of encryption, making them vulnerable to data breaches and unauthorized access. Users who employ keyloggers for legitimate purposes, such as monitoring children's online activities or tracking employee productivity, face concerns regarding the confidentiality and integrity of the logged data. Additionally, the absence of a user-friendly interface hinders the widespread adoption of keylogging solutions, limiting their accessibility to non-technical users.</a:t>
            </a:r>
            <a:endParaRPr lang="en-IN"/>
          </a:p>
          <a:p>
            <a:pPr marL="0" indent="0">
              <a:buNone/>
            </a:pPr>
            <a:endParaRPr lang="en-IN"/>
          </a:p>
          <a:p>
            <a:pPr marL="0" indent="0">
              <a:buNone/>
            </a:pPr>
            <a:r>
              <a:rPr lang="en-US" altLang="en-IN"/>
              <a:t>	</a:t>
            </a:r>
            <a:r>
              <a:rPr lang="en-IN"/>
              <a:t>This project aims to address these challenges by developing a secure and user-friendly keylogging application. The keylogger will employ encryption techniques to safeguard logged keystrokes, ensuring that sensitive information remains confidential and protected from unauthorized access. Furthermore, the implementation of a graphical user interface (GUI) will simplify the operation of the keylogger, making it accessible to a wider range of users, including those with limited technical expertise.</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18795" y="1062355"/>
            <a:ext cx="11536680" cy="5588635"/>
          </a:xfrm>
        </p:spPr>
        <p:txBody>
          <a:bodyPr vert="horz" lIns="91440" tIns="45720" rIns="91440" bIns="45720" rtlCol="0" anchor="ctr">
            <a:noAutofit/>
          </a:bodyPr>
          <a:lstStyle/>
          <a:p>
            <a:pPr marL="0" indent="0">
              <a:buNone/>
            </a:pPr>
            <a:r>
              <a:rPr lang="en-IN" sz="1200" b="1">
                <a:latin typeface="Calibri"/>
                <a:cs typeface="Calibri"/>
              </a:rPr>
              <a:t>The proposed solution entails the development of a robust keylogging application that addresses the security and usability concerns associated with traditional keyloggers. This solution will encompass the following key features:</a:t>
            </a:r>
            <a:r>
              <a:rPr lang="en-US" altLang="en-IN" sz="1200" b="1">
                <a:latin typeface="Calibri"/>
                <a:cs typeface="Calibri"/>
              </a:rPr>
              <a:t>                        																						</a:t>
            </a:r>
            <a:endParaRPr lang="en-IN" sz="1200" b="1">
              <a:latin typeface="Calibri"/>
              <a:cs typeface="Calibri"/>
            </a:endParaRPr>
          </a:p>
          <a:p>
            <a:pPr marL="305435" indent="-305435"/>
            <a:r>
              <a:rPr lang="en-IN" sz="1200" b="1">
                <a:latin typeface="Calibri"/>
                <a:cs typeface="Calibri"/>
              </a:rPr>
              <a:t>1. Encryption Mechanism: </a:t>
            </a:r>
            <a:r>
              <a:rPr lang="en-IN" sz="1200">
                <a:latin typeface="Calibri"/>
                <a:cs typeface="Calibri"/>
              </a:rPr>
              <a:t>Implement advanced encryption techniques to encrypt the logged keystrokes before storage. By encrypting the data, the application will ensure that sensitive information remains secure and protected from unauthorized access.</a:t>
            </a:r>
            <a:endParaRPr lang="en-IN" sz="1200">
              <a:latin typeface="Calibri"/>
              <a:cs typeface="Calibri"/>
            </a:endParaRPr>
          </a:p>
          <a:p>
            <a:pPr marL="305435" indent="-305435"/>
            <a:r>
              <a:rPr lang="en-IN" sz="1200" b="1">
                <a:latin typeface="Calibri"/>
                <a:cs typeface="Calibri"/>
              </a:rPr>
              <a:t>2. User-Friendly Interface: </a:t>
            </a:r>
            <a:r>
              <a:rPr lang="en-IN" sz="1200">
                <a:latin typeface="Calibri"/>
                <a:cs typeface="Calibri"/>
              </a:rPr>
              <a:t>Design a graphical user interface (GUI) that simplifies the operation of the keylogger. The intuitive interface will enable users to start and stop the keylogging process easily, configure settings, and access logged data conveniently.</a:t>
            </a:r>
            <a:endParaRPr lang="en-IN" sz="1200">
              <a:latin typeface="Calibri"/>
              <a:cs typeface="Calibri"/>
            </a:endParaRPr>
          </a:p>
          <a:p>
            <a:pPr marL="305435" indent="-305435"/>
            <a:r>
              <a:rPr lang="en-IN" sz="1200" b="1">
                <a:latin typeface="Calibri"/>
                <a:cs typeface="Calibri"/>
              </a:rPr>
              <a:t>3. Customization Options: </a:t>
            </a:r>
            <a:r>
              <a:rPr lang="en-IN" sz="1200">
                <a:latin typeface="Calibri"/>
                <a:cs typeface="Calibri"/>
              </a:rPr>
              <a:t>Provide users with customization options to tailor the keylogging application according to their specific requirements. This may include setting logging intervals, defining trigger conditions, and specifying encryption parameters.</a:t>
            </a:r>
            <a:endParaRPr lang="en-IN" sz="1200">
              <a:latin typeface="Calibri"/>
              <a:cs typeface="Calibri"/>
            </a:endParaRPr>
          </a:p>
          <a:p>
            <a:pPr marL="305435" indent="-305435"/>
            <a:r>
              <a:rPr lang="en-IN" sz="1200" b="1">
                <a:latin typeface="Calibri"/>
                <a:cs typeface="Calibri"/>
              </a:rPr>
              <a:t>4. Data Integrity Checks: </a:t>
            </a:r>
            <a:r>
              <a:rPr lang="en-IN" sz="1200">
                <a:latin typeface="Calibri"/>
                <a:cs typeface="Calibri"/>
              </a:rPr>
              <a:t>Implement mechanisms to ensure the integrity of the logged data. By incorporating checksums or digital signatures, the application will verify the authenticity and completeness of the recorded keystrokes, mitigating the risk of tampering or data corruption.</a:t>
            </a:r>
            <a:endParaRPr lang="en-IN" sz="1200">
              <a:latin typeface="Calibri"/>
              <a:cs typeface="Calibri"/>
            </a:endParaRPr>
          </a:p>
          <a:p>
            <a:pPr marL="305435" indent="-305435"/>
            <a:r>
              <a:rPr lang="en-IN" sz="1200" b="1">
                <a:latin typeface="Calibri"/>
                <a:cs typeface="Calibri"/>
              </a:rPr>
              <a:t>5. Cross-Platform Compatibility: </a:t>
            </a:r>
            <a:r>
              <a:rPr lang="en-IN" sz="1200">
                <a:latin typeface="Calibri"/>
                <a:cs typeface="Calibri"/>
              </a:rPr>
              <a:t>Develop the keylogging application to be compatible with multiple operating systems, including Windows, macOS, and Linux. This cross-platform compatibility will enhance the accessibility and versatility of the solution, enabling users to deploy it across a diverse range of devices and environments.</a:t>
            </a:r>
            <a:endParaRPr lang="en-IN" sz="1200">
              <a:latin typeface="Calibri"/>
              <a:cs typeface="Calibri"/>
            </a:endParaRPr>
          </a:p>
          <a:p>
            <a:pPr marL="305435" indent="-305435"/>
            <a:r>
              <a:rPr lang="en-IN" sz="1200" b="1">
                <a:latin typeface="Calibri"/>
                <a:cs typeface="Calibri"/>
              </a:rPr>
              <a:t>6. Compliance with Privacy Regulations: </a:t>
            </a:r>
            <a:r>
              <a:rPr lang="en-IN" sz="1200">
                <a:latin typeface="Calibri"/>
                <a:cs typeface="Calibri"/>
              </a:rPr>
              <a:t>Ensure that the keylogging application complies with relevant privacy regulations and standards, such as GDPR and HIPAA. By adhering to these regulations, the solution will prioritize user privacy and data protection, fostering trust and confidence among users.</a:t>
            </a:r>
            <a:endParaRPr lang="en-IN" sz="1200">
              <a:latin typeface="Calibri"/>
              <a:cs typeface="Calibri"/>
            </a:endParaRPr>
          </a:p>
          <a:p>
            <a:pPr marL="0" indent="0">
              <a:buNone/>
            </a:pPr>
            <a:endParaRPr lang="en-IN" sz="1200">
              <a:latin typeface="Calibri"/>
              <a:cs typeface="Calibri"/>
            </a:endParaRPr>
          </a:p>
          <a:p>
            <a:pPr marL="0" indent="0">
              <a:buNone/>
            </a:pPr>
            <a:r>
              <a:rPr lang="en-IN" sz="1200">
                <a:latin typeface="Calibri"/>
                <a:cs typeface="Calibri"/>
              </a:rPr>
              <a:t>By incorporating these features into the keylogging application, the proposed solution aims to provide a secure, user-friendly, and compliant solution for monitoring keyboard activity while safeguarding sensitive information and respecting user privacy.</a:t>
            </a:r>
            <a:endParaRPr lang="en-IN" sz="1200">
              <a:latin typeface="Calibri"/>
              <a:cs typeface="Calibri"/>
            </a:endParaRPr>
          </a:p>
          <a:p>
            <a:pPr marL="0" indent="0">
              <a:buNone/>
            </a:pPr>
            <a:endParaRPr lang="en-IN"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2" name="Content Placeholder 1"/>
          <p:cNvSpPr>
            <a:spLocks noGrp="1"/>
          </p:cNvSpPr>
          <p:nvPr>
            <p:ph idx="1"/>
          </p:nvPr>
        </p:nvSpPr>
        <p:spPr/>
        <p:txBody>
          <a:bodyPr>
            <a:normAutofit lnSpcReduction="20000"/>
          </a:bodyPr>
          <a:lstStyle/>
          <a:p>
            <a:pPr marL="0" indent="0">
              <a:buNone/>
            </a:pPr>
            <a:r>
              <a:rPr lang="en-IN" sz="1800" b="1">
                <a:solidFill>
                  <a:srgbClr val="0F0F0F"/>
                </a:solidFill>
              </a:rPr>
              <a:t>Requirements Gathering:</a:t>
            </a:r>
            <a:r>
              <a:rPr lang="en-IN" sz="1800">
                <a:solidFill>
                  <a:srgbClr val="0F0F0F"/>
                </a:solidFill>
              </a:rPr>
              <a:t> Collaborate with stakeholders, including end-users and security experts, to gather and prioritize requirements for the keylogging application. Define functional and non-functional requirements, considering factors such as security, usability, and compatibility with different operating systems.</a:t>
            </a:r>
            <a:endParaRPr lang="en-IN" sz="1800">
              <a:solidFill>
                <a:srgbClr val="0F0F0F"/>
              </a:solidFill>
            </a:endParaRPr>
          </a:p>
          <a:p>
            <a:pPr marL="0" indent="0">
              <a:buNone/>
            </a:pPr>
            <a:endParaRPr lang="en-IN" sz="1800">
              <a:solidFill>
                <a:srgbClr val="0F0F0F"/>
              </a:solidFill>
            </a:endParaRPr>
          </a:p>
          <a:p>
            <a:pPr marL="0" indent="0">
              <a:buNone/>
            </a:pPr>
            <a:r>
              <a:rPr lang="en-IN" sz="1800" b="1">
                <a:solidFill>
                  <a:srgbClr val="0F0F0F"/>
                </a:solidFill>
              </a:rPr>
              <a:t>Design Phase: </a:t>
            </a:r>
            <a:r>
              <a:rPr lang="en-IN" sz="1800">
                <a:solidFill>
                  <a:srgbClr val="0F0F0F"/>
                </a:solidFill>
              </a:rPr>
              <a:t>Design the architecture and user interface of the keylogging application based on the gathered requirements. Define the components, modules, and interactions within the system, ensuring modularity, scalability, and maintainability. Incorporate security measures, such as encryption algorithms and access controls, into the design to mitigate potential security risks.</a:t>
            </a:r>
            <a:endParaRPr lang="en-IN" sz="1800">
              <a:solidFill>
                <a:srgbClr val="0F0F0F"/>
              </a:solidFill>
            </a:endParaRPr>
          </a:p>
          <a:p>
            <a:pPr marL="0" indent="0">
              <a:buNone/>
            </a:pPr>
            <a:endParaRPr lang="en-IN" sz="1800">
              <a:solidFill>
                <a:srgbClr val="0F0F0F"/>
              </a:solidFill>
            </a:endParaRPr>
          </a:p>
          <a:p>
            <a:pPr marL="0" indent="0">
              <a:buNone/>
            </a:pPr>
            <a:r>
              <a:rPr lang="en-IN" sz="1800" b="1">
                <a:solidFill>
                  <a:srgbClr val="0F0F0F"/>
                </a:solidFill>
              </a:rPr>
              <a:t>Implementation: </a:t>
            </a:r>
            <a:r>
              <a:rPr lang="en-IN" sz="1800">
                <a:solidFill>
                  <a:srgbClr val="0F0F0F"/>
                </a:solidFill>
              </a:rPr>
              <a:t>Develop the keylogging application according to the defined design specifications. Utilize programming languages and frameworks suitable for cross-platform development, ensuring compatibility with Windows, macOS, and Linux operating systems. Implement encryption mechanisms, user interface components, and logging functionalities in adherence to established coding standards and security guidelines.</a:t>
            </a:r>
            <a:endParaRPr lang="en-IN"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2" name="Content Placeholder 1"/>
          <p:cNvSpPr>
            <a:spLocks noGrp="1"/>
          </p:cNvSpPr>
          <p:nvPr>
            <p:ph idx="1"/>
          </p:nvPr>
        </p:nvSpPr>
        <p:spPr/>
        <p:txBody>
          <a:bodyPr>
            <a:normAutofit fontScale="90000"/>
          </a:bodyPr>
          <a:lstStyle/>
          <a:p>
            <a:pPr marL="0" indent="0">
              <a:buNone/>
            </a:pPr>
            <a:r>
              <a:rPr lang="en-IN" sz="1800" b="1">
                <a:solidFill>
                  <a:srgbClr val="0F0F0F"/>
                </a:solidFill>
              </a:rPr>
              <a:t>Testing and Quality Assurance: </a:t>
            </a:r>
            <a:r>
              <a:rPr lang="en-IN" sz="1800">
                <a:solidFill>
                  <a:srgbClr val="0F0F0F"/>
                </a:solidFill>
              </a:rPr>
              <a:t>Conduct comprehensive testing to validate the functionality, security, and usability of the keylogging application. Perform unit testing, integration testing, and system testing to identify and address defects and vulnerabilities. Utilize testing frameworks and tools to automate testing processes and ensure thorough test coverage. Additionally, conduct security testing, including penetration testing and vulnerability assessments, to assess the resilience of the application against potential attacks.</a:t>
            </a:r>
            <a:endParaRPr lang="en-IN" sz="1800">
              <a:solidFill>
                <a:srgbClr val="0F0F0F"/>
              </a:solidFill>
            </a:endParaRPr>
          </a:p>
          <a:p>
            <a:pPr marL="0" indent="0">
              <a:buNone/>
            </a:pPr>
            <a:endParaRPr lang="en-IN" sz="1800">
              <a:solidFill>
                <a:srgbClr val="0F0F0F"/>
              </a:solidFill>
            </a:endParaRPr>
          </a:p>
          <a:p>
            <a:pPr marL="0" indent="0">
              <a:buNone/>
            </a:pPr>
            <a:r>
              <a:rPr lang="en-IN" sz="1800" b="1">
                <a:solidFill>
                  <a:srgbClr val="0F0F0F"/>
                </a:solidFill>
              </a:rPr>
              <a:t>Deployment: </a:t>
            </a:r>
            <a:r>
              <a:rPr lang="en-IN" sz="1800">
                <a:solidFill>
                  <a:srgbClr val="0F0F0F"/>
                </a:solidFill>
              </a:rPr>
              <a:t>Prepare the keylogging application for deployment across different environments and platforms. Package the application for distribution, ensuring that installation procedures are clear and straightforward for end-users. Provide documentation and support resources to assist users in deploying and configuring the application effectively.</a:t>
            </a:r>
            <a:endParaRPr lang="en-IN" sz="1800">
              <a:solidFill>
                <a:srgbClr val="0F0F0F"/>
              </a:solidFill>
            </a:endParaRPr>
          </a:p>
          <a:p>
            <a:pPr marL="0" indent="0">
              <a:buNone/>
            </a:pPr>
            <a:endParaRPr lang="en-IN" sz="1800">
              <a:solidFill>
                <a:srgbClr val="0F0F0F"/>
              </a:solidFill>
            </a:endParaRPr>
          </a:p>
          <a:p>
            <a:pPr marL="0" indent="0">
              <a:buNone/>
            </a:pPr>
            <a:r>
              <a:rPr lang="en-IN" sz="1800" b="1">
                <a:solidFill>
                  <a:srgbClr val="0F0F0F"/>
                </a:solidFill>
              </a:rPr>
              <a:t>Maintenance and Updates:</a:t>
            </a:r>
            <a:r>
              <a:rPr lang="en-IN" sz="1800">
                <a:solidFill>
                  <a:srgbClr val="0F0F0F"/>
                </a:solidFill>
              </a:rPr>
              <a:t> Continuously monitor and maintain the keylogging application to address emerging security threats, software vulnerabilities, and user feedback. Release regular updates and patches to enhance functionality, improve performance, and address any identified issues. Implement mechanisms for automatic updates and notifications to ensure that users have access to the latest version of the application.</a:t>
            </a:r>
            <a:endParaRPr lang="en-IN"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a:solidFill>
                  <a:schemeClr val="accent1"/>
                </a:solidFill>
                <a:effectLst>
                  <a:outerShdw blurRad="38100" dist="25400" dir="5400000" algn="ctr" rotWithShape="0">
                    <a:srgbClr val="6E747A">
                      <a:alpha val="43000"/>
                      <a:alpha val="43000"/>
                    </a:srgbClr>
                  </a:outerShdw>
                </a:effectLst>
              </a:rPr>
              <a:t>TECHNOLOGY AND TOOL USED</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3" name="Content Placeholder 2"/>
          <p:cNvSpPr>
            <a:spLocks noGrp="1"/>
          </p:cNvSpPr>
          <p:nvPr>
            <p:ph idx="1"/>
          </p:nvPr>
        </p:nvSpPr>
        <p:spPr/>
        <p:txBody>
          <a:bodyPr>
            <a:normAutofit lnSpcReduction="10000"/>
          </a:bodyPr>
          <a:p>
            <a:pPr marL="0" indent="0">
              <a:buNone/>
            </a:pPr>
            <a:endParaRPr lang="en-US"/>
          </a:p>
          <a:p>
            <a:r>
              <a:rPr lang="en-US" b="1"/>
              <a:t>Python: </a:t>
            </a:r>
            <a:r>
              <a:rPr lang="en-US"/>
              <a:t>The code is written in Python, a general-purpose programming language known for its readability and extensive libraries.</a:t>
            </a:r>
            <a:endParaRPr lang="en-US"/>
          </a:p>
          <a:p>
            <a:endParaRPr lang="en-US"/>
          </a:p>
          <a:p>
            <a:pPr marL="0" indent="0">
              <a:buNone/>
            </a:pPr>
            <a:r>
              <a:rPr lang="en-US"/>
              <a:t>The tools used in this code are:</a:t>
            </a:r>
            <a:endParaRPr lang="en-US"/>
          </a:p>
          <a:p>
            <a:r>
              <a:rPr lang="en-US" b="1"/>
              <a:t>Tkinter:</a:t>
            </a:r>
            <a:r>
              <a:rPr lang="en-US"/>
              <a:t> This is a Python library that comes pre-installed with most Python distributions. It allows you to create graphical user interfaces (GUIs) for your Python applications.</a:t>
            </a:r>
            <a:endParaRPr lang="en-US"/>
          </a:p>
          <a:p>
            <a:r>
              <a:rPr lang="en-US" b="1"/>
              <a:t>PyNput:</a:t>
            </a:r>
            <a:r>
              <a:rPr lang="en-US"/>
              <a:t> This is a third-party Python library that provides functionalities for working with input devices, like keyboards and mice. In this case, the code uses PyNput specifically for the keyboard module to listen for key presses, holds, and releases.</a:t>
            </a:r>
            <a:endParaRPr lang="en-US"/>
          </a:p>
          <a:p>
            <a:r>
              <a:rPr lang="en-US" b="1"/>
              <a:t>JSON: </a:t>
            </a:r>
            <a:r>
              <a:rPr lang="en-US"/>
              <a:t>This is a data interchange format used to encode and decode data in a human-readable format. The code uses the built-in json library to store keylogs in a JSON file.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90000"/>
          </a:bodyPr>
          <a:lstStyle/>
          <a:p>
            <a:pPr marL="0" indent="0">
              <a:buNone/>
            </a:pPr>
            <a:r>
              <a:rPr lang="en-US" altLang="en-IN" sz="2665" b="1">
                <a:solidFill>
                  <a:schemeClr val="tx1">
                    <a:lumMod val="75000"/>
                    <a:lumOff val="25000"/>
                  </a:schemeClr>
                </a:solidFill>
                <a:uFillTx/>
              </a:rPr>
              <a:t>Algorithm:</a:t>
            </a:r>
            <a:endParaRPr lang="en-US" altLang="en-IN" sz="2665" b="1">
              <a:solidFill>
                <a:schemeClr val="tx1">
                  <a:lumMod val="75000"/>
                  <a:lumOff val="25000"/>
                </a:schemeClr>
              </a:solidFill>
              <a:uFillTx/>
            </a:endParaRPr>
          </a:p>
          <a:p>
            <a:pPr marL="0" indent="0">
              <a:buNone/>
            </a:pPr>
            <a:r>
              <a:rPr lang="en-US" altLang="en-IN" b="1"/>
              <a:t>Keystroke Monitoring:</a:t>
            </a:r>
            <a:r>
              <a:rPr lang="en-US" altLang="en-IN"/>
              <a:t> Continuously monitor keyboard input using platform-specific libraries or modules.</a:t>
            </a:r>
            <a:endParaRPr lang="en-US" altLang="en-IN"/>
          </a:p>
          <a:p>
            <a:pPr marL="0" indent="0">
              <a:buNone/>
            </a:pPr>
            <a:r>
              <a:rPr lang="en-US" altLang="en-IN" b="1"/>
              <a:t>Event Detection: </a:t>
            </a:r>
            <a:r>
              <a:rPr lang="en-US" altLang="en-IN"/>
              <a:t>Detect key press and release events to capture keystrokes accurately.</a:t>
            </a:r>
            <a:endParaRPr lang="en-US" altLang="en-IN"/>
          </a:p>
          <a:p>
            <a:pPr marL="0" indent="0">
              <a:buNone/>
            </a:pPr>
            <a:r>
              <a:rPr lang="en-US" altLang="en-IN" b="1"/>
              <a:t>Secure Recording: </a:t>
            </a:r>
            <a:r>
              <a:rPr lang="en-US" altLang="en-IN"/>
              <a:t>Implement secure methods to record keystrokes, ensuring data integrity and confidentiality.</a:t>
            </a:r>
            <a:endParaRPr lang="en-US" altLang="en-IN"/>
          </a:p>
          <a:p>
            <a:pPr marL="0" indent="0">
              <a:buNone/>
            </a:pPr>
            <a:r>
              <a:rPr lang="en-US" altLang="en-IN" b="1"/>
              <a:t>Encryption: </a:t>
            </a:r>
            <a:r>
              <a:rPr lang="en-US" altLang="en-IN"/>
              <a:t>Encrypt sensitive data to prevent unauthorized access and maintain confidentiality.</a:t>
            </a:r>
            <a:endParaRPr lang="en-US" altLang="en-IN"/>
          </a:p>
          <a:p>
            <a:pPr marL="0" indent="0">
              <a:buNone/>
            </a:pPr>
            <a:r>
              <a:rPr lang="en-US" altLang="en-IN" b="1"/>
              <a:t>Error Handling:</a:t>
            </a:r>
            <a:r>
              <a:rPr lang="en-US" altLang="en-IN"/>
              <a:t> Integrate robust error-handling mechanisms to manage exceptions and errors gracefully.</a:t>
            </a:r>
            <a:endParaRPr lang="en-US" altLang="en-IN"/>
          </a:p>
          <a:p>
            <a:pPr marL="0" indent="0">
              <a:buNone/>
            </a:pPr>
            <a:r>
              <a:rPr lang="en-US" altLang="en-IN" b="1"/>
              <a:t>Optimization: </a:t>
            </a:r>
            <a:r>
              <a:rPr lang="en-US" altLang="en-IN"/>
              <a:t>Optimize resource usage and processing to minimize system impact and enhance efficiency.</a:t>
            </a:r>
            <a:endParaRPr lang="en-US" altLang="en-IN"/>
          </a:p>
          <a:p>
            <a:pPr marL="0" indent="0">
              <a:buNone/>
            </a:pPr>
            <a:r>
              <a:rPr lang="en-US" altLang="en-IN" b="1"/>
              <a:t>Platform Independence: </a:t>
            </a:r>
            <a:r>
              <a:rPr lang="en-US" altLang="en-IN"/>
              <a:t>Ensure compatibility with major operating systems such as Windows, macOS, and Linux.</a:t>
            </a:r>
            <a:endParaRPr lang="en-US" altLang="en-IN"/>
          </a:p>
          <a:p>
            <a:pPr marL="0" indent="0">
              <a:buNone/>
            </a:pPr>
            <a:r>
              <a:rPr lang="en-US" altLang="en-IN" b="1"/>
              <a:t>Accessibility:</a:t>
            </a:r>
            <a:r>
              <a:rPr lang="en-US" altLang="en-IN"/>
              <a:t> Provide accessibility features to accommodate users with diverse needs or disabilities.</a:t>
            </a:r>
            <a:endParaRPr lang="en-US" altLang="en-IN"/>
          </a:p>
          <a:p>
            <a:pPr marL="0" indent="0">
              <a:buNone/>
            </a:pPr>
            <a:r>
              <a:rPr lang="en-US" altLang="en-IN" b="1"/>
              <a:t>Performance Tuning: </a:t>
            </a:r>
            <a:r>
              <a:rPr lang="en-US" altLang="en-IN"/>
              <a:t>Fine-tune performance parameters to optimize the keystroke capture process.</a:t>
            </a:r>
            <a:endParaRPr lang="en-US" altLang="en-IN"/>
          </a:p>
          <a:p>
            <a:pPr marL="0" indent="0">
              <a:buNone/>
            </a:pPr>
            <a:r>
              <a:rPr lang="en-US" altLang="en-IN" b="1"/>
              <a:t>Testing: </a:t>
            </a:r>
            <a:r>
              <a:rPr lang="en-US" altLang="en-IN"/>
              <a:t>Conduct thorough testing to validate algorithm functionality and identify any potential issues or bugs.</a:t>
            </a:r>
            <a:endParaRPr lang="en-US" alt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311150" y="1301750"/>
            <a:ext cx="11414760" cy="4673600"/>
          </a:xfrm>
        </p:spPr>
        <p:txBody>
          <a:bodyPr>
            <a:normAutofit fontScale="90000"/>
          </a:bodyPr>
          <a:lstStyle/>
          <a:p>
            <a:pPr marL="0" indent="0">
              <a:buNone/>
            </a:pPr>
            <a:r>
              <a:rPr lang="en-US" altLang="en-IN" sz="2665" b="1">
                <a:solidFill>
                  <a:schemeClr val="tx1">
                    <a:lumMod val="75000"/>
                    <a:lumOff val="25000"/>
                  </a:schemeClr>
                </a:solidFill>
                <a:uFillTx/>
              </a:rPr>
              <a:t>Deployment:</a:t>
            </a:r>
            <a:endParaRPr lang="en-US" altLang="en-IN" sz="2665" b="1">
              <a:solidFill>
                <a:schemeClr val="tx1">
                  <a:lumMod val="75000"/>
                  <a:lumOff val="25000"/>
                </a:schemeClr>
              </a:solidFill>
              <a:uFillTx/>
            </a:endParaRPr>
          </a:p>
          <a:p>
            <a:pPr marL="0" indent="0">
              <a:buNone/>
            </a:pPr>
            <a:r>
              <a:rPr lang="en-US" altLang="en-IN" b="1"/>
              <a:t>Cross-Platform Compatibility</a:t>
            </a:r>
            <a:r>
              <a:rPr lang="en-US" altLang="en-IN"/>
              <a:t>: Ensure compatibility across multiple operating systems like Windows, macOS, and Linux.</a:t>
            </a:r>
            <a:endParaRPr lang="en-US" altLang="en-IN"/>
          </a:p>
          <a:p>
            <a:pPr marL="0" indent="0">
              <a:buNone/>
            </a:pPr>
            <a:r>
              <a:rPr lang="en-US" altLang="en-IN" b="1"/>
              <a:t>Packaging:</a:t>
            </a:r>
            <a:r>
              <a:rPr lang="en-US" altLang="en-IN"/>
              <a:t> Package the application using tools like setuptools or pyinstaller for efficient distribution.</a:t>
            </a:r>
            <a:endParaRPr lang="en-US" altLang="en-IN"/>
          </a:p>
          <a:p>
            <a:pPr marL="0" indent="0">
              <a:buNone/>
            </a:pPr>
            <a:r>
              <a:rPr lang="en-US" altLang="en-IN" b="1"/>
              <a:t>Installation Instructions: </a:t>
            </a:r>
            <a:r>
              <a:rPr lang="en-US" altLang="en-IN"/>
              <a:t>Provide clear and concise installation instructions to guide users through the setup process.</a:t>
            </a:r>
            <a:endParaRPr lang="en-US" altLang="en-IN"/>
          </a:p>
          <a:p>
            <a:pPr marL="0" indent="0">
              <a:buNone/>
            </a:pPr>
            <a:r>
              <a:rPr lang="en-US" altLang="en-IN" b="1"/>
              <a:t>Customization Options: </a:t>
            </a:r>
            <a:r>
              <a:rPr lang="en-US" altLang="en-IN"/>
              <a:t>Offer users the flexibility to customize settings and preferences according to their requirements.</a:t>
            </a:r>
            <a:endParaRPr lang="en-US" altLang="en-IN"/>
          </a:p>
          <a:p>
            <a:pPr marL="0" indent="0">
              <a:buNone/>
            </a:pPr>
            <a:r>
              <a:rPr lang="en-US" altLang="en-IN" b="1"/>
              <a:t>Security Measures: </a:t>
            </a:r>
            <a:r>
              <a:rPr lang="en-US" altLang="en-IN"/>
              <a:t>Implement robust security measures, including encryption and access controls, to protect sensitive data.</a:t>
            </a:r>
            <a:endParaRPr lang="en-US" altLang="en-IN"/>
          </a:p>
          <a:p>
            <a:pPr marL="0" indent="0">
              <a:buNone/>
            </a:pPr>
            <a:r>
              <a:rPr lang="en-US" altLang="en-IN" b="1"/>
              <a:t>Comprehensive Documentation:</a:t>
            </a:r>
            <a:r>
              <a:rPr lang="en-US" altLang="en-IN"/>
              <a:t> Develop comprehensive documentation covering installation, configuration, and usage guidelines.</a:t>
            </a:r>
            <a:endParaRPr lang="en-US" altLang="en-IN"/>
          </a:p>
          <a:p>
            <a:pPr marL="0" indent="0">
              <a:buNone/>
            </a:pPr>
            <a:r>
              <a:rPr lang="en-US" altLang="en-IN" b="1"/>
              <a:t>User Support: </a:t>
            </a:r>
            <a:r>
              <a:rPr lang="en-US" altLang="en-IN"/>
              <a:t>Offer ongoing support to address user inquiries, issues, and feedback effectively.</a:t>
            </a:r>
            <a:endParaRPr lang="en-US" altLang="en-IN"/>
          </a:p>
          <a:p>
            <a:pPr marL="0" indent="0">
              <a:buNone/>
            </a:pPr>
            <a:r>
              <a:rPr lang="en-US" altLang="en-IN" b="1"/>
              <a:t>Regular Updates:</a:t>
            </a:r>
            <a:r>
              <a:rPr lang="en-US" altLang="en-IN"/>
              <a:t> Release regular updates and patches to address security vulnerabilities and enhance functionality.</a:t>
            </a:r>
            <a:endParaRPr lang="en-US" altLang="en-IN"/>
          </a:p>
          <a:p>
            <a:pPr marL="0" indent="0">
              <a:buNone/>
            </a:pPr>
            <a:r>
              <a:rPr lang="en-US" altLang="en-IN" b="1"/>
              <a:t>Regulatory Compliance:</a:t>
            </a:r>
            <a:r>
              <a:rPr lang="en-US" altLang="en-IN"/>
              <a:t> Ensure compliance with relevant regulations and standards concerning data privacy and security.</a:t>
            </a:r>
            <a:endParaRPr lang="en-US" altLang="en-IN"/>
          </a:p>
          <a:p>
            <a:pPr marL="0" indent="0">
              <a:buNone/>
            </a:pPr>
            <a:r>
              <a:rPr lang="en-US" altLang="en-IN" b="1"/>
              <a:t>Feedback Mechanism: </a:t>
            </a:r>
            <a:r>
              <a:rPr lang="en-US" altLang="en-IN"/>
              <a:t>Establish a feedback mechanism to gather user input and improve the deployment process iteratively.</a:t>
            </a:r>
            <a:endParaRPr lang="en-US" altLang="en-IN"/>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12228</Words>
  <Application>WPS Presentation</Application>
  <PresentationFormat>Widescreen</PresentationFormat>
  <Paragraphs>145</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Wingdings 2</vt:lpstr>
      <vt:lpstr>Arial</vt:lpstr>
      <vt:lpstr>Calibri</vt:lpstr>
      <vt:lpstr>Helvetica Neue</vt:lpstr>
      <vt:lpstr>Calibri Light</vt:lpstr>
      <vt:lpstr>Microsoft YaHei</vt:lpstr>
      <vt:lpstr>汉仪旗黑</vt:lpstr>
      <vt:lpstr>Arial Unicode MS</vt:lpstr>
      <vt:lpstr>Franklin Gothic Demi</vt:lpstr>
      <vt:lpstr>苹方-简</vt:lpstr>
      <vt:lpstr>Franklin Gothic Book</vt:lpstr>
      <vt:lpstr>宋体-简</vt:lpstr>
      <vt:lpstr>Calibri</vt:lpstr>
      <vt:lpstr>DividendVTI</vt:lpstr>
      <vt:lpstr>PROJECT TITLE</vt:lpstr>
      <vt:lpstr>OUTLINE</vt:lpstr>
      <vt:lpstr>Problem Statement</vt:lpstr>
      <vt:lpstr>Proposed Solution</vt:lpstr>
      <vt:lpstr>System  Approach</vt:lpstr>
      <vt:lpstr>System  Approach</vt:lpstr>
      <vt:lpstr>PowerPoint 演示文稿</vt:lpstr>
      <vt:lpstr>Algorithm &amp; Deployment</vt:lpstr>
      <vt:lpstr>Algorithm &amp; Deployment</vt:lpstr>
      <vt:lpstr>Result</vt:lpstr>
      <vt:lpstr>Result</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keerthivarshinishanmgavel</cp:lastModifiedBy>
  <cp:revision>23</cp:revision>
  <dcterms:created xsi:type="dcterms:W3CDTF">2024-04-01T09:47:18Z</dcterms:created>
  <dcterms:modified xsi:type="dcterms:W3CDTF">2024-04-01T09:47:18Z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KSOProductBuildVer">
    <vt:lpwstr>1033-5.6.0.8082</vt:lpwstr>
  </property>
</Properties>
</file>