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7B161-37DA-4238-BF01-6770F043B926}" v="3" dt="2024-04-04T05:52:55.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ka Gangatharan" userId="e9cd774d6919028f" providerId="LiveId" clId="{B5C7B161-37DA-4238-BF01-6770F043B926}"/>
    <pc:docChg chg="custSel modSld">
      <pc:chgData name="Keerthika Gangatharan" userId="e9cd774d6919028f" providerId="LiveId" clId="{B5C7B161-37DA-4238-BF01-6770F043B926}" dt="2024-04-04T05:54:53.355" v="66" actId="20577"/>
      <pc:docMkLst>
        <pc:docMk/>
      </pc:docMkLst>
      <pc:sldChg chg="modSp mod">
        <pc:chgData name="Keerthika Gangatharan" userId="e9cd774d6919028f" providerId="LiveId" clId="{B5C7B161-37DA-4238-BF01-6770F043B926}" dt="2024-04-04T05:44:15.799" v="26" actId="20577"/>
        <pc:sldMkLst>
          <pc:docMk/>
          <pc:sldMk cId="0" sldId="256"/>
        </pc:sldMkLst>
        <pc:spChg chg="mod">
          <ac:chgData name="Keerthika Gangatharan" userId="e9cd774d6919028f" providerId="LiveId" clId="{B5C7B161-37DA-4238-BF01-6770F043B926}" dt="2024-04-04T05:44:15.799" v="26" actId="20577"/>
          <ac:spMkLst>
            <pc:docMk/>
            <pc:sldMk cId="0" sldId="256"/>
            <ac:spMk id="8" creationId="{00000000-0000-0000-0000-000000000000}"/>
          </ac:spMkLst>
        </pc:spChg>
      </pc:sldChg>
      <pc:sldChg chg="modSp mod">
        <pc:chgData name="Keerthika Gangatharan" userId="e9cd774d6919028f" providerId="LiveId" clId="{B5C7B161-37DA-4238-BF01-6770F043B926}" dt="2024-04-04T05:52:55.702" v="42"/>
        <pc:sldMkLst>
          <pc:docMk/>
          <pc:sldMk cId="0" sldId="260"/>
        </pc:sldMkLst>
        <pc:spChg chg="mod">
          <ac:chgData name="Keerthika Gangatharan" userId="e9cd774d6919028f" providerId="LiveId" clId="{B5C7B161-37DA-4238-BF01-6770F043B926}" dt="2024-04-04T05:52:55.702" v="42"/>
          <ac:spMkLst>
            <pc:docMk/>
            <pc:sldMk cId="0" sldId="260"/>
            <ac:spMk id="14" creationId="{8693F2AC-2205-EDA3-5F2D-6BBFDF90E19A}"/>
          </ac:spMkLst>
        </pc:spChg>
      </pc:sldChg>
      <pc:sldChg chg="modSp mod">
        <pc:chgData name="Keerthika Gangatharan" userId="e9cd774d6919028f" providerId="LiveId" clId="{B5C7B161-37DA-4238-BF01-6770F043B926}" dt="2024-04-04T05:53:37.866" v="49" actId="12"/>
        <pc:sldMkLst>
          <pc:docMk/>
          <pc:sldMk cId="0" sldId="261"/>
        </pc:sldMkLst>
        <pc:spChg chg="mod">
          <ac:chgData name="Keerthika Gangatharan" userId="e9cd774d6919028f" providerId="LiveId" clId="{B5C7B161-37DA-4238-BF01-6770F043B926}" dt="2024-04-04T05:53:37.866" v="49" actId="12"/>
          <ac:spMkLst>
            <pc:docMk/>
            <pc:sldMk cId="0" sldId="261"/>
            <ac:spMk id="11" creationId="{9AF801F9-DB16-3DE1-6342-B33F82DAB3B3}"/>
          </ac:spMkLst>
        </pc:spChg>
      </pc:sldChg>
      <pc:sldChg chg="modSp mod">
        <pc:chgData name="Keerthika Gangatharan" userId="e9cd774d6919028f" providerId="LiveId" clId="{B5C7B161-37DA-4238-BF01-6770F043B926}" dt="2024-04-04T05:54:53.355" v="66" actId="20577"/>
        <pc:sldMkLst>
          <pc:docMk/>
          <pc:sldMk cId="0" sldId="262"/>
        </pc:sldMkLst>
        <pc:spChg chg="mod">
          <ac:chgData name="Keerthika Gangatharan" userId="e9cd774d6919028f" providerId="LiveId" clId="{B5C7B161-37DA-4238-BF01-6770F043B926}" dt="2024-04-04T05:54:53.355" v="66" actId="20577"/>
          <ac:spMkLst>
            <pc:docMk/>
            <pc:sldMk cId="0" sldId="262"/>
            <ac:spMk id="12" creationId="{0A78C698-2A72-F2EE-351A-FD705AD195A2}"/>
          </ac:spMkLst>
        </pc:spChg>
      </pc:sldChg>
      <pc:sldChg chg="delSp modSp mod">
        <pc:chgData name="Keerthika Gangatharan" userId="e9cd774d6919028f" providerId="LiveId" clId="{B5C7B161-37DA-4238-BF01-6770F043B926}" dt="2024-04-04T05:46:49.702" v="33" actId="1076"/>
        <pc:sldMkLst>
          <pc:docMk/>
          <pc:sldMk cId="0" sldId="265"/>
        </pc:sldMkLst>
        <pc:spChg chg="del mod">
          <ac:chgData name="Keerthika Gangatharan" userId="e9cd774d6919028f" providerId="LiveId" clId="{B5C7B161-37DA-4238-BF01-6770F043B926}" dt="2024-04-04T05:46:42.442" v="32" actId="478"/>
          <ac:spMkLst>
            <pc:docMk/>
            <pc:sldMk cId="0" sldId="265"/>
            <ac:spMk id="8" creationId="{00000000-0000-0000-0000-000000000000}"/>
          </ac:spMkLst>
        </pc:spChg>
        <pc:spChg chg="mod">
          <ac:chgData name="Keerthika Gangatharan" userId="e9cd774d6919028f" providerId="LiveId" clId="{B5C7B161-37DA-4238-BF01-6770F043B926}" dt="2024-04-04T05:46:49.702" v="33" actId="1076"/>
          <ac:spMkLst>
            <pc:docMk/>
            <pc:sldMk cId="0" sldId="265"/>
            <ac:spMk id="10" creationId="{09F810C2-A9AB-B33D-CC1F-C0D29EEA64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EERTHI03/HANDWRITTEN-DIGIT-RECOGNISER"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rgbClr val="2D936B"/>
                </a:solidFill>
                <a:latin typeface="Trebuchet MS"/>
                <a:cs typeface="Trebuchet MS"/>
              </a:rPr>
              <a:t>KEERTHIKA G</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9F810C2-A9AB-B33D-CC1F-C0D29EEA648E}"/>
              </a:ext>
            </a:extLst>
          </p:cNvPr>
          <p:cNvSpPr txBox="1"/>
          <p:nvPr/>
        </p:nvSpPr>
        <p:spPr>
          <a:xfrm flipH="1">
            <a:off x="701238" y="1072451"/>
            <a:ext cx="9272846" cy="5447645"/>
          </a:xfrm>
          <a:prstGeom prst="rect">
            <a:avLst/>
          </a:prstGeom>
          <a:noFill/>
        </p:spPr>
        <p:txBody>
          <a:bodyPr wrap="square" rtlCol="0">
            <a:spAutoFit/>
          </a:bodyPr>
          <a:lstStyle/>
          <a:p>
            <a:pPr algn="l"/>
            <a:r>
              <a:rPr lang="en-US" b="0" i="0" dirty="0">
                <a:solidFill>
                  <a:srgbClr val="0D0D0D"/>
                </a:solidFill>
                <a:effectLst/>
                <a:latin typeface="Söhne"/>
              </a:rPr>
              <a:t>The final results of the digit recognition model can be summarized as follows:</a:t>
            </a:r>
          </a:p>
          <a:p>
            <a:pPr algn="l"/>
            <a:endParaRPr lang="en-US" dirty="0">
              <a:solidFill>
                <a:srgbClr val="0D0D0D"/>
              </a:solidFill>
              <a:latin typeface="Söhne"/>
            </a:endParaRPr>
          </a:p>
          <a:p>
            <a:pPr algn="l">
              <a:buFont typeface="+mj-lt"/>
              <a:buAutoNum type="arabicPeriod"/>
            </a:pPr>
            <a:r>
              <a:rPr lang="en-US" b="1" i="0" dirty="0">
                <a:solidFill>
                  <a:srgbClr val="0D0D0D"/>
                </a:solidFill>
                <a:effectLst/>
                <a:latin typeface="Söhne"/>
              </a:rPr>
              <a:t>Training Accuracy</a:t>
            </a:r>
            <a:r>
              <a:rPr lang="en-US" b="0" i="0" dirty="0">
                <a:solidFill>
                  <a:srgbClr val="0D0D0D"/>
                </a:solidFill>
                <a:effectLst/>
                <a:latin typeface="Söhne"/>
              </a:rPr>
              <a:t>: Around 99% after 20 epochs.</a:t>
            </a:r>
          </a:p>
          <a:p>
            <a:pPr algn="l">
              <a:buFont typeface="+mj-lt"/>
              <a:buAutoNum type="arabicPeriod"/>
            </a:pPr>
            <a:r>
              <a:rPr lang="en-US" b="1" i="0" dirty="0">
                <a:solidFill>
                  <a:srgbClr val="0D0D0D"/>
                </a:solidFill>
                <a:effectLst/>
                <a:latin typeface="Söhne"/>
              </a:rPr>
              <a:t>Validation Accuracy</a:t>
            </a:r>
            <a:r>
              <a:rPr lang="en-US" b="0" i="0" dirty="0">
                <a:solidFill>
                  <a:srgbClr val="0D0D0D"/>
                </a:solidFill>
                <a:effectLst/>
                <a:latin typeface="Söhne"/>
              </a:rPr>
              <a:t>: Around 98% after 20 epochs.</a:t>
            </a:r>
          </a:p>
          <a:p>
            <a:pPr algn="l">
              <a:buFont typeface="+mj-lt"/>
              <a:buAutoNum type="arabicPeriod"/>
            </a:pPr>
            <a:r>
              <a:rPr lang="en-US" b="1" i="0" dirty="0">
                <a:solidFill>
                  <a:srgbClr val="0D0D0D"/>
                </a:solidFill>
                <a:effectLst/>
                <a:latin typeface="Söhne"/>
              </a:rPr>
              <a:t>Test Accuracy</a:t>
            </a:r>
            <a:r>
              <a:rPr lang="en-US" b="0" i="0" dirty="0">
                <a:solidFill>
                  <a:srgbClr val="0D0D0D"/>
                </a:solidFill>
                <a:effectLst/>
                <a:latin typeface="Söhne"/>
              </a:rPr>
              <a:t>: Around 98% on the test dataset.</a:t>
            </a:r>
          </a:p>
          <a:p>
            <a:br>
              <a:rPr lang="en-US" dirty="0"/>
            </a:br>
            <a:r>
              <a:rPr lang="en-US" b="0" i="0" dirty="0">
                <a:solidFill>
                  <a:srgbClr val="0D0D0D"/>
                </a:solidFill>
                <a:effectLst/>
                <a:latin typeface="Söhne"/>
              </a:rPr>
              <a:t>In conclusion, our journey into developing a Convolutional Neural Network for handwritten digit recognition has been a remarkable exploration of deep learning's potential. Through meticulous design and training, we've achieved impressive accuracy in identifying digits from the MNIST dataset. This project not only demonstrates the power of CNNs in image recognition tasks but also highlights the transformative impact of deep learning in advancing artificial intelligence. As we continue to push the boundaries of technology, such innovations pave the way for future advancements in diverse fields reliant on pattern recognition and image analysis.</a:t>
            </a:r>
          </a:p>
          <a:p>
            <a:pPr algn="l"/>
            <a:endParaRPr lang="en-US" dirty="0">
              <a:solidFill>
                <a:srgbClr val="0D0D0D"/>
              </a:solidFill>
              <a:latin typeface="Söhne"/>
            </a:endParaRPr>
          </a:p>
          <a:p>
            <a:pPr algn="l"/>
            <a:endParaRPr lang="en-US" b="0" i="0" dirty="0">
              <a:solidFill>
                <a:srgbClr val="0D0D0D"/>
              </a:solidFill>
              <a:effectLst/>
              <a:latin typeface="Söhne"/>
            </a:endParaRPr>
          </a:p>
          <a:p>
            <a:pPr algn="l"/>
            <a:endParaRPr lang="en-US" dirty="0">
              <a:solidFill>
                <a:srgbClr val="0D0D0D"/>
              </a:solidFill>
              <a:latin typeface="Söhne"/>
            </a:endParaRPr>
          </a:p>
          <a:p>
            <a:pPr algn="l"/>
            <a:endParaRPr lang="en-US" b="0" i="0" dirty="0">
              <a:solidFill>
                <a:srgbClr val="0D0D0D"/>
              </a:solidFill>
              <a:effectLst/>
              <a:latin typeface="Söhne"/>
            </a:endParaRPr>
          </a:p>
          <a:p>
            <a:r>
              <a:rPr lang="en-US" sz="2400" b="0" i="0" dirty="0">
                <a:solidFill>
                  <a:srgbClr val="0D0D0D"/>
                </a:solidFill>
                <a:effectLst/>
                <a:latin typeface="Söhne"/>
                <a:hlinkClick r:id="rId3"/>
              </a:rPr>
              <a:t>Demo Link</a:t>
            </a:r>
            <a:br>
              <a:rPr lang="en-US" b="0" i="0" dirty="0">
                <a:solidFill>
                  <a:srgbClr val="0D0D0D"/>
                </a:solidFill>
                <a:effectLst/>
                <a:latin typeface="Söhne"/>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EBA284DC-7ED4-C175-CC42-6C646DD4F3FC}"/>
              </a:ext>
            </a:extLst>
          </p:cNvPr>
          <p:cNvSpPr txBox="1"/>
          <p:nvPr/>
        </p:nvSpPr>
        <p:spPr>
          <a:xfrm>
            <a:off x="2926255" y="2666196"/>
            <a:ext cx="6100916" cy="830997"/>
          </a:xfrm>
          <a:prstGeom prst="rect">
            <a:avLst/>
          </a:prstGeom>
          <a:noFill/>
        </p:spPr>
        <p:txBody>
          <a:bodyPr wrap="square">
            <a:spAutoFit/>
          </a:bodyPr>
          <a:lstStyle/>
          <a:p>
            <a:r>
              <a:rPr lang="en-US" sz="2800" i="0" dirty="0">
                <a:solidFill>
                  <a:srgbClr val="00B0F0"/>
                </a:solidFill>
                <a:effectLst/>
                <a:latin typeface="Söhne"/>
              </a:rPr>
              <a:t>ADVANCING</a:t>
            </a:r>
            <a:r>
              <a:rPr lang="en-US" sz="2000" i="0" dirty="0">
                <a:solidFill>
                  <a:srgbClr val="00B0F0"/>
                </a:solidFill>
                <a:effectLst/>
                <a:latin typeface="Söhne"/>
              </a:rPr>
              <a:t> HANDWRITTEN DIGIT RECOGNITION WITH DEEP CONVOLUTIONAL NEURAL NETWORKS</a:t>
            </a:r>
            <a:endParaRPr lang="en-IN" sz="20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endParaRPr lang="en-US" b="1" i="0" dirty="0">
              <a:solidFill>
                <a:srgbClr val="0D0D0D"/>
              </a:solidFill>
              <a:effectLst/>
              <a:latin typeface="Söhne"/>
            </a:endParaRPr>
          </a:p>
          <a:p>
            <a:pPr lvl="5">
              <a:buFont typeface="+mj-lt"/>
              <a:buAutoNum type="arabicPeriod"/>
            </a:pPr>
            <a:r>
              <a:rPr lang="en-US" b="1" i="0" dirty="0">
                <a:solidFill>
                  <a:srgbClr val="0D0D0D"/>
                </a:solidFill>
                <a:effectLst/>
                <a:latin typeface="Söhne"/>
              </a:rPr>
              <a:t>Data Loading and Preprocessing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Load the training and test data.</a:t>
            </a:r>
          </a:p>
          <a:p>
            <a:pPr marL="3028950" lvl="6" indent="-285750">
              <a:buFont typeface="+mj-lt"/>
              <a:buAutoNum type="arabicPeriod"/>
            </a:pPr>
            <a:r>
              <a:rPr lang="en-US" b="0" i="0" dirty="0">
                <a:solidFill>
                  <a:srgbClr val="0D0D0D"/>
                </a:solidFill>
                <a:effectLst/>
                <a:latin typeface="Söhne"/>
              </a:rPr>
              <a:t>Reshape and normalize the data.</a:t>
            </a:r>
          </a:p>
          <a:p>
            <a:pPr marL="3028950" lvl="6" indent="-285750">
              <a:buFont typeface="+mj-lt"/>
              <a:buAutoNum type="arabicPeriod"/>
            </a:pPr>
            <a:r>
              <a:rPr lang="en-US" b="0" i="0" dirty="0">
                <a:solidFill>
                  <a:srgbClr val="0D0D0D"/>
                </a:solidFill>
                <a:effectLst/>
                <a:latin typeface="Söhne"/>
              </a:rPr>
              <a:t>Visualize a few samples from the dataset.</a:t>
            </a:r>
          </a:p>
          <a:p>
            <a:pPr lvl="5">
              <a:buFont typeface="+mj-lt"/>
              <a:buAutoNum type="arabicPeriod"/>
            </a:pPr>
            <a:r>
              <a:rPr lang="en-US" b="1" i="0" dirty="0">
                <a:solidFill>
                  <a:srgbClr val="0D0D0D"/>
                </a:solidFill>
                <a:effectLst/>
                <a:latin typeface="Söhne"/>
              </a:rPr>
              <a:t>Model Definition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Build a CNN model using TensorFlow and </a:t>
            </a:r>
            <a:r>
              <a:rPr lang="en-US" b="0" i="0" dirty="0" err="1">
                <a:solidFill>
                  <a:srgbClr val="0D0D0D"/>
                </a:solidFill>
                <a:effectLst/>
                <a:latin typeface="Söhne"/>
              </a:rPr>
              <a:t>Keras</a:t>
            </a:r>
            <a:r>
              <a:rPr lang="en-US" b="0" i="0" dirty="0">
                <a:solidFill>
                  <a:srgbClr val="0D0D0D"/>
                </a:solidFill>
                <a:effectLst/>
                <a:latin typeface="Söhne"/>
              </a:rPr>
              <a:t>.</a:t>
            </a:r>
          </a:p>
          <a:p>
            <a:pPr marL="3028950" lvl="6" indent="-285750">
              <a:buFont typeface="+mj-lt"/>
              <a:buAutoNum type="arabicPeriod"/>
            </a:pPr>
            <a:r>
              <a:rPr lang="en-US" b="0" i="0" dirty="0">
                <a:solidFill>
                  <a:srgbClr val="0D0D0D"/>
                </a:solidFill>
                <a:effectLst/>
                <a:latin typeface="Söhne"/>
              </a:rPr>
              <a:t>Compile the model with appropriate optimizer and loss function.</a:t>
            </a:r>
          </a:p>
          <a:p>
            <a:pPr lvl="5">
              <a:buFont typeface="+mj-lt"/>
              <a:buAutoNum type="arabicPeriod"/>
            </a:pPr>
            <a:r>
              <a:rPr lang="en-US" b="1" i="0" dirty="0">
                <a:solidFill>
                  <a:srgbClr val="0D0D0D"/>
                </a:solidFill>
                <a:effectLst/>
                <a:latin typeface="Söhne"/>
              </a:rPr>
              <a:t>Model Training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Train the model on the training data.</a:t>
            </a:r>
          </a:p>
          <a:p>
            <a:pPr marL="3028950" lvl="6" indent="-285750">
              <a:buFont typeface="+mj-lt"/>
              <a:buAutoNum type="arabicPeriod"/>
            </a:pPr>
            <a:r>
              <a:rPr lang="en-US" b="0" i="0" dirty="0">
                <a:solidFill>
                  <a:srgbClr val="0D0D0D"/>
                </a:solidFill>
                <a:effectLst/>
                <a:latin typeface="Söhne"/>
              </a:rPr>
              <a:t>Validate the model on a validation set.</a:t>
            </a:r>
          </a:p>
          <a:p>
            <a:pPr lvl="5">
              <a:buFont typeface="+mj-lt"/>
              <a:buAutoNum type="arabicPeriod"/>
            </a:pPr>
            <a:r>
              <a:rPr lang="en-US" b="1" i="0" dirty="0">
                <a:solidFill>
                  <a:srgbClr val="0D0D0D"/>
                </a:solidFill>
                <a:effectLst/>
                <a:latin typeface="Söhne"/>
              </a:rPr>
              <a:t>Training and Validation Visualization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Plot the training and validation accuracy over epochs.</a:t>
            </a:r>
          </a:p>
          <a:p>
            <a:pPr marL="3028950" lvl="6" indent="-285750">
              <a:buFont typeface="+mj-lt"/>
              <a:buAutoNum type="arabicPeriod"/>
            </a:pPr>
            <a:r>
              <a:rPr lang="en-US" b="0" i="0" dirty="0">
                <a:solidFill>
                  <a:srgbClr val="0D0D0D"/>
                </a:solidFill>
                <a:effectLst/>
                <a:latin typeface="Söhne"/>
              </a:rPr>
              <a:t>Plot the training and validation loss over epochs.</a:t>
            </a:r>
          </a:p>
          <a:p>
            <a:pPr lvl="5">
              <a:buFont typeface="+mj-lt"/>
              <a:buAutoNum type="arabicPeriod"/>
            </a:pPr>
            <a:r>
              <a:rPr lang="en-US" b="1" i="0" dirty="0">
                <a:solidFill>
                  <a:srgbClr val="0D0D0D"/>
                </a:solidFill>
                <a:effectLst/>
                <a:latin typeface="Söhne"/>
              </a:rPr>
              <a:t>Prediction and Submission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Use the trained model to predict labels for the test data.</a:t>
            </a:r>
          </a:p>
          <a:p>
            <a:pPr marL="3028950" lvl="6" indent="-285750">
              <a:buFont typeface="+mj-lt"/>
              <a:buAutoNum type="arabicPeriod"/>
            </a:pPr>
            <a:r>
              <a:rPr lang="en-US" b="0" i="0" dirty="0">
                <a:solidFill>
                  <a:srgbClr val="0D0D0D"/>
                </a:solidFill>
                <a:effectLst/>
                <a:latin typeface="Söhne"/>
              </a:rPr>
              <a:t>Create a submission file in the format required for the competition.</a:t>
            </a:r>
          </a:p>
          <a:p>
            <a:pPr lvl="5">
              <a:buFont typeface="+mj-lt"/>
              <a:buAutoNum type="arabicPeriod"/>
            </a:pPr>
            <a:r>
              <a:rPr lang="en-US" b="1" i="0" dirty="0">
                <a:solidFill>
                  <a:srgbClr val="0D0D0D"/>
                </a:solidFill>
                <a:effectLst/>
                <a:latin typeface="Söhne"/>
              </a:rPr>
              <a:t>Conclusion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Summarize the results and any observations from the model's performance.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83129" y="116327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2DE0202-7260-0DEF-6B92-E1E1EF73AA35}"/>
              </a:ext>
            </a:extLst>
          </p:cNvPr>
          <p:cNvSpPr txBox="1"/>
          <p:nvPr/>
        </p:nvSpPr>
        <p:spPr>
          <a:xfrm>
            <a:off x="2133600" y="1828800"/>
            <a:ext cx="7017774" cy="1323439"/>
          </a:xfrm>
          <a:prstGeom prst="rect">
            <a:avLst/>
          </a:prstGeom>
          <a:noFill/>
        </p:spPr>
        <p:txBody>
          <a:bodyPr wrap="square">
            <a:spAutoFit/>
          </a:bodyPr>
          <a:lstStyle/>
          <a:p>
            <a:r>
              <a:rPr lang="en-US" sz="1600" b="1" i="0" dirty="0">
                <a:effectLst/>
                <a:latin typeface="Google Sans"/>
              </a:rPr>
              <a:t>MACHINES ENCOUNTER NUMEROUS CHALLENGES IN AUTOMATICALLY RECOGNIZING HANDWRITTEN DIGITS WRITTEN BY DIFFERENT INDIVIDUALS. THEY STRUGGLE WITH GENERALIZING AND ACCURATELY IDENTIFYING DIGITS ACROSS VARIOUS HANDWRITING STYLES DUE TO THE VARIABILITY IN INDIVIDUALS WRITING STYLES AND FORMATIONS</a:t>
            </a:r>
            <a:endParaRPr lang="en-I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693F2AC-2205-EDA3-5F2D-6BBFDF90E19A}"/>
              </a:ext>
            </a:extLst>
          </p:cNvPr>
          <p:cNvSpPr txBox="1"/>
          <p:nvPr/>
        </p:nvSpPr>
        <p:spPr>
          <a:xfrm>
            <a:off x="1143000" y="1695450"/>
            <a:ext cx="7833320" cy="4739759"/>
          </a:xfrm>
          <a:prstGeom prst="rect">
            <a:avLst/>
          </a:prstGeom>
          <a:noFill/>
        </p:spPr>
        <p:txBody>
          <a:bodyPr wrap="square">
            <a:spAutoFit/>
          </a:bodyPr>
          <a:lstStyle/>
          <a:p>
            <a:pPr algn="l"/>
            <a:endParaRPr lang="en-US" sz="1400" b="0" i="0" dirty="0">
              <a:solidFill>
                <a:srgbClr val="0D0D0D"/>
              </a:solidFill>
              <a:effectLst/>
              <a:latin typeface="Söhne"/>
            </a:endParaRPr>
          </a:p>
          <a:p>
            <a:pPr algn="l"/>
            <a:r>
              <a:rPr lang="en-US" sz="1600" b="1" i="0" dirty="0">
                <a:solidFill>
                  <a:srgbClr val="0D0D0D"/>
                </a:solidFill>
                <a:effectLst/>
                <a:latin typeface="Söhne"/>
              </a:rPr>
              <a:t>INTRODUCTION:</a:t>
            </a:r>
            <a:endParaRPr lang="en-US" sz="1600" b="0" i="0" dirty="0">
              <a:solidFill>
                <a:srgbClr val="0D0D0D"/>
              </a:solidFill>
              <a:effectLst/>
              <a:latin typeface="Söhne"/>
            </a:endParaRPr>
          </a:p>
          <a:p>
            <a:pPr algn="just">
              <a:buFont typeface="Arial" panose="020B0604020202020204" pitchFamily="34" charset="0"/>
              <a:buChar char="•"/>
            </a:pPr>
            <a:r>
              <a:rPr lang="en-US" sz="1600" b="0" i="0" dirty="0">
                <a:solidFill>
                  <a:srgbClr val="0D0D0D"/>
                </a:solidFill>
                <a:effectLst/>
                <a:latin typeface="Söhne"/>
              </a:rPr>
              <a:t>Handwritten digit recognition is a crucial task in the realm of image processing and machine learning.</a:t>
            </a:r>
          </a:p>
          <a:p>
            <a:pPr algn="just">
              <a:buFont typeface="Arial" panose="020B0604020202020204" pitchFamily="34" charset="0"/>
              <a:buChar char="•"/>
            </a:pPr>
            <a:r>
              <a:rPr lang="en-US" sz="1600" b="0" i="0" dirty="0">
                <a:solidFill>
                  <a:srgbClr val="0D0D0D"/>
                </a:solidFill>
                <a:effectLst/>
                <a:latin typeface="Söhne"/>
              </a:rPr>
              <a:t>The primary goal is to develop a system capable of accurately identifying handwritten digits in real-time, using a Convolutional Neural Network (CNN) model.</a:t>
            </a:r>
          </a:p>
          <a:p>
            <a:pPr algn="just">
              <a:buFont typeface="Arial" panose="020B0604020202020204" pitchFamily="34" charset="0"/>
              <a:buChar char="•"/>
            </a:pPr>
            <a:endParaRPr lang="en-US" sz="1600" dirty="0">
              <a:solidFill>
                <a:srgbClr val="0D0D0D"/>
              </a:solidFill>
              <a:latin typeface="Söhne"/>
            </a:endParaRPr>
          </a:p>
          <a:p>
            <a:pPr algn="just">
              <a:buFont typeface="Arial" panose="020B0604020202020204" pitchFamily="34" charset="0"/>
              <a:buChar char="•"/>
            </a:pPr>
            <a:endParaRPr lang="en-US" sz="1600" b="0" i="0" dirty="0">
              <a:solidFill>
                <a:srgbClr val="0D0D0D"/>
              </a:solidFill>
              <a:effectLst/>
              <a:latin typeface="Söhne"/>
            </a:endParaRPr>
          </a:p>
          <a:p>
            <a:pPr algn="l"/>
            <a:r>
              <a:rPr lang="en-US" sz="1600" b="1" i="0" dirty="0">
                <a:solidFill>
                  <a:srgbClr val="0D0D0D"/>
                </a:solidFill>
                <a:effectLst/>
                <a:latin typeface="Söhne"/>
              </a:rPr>
              <a:t>KEY COMPONENTS:</a:t>
            </a: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Data Preprocessing:</a:t>
            </a:r>
            <a:r>
              <a:rPr lang="en-US" sz="1600" b="0" i="0" dirty="0">
                <a:solidFill>
                  <a:srgbClr val="0D0D0D"/>
                </a:solidFill>
                <a:effectLst/>
                <a:latin typeface="Söhne"/>
              </a:rPr>
              <a:t> Utilizing the MNIST dataset comprising 60,000 training images and 10,000 testing images of digits ranging from 0 to 9.</a:t>
            </a:r>
          </a:p>
          <a:p>
            <a:pPr algn="l">
              <a:buFont typeface="+mj-lt"/>
              <a:buAutoNum type="arabicPeriod"/>
            </a:pPr>
            <a:r>
              <a:rPr lang="en-US" sz="1600" b="1" i="0" dirty="0">
                <a:solidFill>
                  <a:srgbClr val="0D0D0D"/>
                </a:solidFill>
                <a:effectLst/>
                <a:latin typeface="Söhne"/>
              </a:rPr>
              <a:t>Model Development:</a:t>
            </a:r>
            <a:r>
              <a:rPr lang="en-US" sz="1600" b="0" i="0" dirty="0">
                <a:solidFill>
                  <a:srgbClr val="0D0D0D"/>
                </a:solidFill>
                <a:effectLst/>
                <a:latin typeface="Söhne"/>
              </a:rPr>
              <a:t> Creating a CNN model using TensorFlow and </a:t>
            </a:r>
            <a:r>
              <a:rPr lang="en-US" sz="1600" b="0" i="0" dirty="0" err="1">
                <a:solidFill>
                  <a:srgbClr val="0D0D0D"/>
                </a:solidFill>
                <a:effectLst/>
                <a:latin typeface="Söhne"/>
              </a:rPr>
              <a:t>Keras</a:t>
            </a:r>
            <a:r>
              <a:rPr lang="en-US" sz="1600" b="0" i="0" dirty="0">
                <a:solidFill>
                  <a:srgbClr val="0D0D0D"/>
                </a:solidFill>
                <a:effectLst/>
                <a:latin typeface="Söhne"/>
              </a:rPr>
              <a:t>, consisting of convolutional layers, pooling layers, and dense layers to extract features and make predictions.</a:t>
            </a:r>
          </a:p>
          <a:p>
            <a:pPr algn="l">
              <a:buFont typeface="+mj-lt"/>
              <a:buAutoNum type="arabicPeriod"/>
            </a:pPr>
            <a:r>
              <a:rPr lang="en-US" sz="1600" b="1" i="0" dirty="0">
                <a:solidFill>
                  <a:srgbClr val="0D0D0D"/>
                </a:solidFill>
                <a:effectLst/>
                <a:latin typeface="Söhne"/>
              </a:rPr>
              <a:t>Real-time Recognition:</a:t>
            </a:r>
            <a:r>
              <a:rPr lang="en-US" sz="1600" b="0" i="0" dirty="0">
                <a:solidFill>
                  <a:srgbClr val="0D0D0D"/>
                </a:solidFill>
                <a:effectLst/>
                <a:latin typeface="Söhne"/>
              </a:rPr>
              <a:t> Implementing a user interface that allows users to upload images of handwritten digits, preprocesses the images, and uses the trained model to predict the digit in real-time.</a:t>
            </a:r>
          </a:p>
          <a:p>
            <a:pPr algn="l">
              <a:buFont typeface="+mj-lt"/>
              <a:buAutoNum type="arabicPeriod"/>
            </a:pPr>
            <a:r>
              <a:rPr lang="en-US" sz="1600" b="1" i="0" dirty="0">
                <a:solidFill>
                  <a:srgbClr val="0D0D0D"/>
                </a:solidFill>
                <a:effectLst/>
                <a:latin typeface="Söhne"/>
              </a:rPr>
              <a:t>Evaluation:</a:t>
            </a:r>
            <a:r>
              <a:rPr lang="en-US" sz="1600" b="0" i="0" dirty="0">
                <a:solidFill>
                  <a:srgbClr val="0D0D0D"/>
                </a:solidFill>
                <a:effectLst/>
                <a:latin typeface="Söhne"/>
              </a:rPr>
              <a:t> Assessing the model's performance using metrics such as accuracy, precision, recall, and F1-score on the testing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AF801F9-DB16-3DE1-6342-B33F82DAB3B3}"/>
              </a:ext>
            </a:extLst>
          </p:cNvPr>
          <p:cNvSpPr txBox="1"/>
          <p:nvPr/>
        </p:nvSpPr>
        <p:spPr>
          <a:xfrm>
            <a:off x="609600" y="1605038"/>
            <a:ext cx="10134600" cy="4031873"/>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Educational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Teachers and students can use the system for educational purposes, such as learning about image processing and machine learning concepts.</a:t>
            </a:r>
          </a:p>
          <a:p>
            <a:pPr algn="l">
              <a:buFont typeface="+mj-lt"/>
              <a:buAutoNum type="arabicPeriod"/>
            </a:pPr>
            <a:r>
              <a:rPr lang="en-US" sz="1600" b="1" i="0" dirty="0">
                <a:solidFill>
                  <a:srgbClr val="0D0D0D"/>
                </a:solidFill>
                <a:effectLst/>
                <a:latin typeface="Söhne"/>
              </a:rPr>
              <a:t>Financial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Banks and financial institutions can utilize the system for automated processing of handwritten forms and documents containing numerical data.</a:t>
            </a:r>
          </a:p>
          <a:p>
            <a:pPr algn="l">
              <a:buFont typeface="+mj-lt"/>
              <a:buAutoNum type="arabicPeriod"/>
            </a:pPr>
            <a:r>
              <a:rPr lang="en-US" sz="1600" b="1" i="0" dirty="0">
                <a:solidFill>
                  <a:srgbClr val="0D0D0D"/>
                </a:solidFill>
                <a:effectLst/>
                <a:latin typeface="Söhne"/>
              </a:rPr>
              <a:t>Research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Researchers in fields like neuroscience and psychology can use the system for analyzing handwritten numerical data in their studies.</a:t>
            </a:r>
          </a:p>
          <a:p>
            <a:pPr algn="l">
              <a:buFont typeface="+mj-lt"/>
              <a:buAutoNum type="arabicPeriod"/>
            </a:pPr>
            <a:r>
              <a:rPr lang="en-US" sz="1600" b="1" i="0" dirty="0">
                <a:solidFill>
                  <a:srgbClr val="0D0D0D"/>
                </a:solidFill>
                <a:effectLst/>
                <a:latin typeface="Söhne"/>
              </a:rPr>
              <a:t>Businesses: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Companies requiring digitization of handwritten documents, such as surveys or feedback forms, can benefit from the system for automated data entry.</a:t>
            </a:r>
          </a:p>
          <a:p>
            <a:pPr algn="l">
              <a:buFont typeface="+mj-lt"/>
              <a:buAutoNum type="arabicPeriod"/>
            </a:pPr>
            <a:r>
              <a:rPr lang="en-US" sz="1600" b="1" i="0" dirty="0">
                <a:solidFill>
                  <a:srgbClr val="0D0D0D"/>
                </a:solidFill>
                <a:effectLst/>
                <a:latin typeface="Söhne"/>
              </a:rPr>
              <a:t>General Public:</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Individuals interested in exploring machine learning and image processing can use the system as a learning tool or for personal projects.</a:t>
            </a: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A78C698-2A72-F2EE-351A-FD705AD195A2}"/>
              </a:ext>
            </a:extLst>
          </p:cNvPr>
          <p:cNvSpPr txBox="1"/>
          <p:nvPr/>
        </p:nvSpPr>
        <p:spPr>
          <a:xfrm>
            <a:off x="457200" y="1519894"/>
            <a:ext cx="9220200" cy="4801314"/>
          </a:xfrm>
          <a:prstGeom prst="rect">
            <a:avLst/>
          </a:prstGeom>
          <a:noFill/>
        </p:spPr>
        <p:txBody>
          <a:bodyPr wrap="square">
            <a:spAutoFit/>
          </a:bodyPr>
          <a:lstStyle/>
          <a:p>
            <a:r>
              <a:rPr lang="en-IN" b="1" dirty="0"/>
              <a:t>SOLUTION</a:t>
            </a:r>
            <a:r>
              <a:rPr lang="en-IN" dirty="0"/>
              <a:t>:</a:t>
            </a:r>
          </a:p>
          <a:p>
            <a:r>
              <a:rPr lang="en-IN" dirty="0"/>
              <a:t>1. </a:t>
            </a:r>
            <a:r>
              <a:rPr lang="en-IN" b="1" dirty="0"/>
              <a:t>Advanced Technology Implementation</a:t>
            </a:r>
            <a:r>
              <a:rPr lang="en-IN" dirty="0"/>
              <a:t>: Leveraging cutting-edge technologies such as Convolutional Neural Networks (CNNs), TensorFlow, and </a:t>
            </a:r>
            <a:r>
              <a:rPr lang="en-IN" dirty="0" err="1"/>
              <a:t>Keras</a:t>
            </a:r>
            <a:r>
              <a:rPr lang="en-IN" dirty="0"/>
              <a:t> to develop a sophisticated model for handwritten digit recognition.</a:t>
            </a:r>
          </a:p>
          <a:p>
            <a:r>
              <a:rPr lang="en-IN" dirty="0"/>
              <a:t>2. </a:t>
            </a:r>
            <a:r>
              <a:rPr lang="en-IN" b="1" dirty="0"/>
              <a:t>Efficient Data Processing</a:t>
            </a:r>
            <a:r>
              <a:rPr lang="en-IN" dirty="0"/>
              <a:t>: Efficiently processing the MNIST dataset comprising 60,000 training images and 10,000 testing images, ensuring optimal model training and performance.</a:t>
            </a:r>
          </a:p>
          <a:p>
            <a:endParaRPr lang="en-IN" dirty="0"/>
          </a:p>
          <a:p>
            <a:r>
              <a:rPr lang="en-IN" b="1" dirty="0"/>
              <a:t>PROPOSITION VALUE</a:t>
            </a:r>
            <a:r>
              <a:rPr lang="en-IN" dirty="0"/>
              <a:t>:</a:t>
            </a:r>
          </a:p>
          <a:p>
            <a:pPr algn="l">
              <a:buFont typeface="+mj-lt"/>
              <a:buAutoNum type="arabicPeriod"/>
            </a:pPr>
            <a:r>
              <a:rPr lang="en-US" b="1" i="0" dirty="0">
                <a:solidFill>
                  <a:srgbClr val="0D0D0D"/>
                </a:solidFill>
                <a:effectLst/>
                <a:latin typeface="Söhne"/>
              </a:rPr>
              <a:t>Demonstration of Deep Learning's Efficacy</a:t>
            </a:r>
            <a:r>
              <a:rPr lang="en-US" b="0" i="0" dirty="0">
                <a:solidFill>
                  <a:srgbClr val="0D0D0D"/>
                </a:solidFill>
                <a:effectLst/>
                <a:latin typeface="Söhne"/>
              </a:rPr>
              <a:t>: By showcasing the high accuracy achieved in recognizing handwritten digits, the project provides tangible evidence of deep learning's effectiveness in image recognition. This serves as a compelling example of how deep learning can be applied to solve real-world problems with remarkable precision and reliability.</a:t>
            </a:r>
          </a:p>
          <a:p>
            <a:pPr algn="l">
              <a:buFont typeface="+mj-lt"/>
              <a:buAutoNum type="arabicPeriod"/>
            </a:pPr>
            <a:r>
              <a:rPr lang="en-US" b="1" i="0" dirty="0">
                <a:solidFill>
                  <a:srgbClr val="0D0D0D"/>
                </a:solidFill>
                <a:effectLst/>
                <a:latin typeface="Söhne"/>
              </a:rPr>
              <a:t>Inspiration for Future Innovations</a:t>
            </a:r>
            <a:r>
              <a:rPr lang="en-US" b="0" i="0" dirty="0">
                <a:solidFill>
                  <a:srgbClr val="0D0D0D"/>
                </a:solidFill>
                <a:effectLst/>
                <a:latin typeface="Söhne"/>
              </a:rPr>
              <a:t>: The success of the CNN model in this project serves as inspiration for future advancements in artificial intelligence. It highlights the potential for developing more sophisticated algorithms and models that can revolutionize diverse fields reliant on pattern recognition and image analysis, opening up new possibilities for innovation and discovery.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4E3AA1F-7266-5C70-8E6B-72262374B7CA}"/>
              </a:ext>
            </a:extLst>
          </p:cNvPr>
          <p:cNvSpPr txBox="1"/>
          <p:nvPr/>
        </p:nvSpPr>
        <p:spPr>
          <a:xfrm>
            <a:off x="3886200" y="2667000"/>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D287307F-8E93-F9E2-0888-B2E1E350EB70}"/>
              </a:ext>
            </a:extLst>
          </p:cNvPr>
          <p:cNvSpPr txBox="1"/>
          <p:nvPr/>
        </p:nvSpPr>
        <p:spPr>
          <a:xfrm>
            <a:off x="2895600" y="1981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Our deep learning model, based on Convolutional Neural Networks (CNNs), demonstrates impressive performance on the MNIST dataset. By carefully designing the network architecture with convolutional, pooling, and dropout layers, augmented by batch normalization, we achieve both high accuracy and robustness against overfitting. This approach showcases the potential of deep learning to revolutionize image recognition tasks. </a:t>
            </a:r>
          </a:p>
          <a:p>
            <a:pPr marL="285750" indent="-285750">
              <a:buFont typeface="Arial" panose="020B0604020202020204" pitchFamily="34" charset="0"/>
              <a:buChar char="•"/>
            </a:pPr>
            <a:r>
              <a:rPr lang="en-US" b="0" i="0" dirty="0">
                <a:solidFill>
                  <a:srgbClr val="0D0D0D"/>
                </a:solidFill>
                <a:effectLst/>
                <a:latin typeface="Söhne"/>
              </a:rPr>
              <a:t>The model's evolution is evident in the training and validation phases, as seen in the accuracy and loss plots. Our model's ability to accurately predict handwritten digits underscores the transformative impact of deep learning in advancing image recognition capabilities. This journey exemplifies deep learning's potential to revolutionize diverse fields reliant on pattern recognition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10309225" cy="5288627"/>
          </a:xfrm>
          <a:prstGeom prst="rect">
            <a:avLst/>
          </a:prstGeom>
        </p:spPr>
        <p:txBody>
          <a:bodyPr vert="horz" wrap="square" lIns="0" tIns="12700" rIns="0" bIns="0" rtlCol="0">
            <a:spAutoFit/>
          </a:bodyPr>
          <a:lstStyle/>
          <a:p>
            <a:pPr algn="l"/>
            <a:r>
              <a:rPr lang="en-US" b="0" i="0" dirty="0">
                <a:solidFill>
                  <a:srgbClr val="0D0D0D"/>
                </a:solidFill>
                <a:effectLst/>
                <a:latin typeface="Söhne"/>
              </a:rPr>
              <a:t>The modeling in this project involves creating a Convolutional Neural Network (CNN) using TensorFlow and </a:t>
            </a:r>
            <a:r>
              <a:rPr lang="en-US" b="0" i="0" dirty="0" err="1">
                <a:solidFill>
                  <a:srgbClr val="0D0D0D"/>
                </a:solidFill>
                <a:effectLst/>
                <a:latin typeface="Söhne"/>
              </a:rPr>
              <a:t>Keras</a:t>
            </a:r>
            <a:r>
              <a:rPr lang="en-US" b="0" i="0" dirty="0">
                <a:solidFill>
                  <a:srgbClr val="0D0D0D"/>
                </a:solidFill>
                <a:effectLst/>
                <a:latin typeface="Söhne"/>
              </a:rPr>
              <a:t> to recognize handwritten digits from the MNIST dataset. The CNN architecture consists of several layers:</a:t>
            </a:r>
          </a:p>
          <a:p>
            <a:pPr algn="l">
              <a:buFont typeface="+mj-lt"/>
              <a:buAutoNum type="arabicPeriod"/>
            </a:pPr>
            <a:r>
              <a:rPr lang="en-US" b="1" i="0" dirty="0">
                <a:solidFill>
                  <a:srgbClr val="0D0D0D"/>
                </a:solidFill>
                <a:effectLst/>
                <a:latin typeface="Söhne"/>
              </a:rPr>
              <a:t>Input Layer</a:t>
            </a:r>
            <a:r>
              <a:rPr lang="en-US" b="0" i="0" dirty="0">
                <a:solidFill>
                  <a:srgbClr val="0D0D0D"/>
                </a:solidFill>
                <a:effectLst/>
                <a:latin typeface="Söhne"/>
              </a:rPr>
              <a:t>: This layer takes the input images, which are 28x28 pixels, representing grayscale handwritten digits.</a:t>
            </a:r>
          </a:p>
          <a:p>
            <a:pPr algn="l">
              <a:buFont typeface="+mj-lt"/>
              <a:buAutoNum type="arabicPeriod"/>
            </a:pPr>
            <a:r>
              <a:rPr lang="en-US" b="1" i="0" dirty="0">
                <a:solidFill>
                  <a:srgbClr val="0D0D0D"/>
                </a:solidFill>
                <a:effectLst/>
                <a:latin typeface="Söhne"/>
              </a:rPr>
              <a:t>Convolutional Layers</a:t>
            </a:r>
            <a:r>
              <a:rPr lang="en-US" b="0" i="0" dirty="0">
                <a:solidFill>
                  <a:srgbClr val="0D0D0D"/>
                </a:solidFill>
                <a:effectLst/>
                <a:latin typeface="Söhne"/>
              </a:rPr>
              <a:t>: These layers use filters to extract features from the input images. The filters slide across the input image, preserving the spatial relationship between pixels.</a:t>
            </a:r>
          </a:p>
          <a:p>
            <a:pPr algn="l">
              <a:buFont typeface="+mj-lt"/>
              <a:buAutoNum type="arabicPeriod"/>
            </a:pPr>
            <a:r>
              <a:rPr lang="en-US" b="1" i="0" dirty="0">
                <a:solidFill>
                  <a:srgbClr val="0D0D0D"/>
                </a:solidFill>
                <a:effectLst/>
                <a:latin typeface="Söhne"/>
              </a:rPr>
              <a:t>Batch Normalization</a:t>
            </a:r>
            <a:r>
              <a:rPr lang="en-US" b="0" i="0" dirty="0">
                <a:solidFill>
                  <a:srgbClr val="0D0D0D"/>
                </a:solidFill>
                <a:effectLst/>
                <a:latin typeface="Söhne"/>
              </a:rPr>
              <a:t>: This layer normalizes the input layer by adjusting and scaling the activations. It helps in improving the speed, performance, and stability of the neural network.</a:t>
            </a:r>
          </a:p>
          <a:p>
            <a:pPr algn="l">
              <a:buFont typeface="+mj-lt"/>
              <a:buAutoNum type="arabicPeriod"/>
            </a:pPr>
            <a:r>
              <a:rPr lang="en-US" b="1" i="0" dirty="0" err="1">
                <a:solidFill>
                  <a:srgbClr val="0D0D0D"/>
                </a:solidFill>
                <a:effectLst/>
                <a:latin typeface="Söhne"/>
              </a:rPr>
              <a:t>MaxPooling</a:t>
            </a:r>
            <a:r>
              <a:rPr lang="en-US" b="1" i="0" dirty="0">
                <a:solidFill>
                  <a:srgbClr val="0D0D0D"/>
                </a:solidFill>
                <a:effectLst/>
                <a:latin typeface="Söhne"/>
              </a:rPr>
              <a:t> Layers</a:t>
            </a:r>
            <a:r>
              <a:rPr lang="en-US" b="0" i="0" dirty="0">
                <a:solidFill>
                  <a:srgbClr val="0D0D0D"/>
                </a:solidFill>
                <a:effectLst/>
                <a:latin typeface="Söhne"/>
              </a:rPr>
              <a:t>: These layers </a:t>
            </a:r>
            <a:r>
              <a:rPr lang="en-US" b="0" i="0" dirty="0" err="1">
                <a:solidFill>
                  <a:srgbClr val="0D0D0D"/>
                </a:solidFill>
                <a:effectLst/>
                <a:latin typeface="Söhne"/>
              </a:rPr>
              <a:t>downsample</a:t>
            </a:r>
            <a:r>
              <a:rPr lang="en-US" b="0" i="0" dirty="0">
                <a:solidFill>
                  <a:srgbClr val="0D0D0D"/>
                </a:solidFill>
                <a:effectLst/>
                <a:latin typeface="Söhne"/>
              </a:rPr>
              <a:t> the input representation, reducing its dimensionality and allowing for assumptions to be made about features contained in the sub-regions binned together.</a:t>
            </a:r>
          </a:p>
          <a:p>
            <a:pPr algn="l">
              <a:buFont typeface="+mj-lt"/>
              <a:buAutoNum type="arabicPeriod"/>
            </a:pPr>
            <a:r>
              <a:rPr lang="en-US" b="1" i="0" dirty="0">
                <a:solidFill>
                  <a:srgbClr val="0D0D0D"/>
                </a:solidFill>
                <a:effectLst/>
                <a:latin typeface="Söhne"/>
              </a:rPr>
              <a:t>Dropout Layers</a:t>
            </a:r>
            <a:r>
              <a:rPr lang="en-US" b="0" i="0" dirty="0">
                <a:solidFill>
                  <a:srgbClr val="0D0D0D"/>
                </a:solidFill>
                <a:effectLst/>
                <a:latin typeface="Söhne"/>
              </a:rPr>
              <a:t>: These layers randomly deactivate a fraction of neurons during training to prevent overfitting.</a:t>
            </a:r>
          </a:p>
          <a:p>
            <a:pPr algn="l">
              <a:buFont typeface="+mj-lt"/>
              <a:buAutoNum type="arabicPeriod"/>
            </a:pPr>
            <a:r>
              <a:rPr lang="en-US" b="1" i="0" dirty="0">
                <a:solidFill>
                  <a:srgbClr val="0D0D0D"/>
                </a:solidFill>
                <a:effectLst/>
                <a:latin typeface="Söhne"/>
              </a:rPr>
              <a:t>Flatten Layer</a:t>
            </a:r>
            <a:r>
              <a:rPr lang="en-US" b="0" i="0" dirty="0">
                <a:solidFill>
                  <a:srgbClr val="0D0D0D"/>
                </a:solidFill>
                <a:effectLst/>
                <a:latin typeface="Söhne"/>
              </a:rPr>
              <a:t>: This layer converts the 2D matrix data to a vector before passing it to the fully connected layer.</a:t>
            </a:r>
          </a:p>
          <a:p>
            <a:pPr algn="l">
              <a:buFont typeface="+mj-lt"/>
              <a:buAutoNum type="arabicPeriod"/>
            </a:pPr>
            <a:r>
              <a:rPr lang="en-US" b="1" i="0" dirty="0">
                <a:solidFill>
                  <a:srgbClr val="0D0D0D"/>
                </a:solidFill>
                <a:effectLst/>
                <a:latin typeface="Söhne"/>
              </a:rPr>
              <a:t>Dense (Fully Connected) Layers</a:t>
            </a:r>
            <a:r>
              <a:rPr lang="en-US" b="0" i="0" dirty="0">
                <a:solidFill>
                  <a:srgbClr val="0D0D0D"/>
                </a:solidFill>
                <a:effectLst/>
                <a:latin typeface="Söhne"/>
              </a:rPr>
              <a:t>: These layers process the flattened features from the previous layer and output a prediction for each of the 10 possible digits (0-9).</a:t>
            </a:r>
          </a:p>
          <a:p>
            <a:pPr algn="l">
              <a:buFont typeface="+mj-lt"/>
              <a:buAutoNum type="arabicPeriod"/>
            </a:pPr>
            <a:r>
              <a:rPr lang="en-US" b="1" i="0" dirty="0">
                <a:solidFill>
                  <a:srgbClr val="0D0D0D"/>
                </a:solidFill>
                <a:effectLst/>
                <a:latin typeface="Söhne"/>
              </a:rPr>
              <a:t>Output Layer</a:t>
            </a:r>
            <a:r>
              <a:rPr lang="en-US" b="0" i="0" dirty="0">
                <a:solidFill>
                  <a:srgbClr val="0D0D0D"/>
                </a:solidFill>
                <a:effectLst/>
                <a:latin typeface="Söhne"/>
              </a:rPr>
              <a:t>: This layer uses the </a:t>
            </a:r>
            <a:r>
              <a:rPr lang="en-US" b="0" i="0" dirty="0" err="1">
                <a:solidFill>
                  <a:srgbClr val="0D0D0D"/>
                </a:solidFill>
                <a:effectLst/>
                <a:latin typeface="Söhne"/>
              </a:rPr>
              <a:t>softmax</a:t>
            </a:r>
            <a:r>
              <a:rPr lang="en-US" b="0" i="0" dirty="0">
                <a:solidFill>
                  <a:srgbClr val="0D0D0D"/>
                </a:solidFill>
                <a:effectLst/>
                <a:latin typeface="Söhne"/>
              </a:rPr>
              <a:t> activation function to output a probability distribution over the 10 possible digit classes.</a:t>
            </a:r>
          </a:p>
          <a:p>
            <a:pPr algn="l"/>
            <a:r>
              <a:rPr lang="en-US" b="0" i="0" dirty="0">
                <a:solidFill>
                  <a:srgbClr val="0D0D0D"/>
                </a:solidFill>
                <a:effectLst/>
                <a:latin typeface="Söhne"/>
              </a:rPr>
              <a:t>The model is trained using the '</a:t>
            </a:r>
            <a:r>
              <a:rPr lang="en-US" b="0" i="0" dirty="0" err="1">
                <a:solidFill>
                  <a:srgbClr val="0D0D0D"/>
                </a:solidFill>
                <a:effectLst/>
                <a:latin typeface="Söhne"/>
              </a:rPr>
              <a:t>adam</a:t>
            </a:r>
            <a:r>
              <a:rPr lang="en-US" b="0" i="0" dirty="0">
                <a:solidFill>
                  <a:srgbClr val="0D0D0D"/>
                </a:solidFill>
                <a:effectLst/>
                <a:latin typeface="Söhne"/>
              </a:rPr>
              <a:t>' o</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NAAN MUDHALVAN FINAL PPT</Template>
  <TotalTime>5</TotalTime>
  <Words>1211</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Google Sans</vt:lpstr>
      <vt:lpstr>Söhne</vt:lpstr>
      <vt:lpstr>Trebuchet MS</vt:lpstr>
      <vt:lpstr>Wingdings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Keerthika Gangatharan</dc:creator>
  <cp:lastModifiedBy>Keerthika Gangatharan</cp:lastModifiedBy>
  <cp:revision>1</cp:revision>
  <dcterms:created xsi:type="dcterms:W3CDTF">2024-04-04T05:43:14Z</dcterms:created>
  <dcterms:modified xsi:type="dcterms:W3CDTF">2024-04-04T05:55:00Z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