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E1B3B-D36C-4CFB-95B7-8F2CA864F6F3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2089F-2485-44CC-8986-FA63E2CE7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7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EA3F-75C0-4B7A-A5A1-0D28F5B6F412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5523-CCED-4A22-8063-6833D8AAB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8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EA3F-75C0-4B7A-A5A1-0D28F5B6F412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5523-CCED-4A22-8063-6833D8AAB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40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EA3F-75C0-4B7A-A5A1-0D28F5B6F412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5523-CCED-4A22-8063-6833D8AAB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19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EA3F-75C0-4B7A-A5A1-0D28F5B6F412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5523-CCED-4A22-8063-6833D8AAB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26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EA3F-75C0-4B7A-A5A1-0D28F5B6F412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5523-CCED-4A22-8063-6833D8AAB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3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EA3F-75C0-4B7A-A5A1-0D28F5B6F412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5523-CCED-4A22-8063-6833D8AAB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9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EA3F-75C0-4B7A-A5A1-0D28F5B6F412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5523-CCED-4A22-8063-6833D8AAB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24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EA3F-75C0-4B7A-A5A1-0D28F5B6F412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5523-CCED-4A22-8063-6833D8AAB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48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EA3F-75C0-4B7A-A5A1-0D28F5B6F412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5523-CCED-4A22-8063-6833D8AAB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67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EA3F-75C0-4B7A-A5A1-0D28F5B6F412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5523-CCED-4A22-8063-6833D8AAB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1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EA3F-75C0-4B7A-A5A1-0D28F5B6F412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5523-CCED-4A22-8063-6833D8AAB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06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AEA3F-75C0-4B7A-A5A1-0D28F5B6F412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35523-CCED-4A22-8063-6833D8AAB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74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martstore.naver.com/udk/products/4185028423?NaPm=ct%3Dl2vmbkwg%7Cci%3Df4d5f1414e1d4e0e0f752d1b76848127747356f6%7Ctr%3Dslsl%7Csn%3D819647%7Chk%3D831cb7a9f3e2e1c9f8329b3f2a64f75dbcceb39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-b.co.kr/news/articleView.html?idxno=50694" TargetMode="External"/><Relationship Id="rId2" Type="http://schemas.openxmlformats.org/officeDocument/2006/relationships/hyperlink" Target="https://www.hellodd.com/news/articleView.html?idxno=9088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.weekly.khan.co.kr/view.html?med_id=weekly&amp;artid=5439&amp;cod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edicalworldnews.co.kr/news/view.php?idx=151094608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3</a:t>
            </a:r>
            <a:r>
              <a:rPr lang="ko-KR" altLang="en-US" dirty="0" err="1" smtClean="0"/>
              <a:t>개사이트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https://smartstore.naver.com/cocosale/products/410137724?NaPm=ct%3Dl2y9851k%7Cci%3D0c7cb4ded13c952e8407d56e6ea1f843758251b7%7Ctr%3Dslsl%7Csn%3D370206%7Chk%3D754e55de9269bb2837be6a2f7060bdb54d7d49bf</a:t>
            </a:r>
          </a:p>
          <a:p>
            <a:r>
              <a:rPr lang="en-US" altLang="ko-KR" dirty="0" smtClean="0"/>
              <a:t>https://smartstore.naver.com/kkll7788/products/535857081?NaPm=ct%3Dl2xkt9ds%7Cci%3D29a36094b78d25737ea404f9029b5bf9bcc05d48%7Ctr%3Dslsl%7Csn%3D308498%7Chk%3D30f3e23c71e8c72ebf2bb30fb0ccd082f5aa42dd</a:t>
            </a:r>
          </a:p>
          <a:p>
            <a:r>
              <a:rPr lang="en-US" altLang="ko-KR" dirty="0" smtClean="0">
                <a:hlinkClick r:id="rId2"/>
              </a:rPr>
              <a:t>https://smartstore.naver.com/udk/products/4185028423?NaPm=ct%3Dl2vmbkwg%7Cci%3Df4d5f1414e1d4e0e0f752d1b76848127747356f6%7Ctr%3Dslsl%7Csn%3D819647%7Chk%3D831cb7a9f3e2e1c9f8329b3f2a64f75dbcceb39f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유의점</a:t>
            </a:r>
          </a:p>
          <a:p>
            <a:pPr marL="0" indent="0">
              <a:buNone/>
            </a:pPr>
            <a:r>
              <a:rPr lang="en-US" altLang="ko-KR" dirty="0" smtClean="0"/>
              <a:t>3</a:t>
            </a:r>
            <a:r>
              <a:rPr lang="ko-KR" altLang="en-US" dirty="0" smtClean="0"/>
              <a:t>개 사이트</a:t>
            </a:r>
            <a:r>
              <a:rPr lang="en-US" altLang="ko-KR" dirty="0" smtClean="0"/>
              <a:t>, 3</a:t>
            </a:r>
            <a:r>
              <a:rPr lang="ko-KR" altLang="en-US" dirty="0" smtClean="0"/>
              <a:t>개년의 </a:t>
            </a:r>
            <a:r>
              <a:rPr lang="ko-KR" altLang="en-US" dirty="0" err="1" smtClean="0"/>
              <a:t>데이터지만</a:t>
            </a:r>
            <a:r>
              <a:rPr lang="ko-KR" altLang="en-US" dirty="0" smtClean="0"/>
              <a:t> 이는 </a:t>
            </a:r>
            <a:r>
              <a:rPr lang="ko-KR" altLang="en-US" dirty="0" err="1" smtClean="0"/>
              <a:t>년도별</a:t>
            </a:r>
            <a:r>
              <a:rPr lang="ko-KR" altLang="en-US" dirty="0" smtClean="0"/>
              <a:t> 데이터의 편중이 있거나</a:t>
            </a:r>
            <a:r>
              <a:rPr lang="en-US" altLang="ko-KR" dirty="0" smtClean="0"/>
              <a:t>, 22</a:t>
            </a:r>
            <a:r>
              <a:rPr lang="ko-KR" altLang="en-US" dirty="0" smtClean="0"/>
              <a:t>년은 </a:t>
            </a:r>
            <a:r>
              <a:rPr lang="ko-KR" altLang="en-US" dirty="0" err="1" smtClean="0"/>
              <a:t>전체년도를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확인할수</a:t>
            </a:r>
            <a:r>
              <a:rPr lang="ko-KR" altLang="en-US" dirty="0" smtClean="0"/>
              <a:t> 없기에 정확하게 </a:t>
            </a:r>
            <a:r>
              <a:rPr lang="ko-KR" altLang="en-US" dirty="0" err="1" smtClean="0"/>
              <a:t>판단할수</a:t>
            </a:r>
            <a:r>
              <a:rPr lang="ko-KR" altLang="en-US" dirty="0" smtClean="0"/>
              <a:t>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52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36077" y="1113815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칫솔의 종류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7446" y="2400300"/>
            <a:ext cx="8598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1: </a:t>
            </a:r>
            <a:r>
              <a:rPr lang="ko-KR" altLang="en-US" dirty="0" err="1" smtClean="0"/>
              <a:t>미세모</a:t>
            </a:r>
            <a:r>
              <a:rPr lang="en-US" altLang="ko-KR" dirty="0" smtClean="0"/>
              <a:t>, 2: </a:t>
            </a:r>
            <a:r>
              <a:rPr lang="ko-KR" altLang="en-US" dirty="0" err="1" smtClean="0"/>
              <a:t>이중미세모</a:t>
            </a:r>
            <a:r>
              <a:rPr lang="en-US" altLang="ko-KR" dirty="0" smtClean="0"/>
              <a:t>, 3:</a:t>
            </a:r>
            <a:r>
              <a:rPr lang="ko-KR" altLang="en-US" dirty="0" err="1" smtClean="0"/>
              <a:t>일반모</a:t>
            </a:r>
            <a:r>
              <a:rPr lang="en-US" altLang="ko-KR" dirty="0" smtClean="0"/>
              <a:t>, 4: </a:t>
            </a:r>
            <a:r>
              <a:rPr lang="ko-KR" altLang="en-US" dirty="0" err="1" smtClean="0"/>
              <a:t>어금니칫솔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스파이럴모</a:t>
            </a:r>
            <a:r>
              <a:rPr lang="en-US" altLang="ko-KR" dirty="0" smtClean="0"/>
              <a:t>, 5: </a:t>
            </a:r>
            <a:r>
              <a:rPr lang="ko-KR" altLang="en-US" dirty="0" err="1" smtClean="0"/>
              <a:t>치간칫솔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치실</a:t>
            </a:r>
            <a:r>
              <a:rPr lang="en-US" altLang="ko-KR" dirty="0" smtClean="0"/>
              <a:t>, 6: 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+</a:t>
            </a:r>
            <a:r>
              <a:rPr lang="ko-KR" altLang="en-US" dirty="0" err="1" smtClean="0"/>
              <a:t>미세모</a:t>
            </a:r>
            <a:r>
              <a:rPr lang="ko-KR" altLang="en-US" dirty="0" smtClean="0"/>
              <a:t> 세트</a:t>
            </a:r>
            <a:r>
              <a:rPr lang="en-US" altLang="ko-KR" dirty="0" smtClean="0"/>
              <a:t>, 7: </a:t>
            </a:r>
            <a:r>
              <a:rPr lang="ko-KR" altLang="en-US" dirty="0" smtClean="0"/>
              <a:t>미세</a:t>
            </a:r>
            <a:r>
              <a:rPr lang="en-US" altLang="ko-KR" dirty="0" smtClean="0"/>
              <a:t>+</a:t>
            </a:r>
            <a:r>
              <a:rPr lang="ko-KR" altLang="en-US" dirty="0" err="1" smtClean="0"/>
              <a:t>이중미세모</a:t>
            </a:r>
            <a:r>
              <a:rPr lang="ko-KR" altLang="en-US" dirty="0" smtClean="0"/>
              <a:t> 세트</a:t>
            </a:r>
          </a:p>
          <a:p>
            <a:r>
              <a:rPr lang="en-US" altLang="ko-KR" dirty="0" smtClean="0"/>
              <a:t>0: </a:t>
            </a:r>
            <a:r>
              <a:rPr lang="ko-KR" altLang="en-US" dirty="0" smtClean="0"/>
              <a:t>단종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적혀있지않아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알수없음</a:t>
            </a:r>
            <a:endParaRPr lang="ko-KR" altLang="en-US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6171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1.  </a:t>
            </a:r>
            <a:r>
              <a:rPr lang="ko-KR" altLang="en-US" sz="2000" dirty="0" smtClean="0"/>
              <a:t>전체 </a:t>
            </a:r>
            <a:r>
              <a:rPr lang="ko-KR" altLang="en-US" sz="2000" dirty="0" err="1" smtClean="0"/>
              <a:t>데이터상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월이 가장 </a:t>
            </a:r>
            <a:r>
              <a:rPr lang="ko-KR" altLang="en-US" sz="2000" dirty="0" err="1" smtClean="0"/>
              <a:t>구매건수가</a:t>
            </a:r>
            <a:r>
              <a:rPr lang="ko-KR" altLang="en-US" sz="2000" dirty="0" smtClean="0"/>
              <a:t> 높았다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하지만 데이터의 편중을 확인하기 위해</a:t>
            </a:r>
          </a:p>
          <a:p>
            <a:r>
              <a:rPr lang="ko-KR" altLang="en-US" sz="2000" dirty="0" smtClean="0"/>
              <a:t>각 </a:t>
            </a:r>
            <a:r>
              <a:rPr lang="ko-KR" altLang="en-US" sz="2000" dirty="0" err="1" smtClean="0"/>
              <a:t>년도별</a:t>
            </a:r>
            <a:r>
              <a:rPr lang="ko-KR" altLang="en-US" sz="2000" dirty="0" smtClean="0"/>
              <a:t> 확인하니</a:t>
            </a:r>
            <a:r>
              <a:rPr lang="en-US" altLang="ko-KR" sz="2000" dirty="0" smtClean="0"/>
              <a:t>, 21</a:t>
            </a:r>
            <a:r>
              <a:rPr lang="ko-KR" altLang="en-US" sz="2000" dirty="0" smtClean="0"/>
              <a:t>년도에는 오히려 </a:t>
            </a:r>
            <a:r>
              <a:rPr lang="en-US" altLang="ko-KR" sz="2000" dirty="0" smtClean="0"/>
              <a:t>7-9</a:t>
            </a:r>
            <a:r>
              <a:rPr lang="ko-KR" altLang="en-US" sz="2000" dirty="0" err="1" smtClean="0"/>
              <a:t>월사이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구매건수가</a:t>
            </a:r>
            <a:r>
              <a:rPr lang="ko-KR" altLang="en-US" sz="2000" dirty="0" smtClean="0"/>
              <a:t> 높았다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전체데이터에 영향을 미친 것은 </a:t>
            </a:r>
            <a:r>
              <a:rPr lang="en-US" altLang="ko-KR" sz="2000" dirty="0" smtClean="0"/>
              <a:t>20</a:t>
            </a:r>
            <a:r>
              <a:rPr lang="ko-KR" altLang="en-US" sz="2000" dirty="0" smtClean="0"/>
              <a:t>년도의 </a:t>
            </a:r>
            <a:r>
              <a:rPr lang="ko-KR" altLang="en-US" sz="2000" dirty="0" err="1" smtClean="0"/>
              <a:t>구매건수와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22</a:t>
            </a:r>
            <a:r>
              <a:rPr lang="ko-KR" altLang="en-US" sz="2000" dirty="0" smtClean="0"/>
              <a:t>년의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월까지만 데이터가 존재하는 것이다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이를 바탕으로 올해 말에 다시 한번 동일한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개 사이트에서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월부터 </a:t>
            </a:r>
            <a:r>
              <a:rPr lang="en-US" altLang="ko-KR" sz="2000" dirty="0" smtClean="0"/>
              <a:t>12</a:t>
            </a:r>
            <a:r>
              <a:rPr lang="ko-KR" altLang="en-US" sz="2000" dirty="0" smtClean="0"/>
              <a:t>월까지의</a:t>
            </a:r>
          </a:p>
          <a:p>
            <a:r>
              <a:rPr lang="ko-KR" altLang="en-US" sz="2000" dirty="0" smtClean="0"/>
              <a:t>데이터를 덧붙일 수 있다면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구매자의 주요 소비동향을 확인할 수 </a:t>
            </a:r>
            <a:r>
              <a:rPr lang="ko-KR" altLang="en-US" sz="2000" dirty="0" err="1" smtClean="0"/>
              <a:t>있을것이다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태블로</a:t>
            </a:r>
            <a:r>
              <a:rPr lang="ko-KR" altLang="en-US" dirty="0" smtClean="0"/>
              <a:t> </a:t>
            </a:r>
            <a:r>
              <a:rPr lang="ko-KR" altLang="en-US" dirty="0" smtClean="0"/>
              <a:t>분석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902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2.  </a:t>
            </a:r>
            <a:r>
              <a:rPr lang="ko-KR" altLang="en-US" sz="2000" dirty="0" err="1" smtClean="0"/>
              <a:t>미세모류가</a:t>
            </a:r>
            <a:r>
              <a:rPr lang="ko-KR" altLang="en-US" sz="2000" dirty="0" smtClean="0"/>
              <a:t> 판매량의 절반이상을 차지한다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전체 칫솔 중 이중미세모와 </a:t>
            </a:r>
            <a:r>
              <a:rPr lang="ko-KR" altLang="en-US" sz="2000" dirty="0" err="1" smtClean="0"/>
              <a:t>미세모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일반모와</a:t>
            </a:r>
            <a:r>
              <a:rPr lang="ko-KR" altLang="en-US" sz="2000" dirty="0" smtClean="0"/>
              <a:t> 특수부위용칫솔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세트칫솔의</a:t>
            </a:r>
            <a:r>
              <a:rPr lang="ko-KR" altLang="en-US" sz="2000" dirty="0" smtClean="0"/>
              <a:t> 판매량은</a:t>
            </a:r>
          </a:p>
          <a:p>
            <a:r>
              <a:rPr lang="en-US" altLang="ko-KR" sz="2000" dirty="0" smtClean="0"/>
              <a:t>20</a:t>
            </a:r>
            <a:r>
              <a:rPr lang="ko-KR" altLang="en-US" sz="2000" dirty="0" smtClean="0"/>
              <a:t>년의 경우 이중미세모가 조금 더 많이 팔렸다면</a:t>
            </a:r>
            <a:r>
              <a:rPr lang="en-US" altLang="ko-KR" sz="2000" dirty="0" smtClean="0"/>
              <a:t>, 21</a:t>
            </a:r>
            <a:r>
              <a:rPr lang="ko-KR" altLang="en-US" sz="2000" dirty="0" smtClean="0"/>
              <a:t>년부터는 </a:t>
            </a:r>
            <a:r>
              <a:rPr lang="ko-KR" altLang="en-US" sz="2000" dirty="0" err="1" smtClean="0"/>
              <a:t>미세모가</a:t>
            </a:r>
            <a:r>
              <a:rPr lang="ko-KR" altLang="en-US" sz="2000" dirty="0" smtClean="0"/>
              <a:t> 더 많이 팔렸다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일반모의</a:t>
            </a:r>
            <a:r>
              <a:rPr lang="ko-KR" altLang="en-US" sz="2000" dirty="0" smtClean="0"/>
              <a:t> 경우는 </a:t>
            </a:r>
            <a:r>
              <a:rPr lang="ko-KR" altLang="en-US" sz="2000" dirty="0" err="1" smtClean="0"/>
              <a:t>미세모에</a:t>
            </a:r>
            <a:r>
              <a:rPr lang="ko-KR" altLang="en-US" sz="2000" dirty="0" smtClean="0"/>
              <a:t> 비해 다소 적은 양이 판매되었으나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나머지 종류의 칫솔을 합친 양과</a:t>
            </a:r>
          </a:p>
          <a:p>
            <a:r>
              <a:rPr lang="ko-KR" altLang="en-US" sz="2000" dirty="0" smtClean="0"/>
              <a:t>비슷하게 판매되었다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74821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3.  </a:t>
            </a:r>
            <a:r>
              <a:rPr lang="ko-KR" altLang="en-US" sz="2000" dirty="0" smtClean="0"/>
              <a:t>한달 </a:t>
            </a:r>
            <a:r>
              <a:rPr lang="ko-KR" altLang="en-US" sz="2000" dirty="0" err="1" smtClean="0"/>
              <a:t>사용후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리뷰작성시</a:t>
            </a:r>
            <a:r>
              <a:rPr lang="ko-KR" altLang="en-US" sz="2000" dirty="0" smtClean="0"/>
              <a:t> 보상을 환급해주는 시스템의 경우 </a:t>
            </a:r>
            <a:r>
              <a:rPr lang="ko-KR" altLang="en-US" sz="2000" dirty="0" err="1" smtClean="0"/>
              <a:t>사용비율과</a:t>
            </a:r>
            <a:r>
              <a:rPr lang="ko-KR" altLang="en-US" sz="2000" dirty="0" smtClean="0"/>
              <a:t> 사용량이 증가함을 보여주었다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21</a:t>
            </a:r>
            <a:r>
              <a:rPr lang="ko-KR" altLang="en-US" sz="2000" dirty="0" smtClean="0"/>
              <a:t>년 이후 </a:t>
            </a:r>
            <a:r>
              <a:rPr lang="ko-KR" altLang="en-US" sz="2000" dirty="0" err="1" smtClean="0"/>
              <a:t>활용비율은</a:t>
            </a:r>
            <a:r>
              <a:rPr lang="ko-KR" altLang="en-US" sz="2000" dirty="0" smtClean="0"/>
              <a:t> 전년도들의 </a:t>
            </a:r>
            <a:r>
              <a:rPr lang="en-US" altLang="ko-KR" sz="2000" dirty="0" smtClean="0"/>
              <a:t>13%</a:t>
            </a:r>
            <a:r>
              <a:rPr lang="ko-KR" altLang="en-US" sz="2000" dirty="0" smtClean="0"/>
              <a:t>의 활용도를 보임과 달리</a:t>
            </a:r>
            <a:r>
              <a:rPr lang="en-US" altLang="ko-KR" sz="2000" dirty="0" smtClean="0"/>
              <a:t>, 20%</a:t>
            </a:r>
            <a:r>
              <a:rPr lang="ko-KR" altLang="en-US" sz="2000" dirty="0" smtClean="0"/>
              <a:t>에 가까운 비율을 보여준다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이는 사용자들이 네이버 스마트스토어에서 제공하는 서비스를 </a:t>
            </a:r>
            <a:r>
              <a:rPr lang="ko-KR" altLang="en-US" sz="2000" dirty="0" err="1" smtClean="0"/>
              <a:t>활용하는것에</a:t>
            </a:r>
            <a:r>
              <a:rPr lang="ko-KR" altLang="en-US" sz="2000" dirty="0" smtClean="0"/>
              <a:t> 좀 더 익숙해졌음을 나타낸다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이를 통해 확인할 수 있는 점은 스마트스토어에 칫솔이나 </a:t>
            </a:r>
            <a:r>
              <a:rPr lang="ko-KR" altLang="en-US" sz="2000" dirty="0" err="1" smtClean="0"/>
              <a:t>치약제품을</a:t>
            </a:r>
            <a:r>
              <a:rPr lang="ko-KR" altLang="en-US" sz="2000" dirty="0" smtClean="0"/>
              <a:t> 제공한다면 </a:t>
            </a:r>
          </a:p>
          <a:p>
            <a:r>
              <a:rPr lang="ko-KR" altLang="en-US" sz="2000" dirty="0" smtClean="0"/>
              <a:t>네이버와 연결되어 보상을 원하는 구매자들에게 좀 더 쉽게 </a:t>
            </a:r>
            <a:r>
              <a:rPr lang="ko-KR" altLang="en-US" sz="2000" dirty="0" err="1" smtClean="0"/>
              <a:t>다가갈수</a:t>
            </a:r>
            <a:r>
              <a:rPr lang="ko-KR" altLang="en-US" sz="2000" dirty="0" smtClean="0"/>
              <a:t> 있으리라 볼 수 있다</a:t>
            </a:r>
            <a:r>
              <a:rPr lang="en-US" altLang="ko-KR" sz="2000" dirty="0" smtClean="0"/>
              <a:t>.</a:t>
            </a:r>
          </a:p>
          <a:p>
            <a:endParaRPr lang="ko-KR" altLang="en-US" sz="2000" dirty="0" smtClean="0"/>
          </a:p>
          <a:p>
            <a:endParaRPr lang="ko-KR" altLang="en-US" sz="2000" dirty="0" smtClean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9747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ko-KR" sz="2400" dirty="0" smtClean="0"/>
              <a:t>특정기업이 </a:t>
            </a:r>
            <a:r>
              <a:rPr lang="ko-KR" altLang="ko-KR" sz="2400" dirty="0" err="1"/>
              <a:t>미세모</a:t>
            </a:r>
            <a:r>
              <a:rPr lang="ko-KR" altLang="ko-KR" sz="2400" dirty="0"/>
              <a:t> 관련 </a:t>
            </a:r>
            <a:r>
              <a:rPr lang="ko-KR" altLang="ko-KR" sz="2400" dirty="0" err="1"/>
              <a:t>제품출시를</a:t>
            </a:r>
            <a:r>
              <a:rPr lang="ko-KR" altLang="ko-KR" sz="2400" dirty="0"/>
              <a:t> 하였는가</a:t>
            </a:r>
            <a:r>
              <a:rPr lang="en-US" altLang="ko-KR" sz="2400" dirty="0"/>
              <a:t>? </a:t>
            </a:r>
            <a:r>
              <a:rPr lang="ko-KR" altLang="ko-KR" sz="2400" dirty="0"/>
              <a:t>언제</a:t>
            </a:r>
            <a:r>
              <a:rPr lang="en-US" altLang="ko-KR" sz="2400" dirty="0"/>
              <a:t>? </a:t>
            </a:r>
            <a:r>
              <a:rPr lang="ko-KR" altLang="ko-KR" sz="2400" dirty="0"/>
              <a:t>가격프로모션은</a:t>
            </a:r>
            <a:r>
              <a:rPr lang="en-US" altLang="ko-KR" sz="2400" dirty="0"/>
              <a:t>? </a:t>
            </a:r>
            <a:endParaRPr lang="en-US" altLang="ko-KR" sz="2400" dirty="0" smtClean="0"/>
          </a:p>
          <a:p>
            <a:r>
              <a:rPr lang="en-US" altLang="ko-KR" sz="1400" dirty="0" smtClean="0"/>
              <a:t>--</a:t>
            </a:r>
            <a:r>
              <a:rPr lang="en-US" altLang="ko-KR" sz="1400" dirty="0" smtClean="0">
                <a:sym typeface="Wingdings" panose="05000000000000000000" pitchFamily="2" charset="2"/>
              </a:rPr>
              <a:t>  </a:t>
            </a:r>
            <a:r>
              <a:rPr lang="ko-KR" altLang="en-US" sz="1400" dirty="0" smtClean="0">
                <a:sym typeface="Wingdings" panose="05000000000000000000" pitchFamily="2" charset="2"/>
              </a:rPr>
              <a:t>정확하게 파악은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힘듬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r>
              <a:rPr lang="ko-KR" altLang="en-US" sz="1400" dirty="0" smtClean="0">
                <a:sym typeface="Wingdings" panose="05000000000000000000" pitchFamily="2" charset="2"/>
              </a:rPr>
              <a:t>다만 대략적으로 파악은 할 수 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r>
              <a:rPr lang="ko-KR" altLang="en-US" sz="1400" dirty="0" smtClean="0">
                <a:sym typeface="Wingdings" panose="05000000000000000000" pitchFamily="2" charset="2"/>
              </a:rPr>
              <a:t>가격 쪽은 파악이 힘들다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21</a:t>
            </a:r>
            <a:r>
              <a:rPr lang="ko-KR" altLang="en-US" sz="1400" dirty="0" smtClean="0">
                <a:sym typeface="Wingdings" panose="05000000000000000000" pitchFamily="2" charset="2"/>
              </a:rPr>
              <a:t>년도 상품 판매량의 경우 </a:t>
            </a:r>
            <a:r>
              <a:rPr lang="en-US" altLang="ko-KR" sz="1400" dirty="0" smtClean="0">
                <a:sym typeface="Wingdings" panose="05000000000000000000" pitchFamily="2" charset="2"/>
              </a:rPr>
              <a:t>7</a:t>
            </a:r>
            <a:r>
              <a:rPr lang="ko-KR" altLang="en-US" sz="1400" dirty="0" smtClean="0">
                <a:sym typeface="Wingdings" panose="05000000000000000000" pitchFamily="2" charset="2"/>
              </a:rPr>
              <a:t>월과 </a:t>
            </a:r>
            <a:r>
              <a:rPr lang="en-US" altLang="ko-KR" sz="1400" dirty="0" smtClean="0">
                <a:sym typeface="Wingdings" panose="05000000000000000000" pitchFamily="2" charset="2"/>
              </a:rPr>
              <a:t>8</a:t>
            </a:r>
            <a:r>
              <a:rPr lang="ko-KR" altLang="en-US" sz="1400" dirty="0" smtClean="0">
                <a:sym typeface="Wingdings" panose="05000000000000000000" pitchFamily="2" charset="2"/>
              </a:rPr>
              <a:t>월에 걸친 온라인 쇼핑몰의 상반기 결산 세일 시즌</a:t>
            </a:r>
            <a:r>
              <a:rPr lang="en-US" altLang="ko-KR" sz="1400" dirty="0" smtClean="0">
                <a:sym typeface="Wingdings" panose="05000000000000000000" pitchFamily="2" charset="2"/>
              </a:rPr>
              <a:t>, 9</a:t>
            </a:r>
            <a:r>
              <a:rPr lang="ko-KR" altLang="en-US" sz="1400" dirty="0" smtClean="0">
                <a:sym typeface="Wingdings" panose="05000000000000000000" pitchFamily="2" charset="2"/>
              </a:rPr>
              <a:t>월의 명절 추석이 겹쳐서 판매량이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상승했으리라</a:t>
            </a:r>
            <a:r>
              <a:rPr lang="ko-KR" altLang="en-US" sz="1400" dirty="0" smtClean="0">
                <a:sym typeface="Wingdings" panose="05000000000000000000" pitchFamily="2" charset="2"/>
              </a:rPr>
              <a:t> 짐작해 볼 수 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 smtClean="0">
              <a:sym typeface="Wingdings" panose="05000000000000000000" pitchFamily="2" charset="2"/>
            </a:endParaRPr>
          </a:p>
          <a:p>
            <a:r>
              <a:rPr lang="en-US" altLang="ko-KR" sz="1400" dirty="0" smtClean="0">
                <a:hlinkClick r:id="rId2"/>
              </a:rPr>
              <a:t>https://www.hellodd.com/news/articleView.html?idxno=90884</a:t>
            </a:r>
            <a:endParaRPr lang="en-US" altLang="ko-KR" sz="1400" dirty="0" smtClean="0"/>
          </a:p>
          <a:p>
            <a:r>
              <a:rPr lang="ko-KR" altLang="en-US" sz="1400" dirty="0" smtClean="0"/>
              <a:t>국내 칫솔 회사들의 주력 상품이 </a:t>
            </a:r>
            <a:r>
              <a:rPr lang="ko-KR" altLang="en-US" sz="1400" dirty="0" err="1" smtClean="0"/>
              <a:t>미세모로</a:t>
            </a:r>
            <a:r>
              <a:rPr lang="ko-KR" altLang="en-US" sz="1400" dirty="0" smtClean="0"/>
              <a:t> 계속적으로 출시되었다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단순 국내시장 뿐 아니라 세계시장에서도 통용되는 정도이니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미세모가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일반모보다</a:t>
            </a:r>
            <a:r>
              <a:rPr lang="ko-KR" altLang="en-US" sz="1400" dirty="0" smtClean="0"/>
              <a:t> 더 주력 상품이 되어있는 상태이다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>
                <a:hlinkClick r:id="rId3"/>
              </a:rPr>
              <a:t>http://</a:t>
            </a:r>
            <a:r>
              <a:rPr lang="en-US" altLang="ko-KR" sz="1400" dirty="0" smtClean="0">
                <a:hlinkClick r:id="rId3"/>
              </a:rPr>
              <a:t>www.it-b.co.kr/news/articleView.html?idxno=50694</a:t>
            </a:r>
            <a:endParaRPr lang="en-US" altLang="ko-KR" sz="1400" dirty="0" smtClean="0"/>
          </a:p>
          <a:p>
            <a:r>
              <a:rPr lang="en-US" altLang="ko-KR" sz="1400" dirty="0" smtClean="0"/>
              <a:t>21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7</a:t>
            </a:r>
            <a:r>
              <a:rPr lang="ko-KR" altLang="en-US" sz="1400" dirty="0" smtClean="0"/>
              <a:t>월부터 위 기사의 국내시장의 </a:t>
            </a:r>
            <a:r>
              <a:rPr lang="ko-KR" altLang="en-US" sz="1400" dirty="0" err="1" smtClean="0"/>
              <a:t>선두자인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비비씨에서</a:t>
            </a:r>
            <a:r>
              <a:rPr lang="ko-KR" altLang="en-US" sz="1400" dirty="0" smtClean="0"/>
              <a:t> 자회사인 케이앤케이가 </a:t>
            </a:r>
            <a:r>
              <a:rPr lang="ko-KR" altLang="en-US" sz="1400" dirty="0"/>
              <a:t>디지털 마케팅 컴퍼니 </a:t>
            </a:r>
            <a:r>
              <a:rPr lang="ko-KR" altLang="en-US" sz="1400" dirty="0" err="1" smtClean="0"/>
              <a:t>도브투래빗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통신 </a:t>
            </a:r>
            <a:r>
              <a:rPr lang="ko-KR" altLang="en-US" sz="1400" dirty="0"/>
              <a:t>판매 전문기업 </a:t>
            </a:r>
            <a:r>
              <a:rPr lang="ko-KR" altLang="en-US" sz="1400" dirty="0" err="1" smtClean="0"/>
              <a:t>포피플이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합작법인 설립계약을 체결했다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약간의 영향이 있었으리라 생각된다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>
                <a:hlinkClick r:id="rId4"/>
              </a:rPr>
              <a:t>http</a:t>
            </a:r>
            <a:r>
              <a:rPr lang="en-US" altLang="ko-KR" sz="1400" dirty="0">
                <a:hlinkClick r:id="rId4"/>
              </a:rPr>
              <a:t>://</a:t>
            </a:r>
            <a:r>
              <a:rPr lang="en-US" altLang="ko-KR" sz="1400" dirty="0" smtClean="0">
                <a:hlinkClick r:id="rId4"/>
              </a:rPr>
              <a:t>m.weekly.khan.co.kr/view.html?med_id=weekly&amp;artid=5439&amp;code</a:t>
            </a:r>
            <a:r>
              <a:rPr lang="en-US" altLang="ko-KR" sz="1400" dirty="0" smtClean="0"/>
              <a:t>=</a:t>
            </a:r>
            <a:endParaRPr lang="ko-KR" altLang="ko-KR" sz="1400" dirty="0" smtClean="0"/>
          </a:p>
          <a:p>
            <a:r>
              <a:rPr lang="en-US" altLang="ko-KR" sz="1400" dirty="0" smtClean="0"/>
              <a:t>2000</a:t>
            </a:r>
            <a:r>
              <a:rPr lang="ko-KR" altLang="ko-KR" sz="1400" dirty="0"/>
              <a:t>년대부터 프리미엄으로 </a:t>
            </a:r>
            <a:r>
              <a:rPr lang="ko-KR" altLang="ko-KR" sz="1400" dirty="0" err="1"/>
              <a:t>미세모</a:t>
            </a:r>
            <a:r>
              <a:rPr lang="ko-KR" altLang="ko-KR" sz="1400" dirty="0"/>
              <a:t> 칫솔을 출시하기 시작한 한국 시장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r>
              <a:rPr lang="en-US" altLang="ko-KR" sz="1400" dirty="0"/>
              <a:t>MZ</a:t>
            </a:r>
            <a:r>
              <a:rPr lang="ko-KR" altLang="ko-KR" sz="1400" dirty="0"/>
              <a:t>세대는 어려서부터 </a:t>
            </a:r>
            <a:r>
              <a:rPr lang="ko-KR" altLang="ko-KR" sz="1400" dirty="0" err="1"/>
              <a:t>미세모</a:t>
            </a:r>
            <a:r>
              <a:rPr lang="ko-KR" altLang="ko-KR" sz="1400" dirty="0"/>
              <a:t> 칫솔을 사용하며 </a:t>
            </a:r>
            <a:r>
              <a:rPr lang="ko-KR" altLang="ko-KR" sz="1400" dirty="0" err="1"/>
              <a:t>커오기</a:t>
            </a:r>
            <a:r>
              <a:rPr lang="ko-KR" altLang="ko-KR" sz="1400" dirty="0"/>
              <a:t> 시작했기에 익숙함이 더욱 많은 구매를 불러왔다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 marL="0" indent="0">
              <a:buNone/>
            </a:pPr>
            <a:endParaRPr lang="ko-KR" altLang="ko-KR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교수님 의문 </a:t>
            </a:r>
            <a:r>
              <a:rPr lang="ko-KR" altLang="en-US" dirty="0" smtClean="0"/>
              <a:t>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92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400" dirty="0" smtClean="0"/>
              <a:t>왜 </a:t>
            </a:r>
            <a:r>
              <a:rPr lang="ko-KR" altLang="ko-KR" sz="2400" dirty="0" err="1"/>
              <a:t>미세모인가</a:t>
            </a:r>
            <a:r>
              <a:rPr lang="en-US" altLang="ko-KR" sz="2400" dirty="0"/>
              <a:t>? </a:t>
            </a:r>
            <a:r>
              <a:rPr lang="ko-KR" altLang="ko-KR" sz="2400" dirty="0"/>
              <a:t>왜 좋아하는가</a:t>
            </a:r>
            <a:r>
              <a:rPr lang="en-US" altLang="ko-KR" sz="2400" dirty="0" smtClean="0"/>
              <a:t>?</a:t>
            </a:r>
          </a:p>
          <a:p>
            <a:endParaRPr lang="ko-KR" altLang="ko-KR" sz="2400" dirty="0"/>
          </a:p>
          <a:p>
            <a:r>
              <a:rPr lang="en-US" altLang="ko-KR" sz="1400" dirty="0">
                <a:hlinkClick r:id="rId2"/>
              </a:rPr>
              <a:t>http://</a:t>
            </a:r>
            <a:r>
              <a:rPr lang="en-US" altLang="ko-KR" sz="1400" dirty="0" smtClean="0">
                <a:hlinkClick r:id="rId2"/>
              </a:rPr>
              <a:t>medicalworldnews.co.kr/news/view.php?idx=1510946085</a:t>
            </a:r>
            <a:endParaRPr lang="ko-KR" altLang="ko-KR" sz="1400" dirty="0"/>
          </a:p>
          <a:p>
            <a:endParaRPr lang="en-US" altLang="ko-KR" sz="1400" dirty="0" smtClean="0"/>
          </a:p>
          <a:p>
            <a:r>
              <a:rPr lang="ko-KR" altLang="ko-KR" sz="1400" dirty="0" smtClean="0"/>
              <a:t>치주질환 </a:t>
            </a:r>
            <a:r>
              <a:rPr lang="ko-KR" altLang="ko-KR" sz="1400" dirty="0"/>
              <a:t>환자들이 증가하기 시작했다</a:t>
            </a:r>
            <a:r>
              <a:rPr lang="en-US" altLang="ko-KR" sz="1400" dirty="0"/>
              <a:t>. </a:t>
            </a:r>
            <a:r>
              <a:rPr lang="en-US" altLang="ko-KR" sz="1400" dirty="0" smtClean="0"/>
              <a:t>(</a:t>
            </a:r>
            <a:r>
              <a:rPr lang="ko-KR" altLang="en-US" sz="1400" dirty="0"/>
              <a:t> </a:t>
            </a:r>
            <a:r>
              <a:rPr lang="en-US" altLang="ko-KR" sz="1400" dirty="0"/>
              <a:t>2020</a:t>
            </a:r>
            <a:r>
              <a:rPr lang="ko-KR" altLang="en-US" sz="1400" dirty="0"/>
              <a:t>년 건강보험심사평가원에서 발표한 ‘외래 진료 </a:t>
            </a:r>
            <a:r>
              <a:rPr lang="ko-KR" altLang="en-US" sz="1400" dirty="0" err="1"/>
              <a:t>다빈도질환’에</a:t>
            </a:r>
            <a:r>
              <a:rPr lang="ko-KR" altLang="en-US" sz="1400" dirty="0"/>
              <a:t> 따르면</a:t>
            </a:r>
            <a:r>
              <a:rPr lang="en-US" altLang="ko-KR" sz="1400" dirty="0"/>
              <a:t>, </a:t>
            </a:r>
            <a:r>
              <a:rPr lang="ko-KR" altLang="en-US" sz="1400" dirty="0"/>
              <a:t>치은</a:t>
            </a:r>
            <a:r>
              <a:rPr lang="en-US" altLang="ko-KR" sz="1400" dirty="0"/>
              <a:t>(</a:t>
            </a:r>
            <a:r>
              <a:rPr lang="ko-KR" altLang="en-US" sz="1400" dirty="0"/>
              <a:t>잇몸</a:t>
            </a:r>
            <a:r>
              <a:rPr lang="en-US" altLang="ko-KR" sz="1400" dirty="0"/>
              <a:t>)</a:t>
            </a:r>
            <a:r>
              <a:rPr lang="ko-KR" altLang="en-US" sz="1400" dirty="0"/>
              <a:t>염과 </a:t>
            </a:r>
            <a:r>
              <a:rPr lang="ko-KR" altLang="en-US" sz="1400" dirty="0" err="1"/>
              <a:t>치주병으로</a:t>
            </a:r>
            <a:r>
              <a:rPr lang="ko-KR" altLang="en-US" sz="1400" dirty="0"/>
              <a:t> 진단 받은 환자 수가 </a:t>
            </a:r>
            <a:r>
              <a:rPr lang="en-US" altLang="ko-KR" sz="1400" dirty="0"/>
              <a:t>1,637</a:t>
            </a:r>
            <a:r>
              <a:rPr lang="ko-KR" altLang="en-US" sz="1400" dirty="0"/>
              <a:t>만명으로 </a:t>
            </a:r>
            <a:r>
              <a:rPr lang="en-US" altLang="ko-KR" sz="1400" dirty="0"/>
              <a:t>1</a:t>
            </a:r>
            <a:r>
              <a:rPr lang="ko-KR" altLang="en-US" sz="1400" dirty="0"/>
              <a:t>위로 조사</a:t>
            </a:r>
            <a:r>
              <a:rPr lang="en-US" altLang="ko-KR" sz="1400" dirty="0" smtClean="0"/>
              <a:t>)</a:t>
            </a:r>
          </a:p>
          <a:p>
            <a:endParaRPr lang="ko-KR" altLang="ko-KR" sz="1400" dirty="0"/>
          </a:p>
          <a:p>
            <a:r>
              <a:rPr lang="ko-KR" altLang="ko-KR" sz="1400" dirty="0"/>
              <a:t>또한 코로나 시대에 </a:t>
            </a:r>
            <a:r>
              <a:rPr lang="ko-KR" altLang="ko-KR" sz="1400" dirty="0" smtClean="0"/>
              <a:t>들어오며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자기관리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건강에 </a:t>
            </a:r>
            <a:r>
              <a:rPr lang="ko-KR" altLang="en-US" sz="1400" dirty="0" err="1" smtClean="0"/>
              <a:t>신경쓰는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MZ</a:t>
            </a:r>
            <a:r>
              <a:rPr lang="ko-KR" altLang="en-US" sz="1400" dirty="0" smtClean="0"/>
              <a:t>세대들의 특성상 </a:t>
            </a:r>
            <a:r>
              <a:rPr lang="ko-KR" altLang="en-US" sz="1400" dirty="0" smtClean="0"/>
              <a:t>치아 잇몸 건강에 도움이 될 것이라 생각하는</a:t>
            </a:r>
            <a:r>
              <a:rPr lang="ko-KR" altLang="ko-KR" sz="1400" dirty="0" smtClean="0"/>
              <a:t> </a:t>
            </a:r>
            <a:r>
              <a:rPr lang="ko-KR" altLang="ko-KR" sz="1400" dirty="0" err="1" smtClean="0"/>
              <a:t>미세모</a:t>
            </a:r>
            <a:r>
              <a:rPr lang="ko-KR" altLang="ko-KR" sz="1400" dirty="0" smtClean="0"/>
              <a:t> </a:t>
            </a:r>
            <a:r>
              <a:rPr lang="ko-KR" altLang="ko-KR" sz="1400" dirty="0" smtClean="0"/>
              <a:t>칫솔을 원하는 요구도가 더욱 높아졌다</a:t>
            </a:r>
            <a:r>
              <a:rPr lang="en-US" altLang="ko-KR" sz="1400" dirty="0" smtClean="0"/>
              <a:t>.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4703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워드클라우드</a:t>
            </a:r>
            <a:endParaRPr lang="en-US" altLang="ko-KR" sz="2400" dirty="0" smtClean="0"/>
          </a:p>
          <a:p>
            <a:r>
              <a:rPr lang="en-US" altLang="ko-KR" sz="1400" dirty="0" smtClean="0"/>
              <a:t>--</a:t>
            </a:r>
            <a:r>
              <a:rPr lang="en-US" altLang="ko-KR" sz="1400" dirty="0" smtClean="0">
                <a:sym typeface="Wingdings" panose="05000000000000000000" pitchFamily="2" charset="2"/>
              </a:rPr>
              <a:t>  </a:t>
            </a:r>
            <a:r>
              <a:rPr lang="ko-KR" altLang="en-US" sz="1400" dirty="0" smtClean="0">
                <a:sym typeface="Wingdings" panose="05000000000000000000" pitchFamily="2" charset="2"/>
              </a:rPr>
              <a:t>교정이라는 단어가 가장 많이 등장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sz="1400" dirty="0" err="1" smtClean="0">
                <a:sym typeface="Wingdings" panose="05000000000000000000" pitchFamily="2" charset="2"/>
              </a:rPr>
              <a:t>교정칫솔이라는</a:t>
            </a:r>
            <a:r>
              <a:rPr lang="ko-KR" altLang="en-US" sz="1400" dirty="0" smtClean="0">
                <a:sym typeface="Wingdings" panose="05000000000000000000" pitchFamily="2" charset="2"/>
              </a:rPr>
              <a:t> 단어가 광고에서도 나오는 단어였으며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댓글에서 또한 교정이라는 단어가 상당히 많이 등장하였다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400" dirty="0" smtClean="0">
                <a:sym typeface="Wingdings" panose="05000000000000000000" pitchFamily="2" charset="2"/>
              </a:rPr>
              <a:t>교정이라는 단어가 칫솔 </a:t>
            </a:r>
            <a:r>
              <a:rPr lang="en-US" altLang="ko-KR" sz="1400" dirty="0" smtClean="0">
                <a:sym typeface="Wingdings" panose="05000000000000000000" pitchFamily="2" charset="2"/>
              </a:rPr>
              <a:t>-</a:t>
            </a:r>
            <a:r>
              <a:rPr lang="ko-KR" altLang="en-US" sz="1400" dirty="0" smtClean="0">
                <a:sym typeface="Wingdings" panose="05000000000000000000" pitchFamily="2" charset="2"/>
              </a:rPr>
              <a:t> 마케팅에서 중요 단어라 생각되며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치과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잇몸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피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교정기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의사 등의 단어 또한 나오는 것으로 보아 리뷰어의 상당수는 이러한 치과를 다녀온 고객이거나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관심을 가지시는 분들이라 판단한다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ko-KR" altLang="ko-KR" sz="1400" dirty="0" smtClean="0"/>
              <a:t>데이터 </a:t>
            </a:r>
            <a:r>
              <a:rPr lang="ko-KR" altLang="ko-KR" sz="1400" dirty="0"/>
              <a:t>분석 결과</a:t>
            </a:r>
            <a:r>
              <a:rPr lang="en-US" altLang="ko-KR" sz="1400" dirty="0"/>
              <a:t> '</a:t>
            </a:r>
            <a:r>
              <a:rPr lang="ko-KR" altLang="ko-KR" sz="1400" dirty="0" smtClean="0"/>
              <a:t>가족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에 해당되는 </a:t>
            </a:r>
            <a:r>
              <a:rPr lang="ko-KR" altLang="ko-KR" sz="1400" dirty="0" smtClean="0"/>
              <a:t>키</a:t>
            </a:r>
            <a:r>
              <a:rPr lang="ko-KR" altLang="en-US" sz="1400" dirty="0" smtClean="0"/>
              <a:t>워드 또한</a:t>
            </a:r>
            <a:r>
              <a:rPr lang="ko-KR" altLang="ko-KR" sz="1400" dirty="0" smtClean="0"/>
              <a:t> </a:t>
            </a:r>
            <a:r>
              <a:rPr lang="ko-KR" altLang="ko-KR" sz="1400" dirty="0"/>
              <a:t>많이 등장하였다</a:t>
            </a:r>
            <a:r>
              <a:rPr lang="en-US" altLang="ko-KR" sz="1400" dirty="0"/>
              <a:t>. </a:t>
            </a:r>
            <a:r>
              <a:rPr lang="en-US" altLang="ko-KR" sz="1400" dirty="0" smtClean="0"/>
              <a:t> (</a:t>
            </a:r>
            <a:r>
              <a:rPr lang="ko-KR" altLang="ko-KR" sz="1400" dirty="0"/>
              <a:t>아들</a:t>
            </a:r>
            <a:r>
              <a:rPr lang="en-US" altLang="ko-KR" sz="1400" dirty="0"/>
              <a:t>, </a:t>
            </a:r>
            <a:r>
              <a:rPr lang="ko-KR" altLang="ko-KR" sz="1400" dirty="0"/>
              <a:t>딸</a:t>
            </a:r>
            <a:r>
              <a:rPr lang="en-US" altLang="ko-KR" sz="1400" dirty="0"/>
              <a:t>, </a:t>
            </a:r>
            <a:r>
              <a:rPr lang="ko-KR" altLang="ko-KR" sz="1400" dirty="0"/>
              <a:t>가족</a:t>
            </a:r>
            <a:r>
              <a:rPr lang="en-US" altLang="ko-KR" sz="1400" dirty="0"/>
              <a:t>, </a:t>
            </a:r>
            <a:r>
              <a:rPr lang="ko-KR" altLang="en-US" sz="1400" dirty="0"/>
              <a:t>아이</a:t>
            </a:r>
            <a:r>
              <a:rPr lang="ko-KR" altLang="ko-KR" sz="1400" dirty="0"/>
              <a:t> </a:t>
            </a:r>
            <a:r>
              <a:rPr lang="ko-KR" altLang="en-US" sz="1400" dirty="0" smtClean="0"/>
              <a:t>등</a:t>
            </a:r>
            <a:r>
              <a:rPr lang="en-US" altLang="ko-KR" sz="1400" dirty="0" smtClean="0"/>
              <a:t>)</a:t>
            </a:r>
            <a:endParaRPr lang="ko-KR" altLang="ko-KR" sz="1400" dirty="0"/>
          </a:p>
          <a:p>
            <a:r>
              <a:rPr lang="ko-KR" altLang="en-US" sz="1400" dirty="0" smtClean="0"/>
              <a:t>이는 가족을 </a:t>
            </a:r>
            <a:r>
              <a:rPr lang="ko-KR" altLang="ko-KR" sz="1400" dirty="0" smtClean="0"/>
              <a:t>위해 </a:t>
            </a:r>
            <a:r>
              <a:rPr lang="ko-KR" altLang="ko-KR" sz="1400" dirty="0" err="1"/>
              <a:t>미세모를</a:t>
            </a:r>
            <a:r>
              <a:rPr lang="ko-KR" altLang="ko-KR" sz="1400" dirty="0"/>
              <a:t> 구입한다는 의미로 해석할 수 </a:t>
            </a:r>
            <a:r>
              <a:rPr lang="ko-KR" altLang="ko-KR" sz="1400" dirty="0" smtClean="0"/>
              <a:t>있</a:t>
            </a:r>
            <a:r>
              <a:rPr lang="ko-KR" altLang="en-US" sz="1400" dirty="0" smtClean="0"/>
              <a:t>으며 주 구매층이 </a:t>
            </a:r>
            <a:r>
              <a:rPr lang="ko-KR" altLang="en-US" sz="1400" dirty="0" smtClean="0">
                <a:sym typeface="Wingdings" panose="05000000000000000000" pitchFamily="2" charset="2"/>
              </a:rPr>
              <a:t>주로 부모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그 중 어머니 분들이라 판단할 수 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400" dirty="0" smtClean="0">
                <a:sym typeface="Wingdings" panose="05000000000000000000" pitchFamily="2" charset="2"/>
              </a:rPr>
              <a:t>제품 중 아동용 칫솔 또한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미세모와</a:t>
            </a:r>
            <a:r>
              <a:rPr lang="ko-KR" altLang="en-US" sz="1400" dirty="0" smtClean="0">
                <a:sym typeface="Wingdings" panose="05000000000000000000" pitchFamily="2" charset="2"/>
              </a:rPr>
              <a:t> 이중미세모로 단순 통합하였으나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워드클라우드를</a:t>
            </a:r>
            <a:r>
              <a:rPr lang="ko-KR" altLang="en-US" sz="1400" dirty="0" smtClean="0">
                <a:sym typeface="Wingdings" panose="05000000000000000000" pitchFamily="2" charset="2"/>
              </a:rPr>
              <a:t> 통해 드러난 점을 보면 아이들을 위해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샀으리라</a:t>
            </a:r>
            <a:r>
              <a:rPr lang="ko-KR" altLang="en-US" sz="1400" dirty="0" smtClean="0">
                <a:sym typeface="Wingdings" panose="05000000000000000000" pitchFamily="2" charset="2"/>
              </a:rPr>
              <a:t> 추정할 수 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1400" dirty="0" smtClean="0">
                <a:sym typeface="Wingdings" panose="05000000000000000000" pitchFamily="2" charset="2"/>
              </a:rPr>
              <a:t>이를 종합해보면 아동을 키우는 </a:t>
            </a:r>
            <a:r>
              <a:rPr lang="en-US" altLang="ko-KR" sz="1400" dirty="0" smtClean="0">
                <a:sym typeface="Wingdings" panose="05000000000000000000" pitchFamily="2" charset="2"/>
              </a:rPr>
              <a:t>20-40</a:t>
            </a:r>
            <a:r>
              <a:rPr lang="ko-KR" altLang="en-US" sz="1400" dirty="0" smtClean="0">
                <a:sym typeface="Wingdings" panose="05000000000000000000" pitchFamily="2" charset="2"/>
              </a:rPr>
              <a:t>대 </a:t>
            </a:r>
            <a:r>
              <a:rPr lang="en-US" altLang="ko-KR" sz="1400" dirty="0" smtClean="0">
                <a:sym typeface="Wingdings" panose="05000000000000000000" pitchFamily="2" charset="2"/>
              </a:rPr>
              <a:t>MZ</a:t>
            </a:r>
            <a:r>
              <a:rPr lang="ko-KR" altLang="en-US" sz="1400" dirty="0" smtClean="0">
                <a:sym typeface="Wingdings" panose="05000000000000000000" pitchFamily="2" charset="2"/>
              </a:rPr>
              <a:t>세대와 겹칠 것이라 가늠해 볼 수 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0947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태블로</a:t>
            </a:r>
            <a:endParaRPr lang="en-US" altLang="ko-KR" sz="1400" dirty="0" smtClean="0"/>
          </a:p>
          <a:p>
            <a:r>
              <a:rPr lang="ko-KR" altLang="en-US" sz="1400" dirty="0" smtClean="0">
                <a:sym typeface="Wingdings" panose="05000000000000000000" pitchFamily="2" charset="2"/>
              </a:rPr>
              <a:t>같은 월별 구간에 반복된 다른 년도의 데이터가 존재하지않아 단순하게 볼 수 밖에 없지만</a:t>
            </a:r>
            <a:r>
              <a:rPr lang="en-US" altLang="ko-KR" sz="1400" dirty="0" smtClean="0">
                <a:sym typeface="Wingdings" panose="05000000000000000000" pitchFamily="2" charset="2"/>
              </a:rPr>
              <a:t>, 20</a:t>
            </a:r>
            <a:r>
              <a:rPr lang="ko-KR" altLang="en-US" sz="1400" dirty="0" smtClean="0">
                <a:sym typeface="Wingdings" panose="05000000000000000000" pitchFamily="2" charset="2"/>
              </a:rPr>
              <a:t>년도에는 </a:t>
            </a:r>
            <a:r>
              <a:rPr lang="en-US" altLang="ko-KR" sz="1400" dirty="0" smtClean="0">
                <a:sym typeface="Wingdings" panose="05000000000000000000" pitchFamily="2" charset="2"/>
              </a:rPr>
              <a:t>3</a:t>
            </a:r>
            <a:r>
              <a:rPr lang="ko-KR" altLang="en-US" sz="1400" dirty="0" smtClean="0">
                <a:sym typeface="Wingdings" panose="05000000000000000000" pitchFamily="2" charset="2"/>
              </a:rPr>
              <a:t>월 기간 중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이중미세모</a:t>
            </a:r>
            <a:r>
              <a:rPr lang="en-US" altLang="ko-KR" sz="1400" dirty="0" smtClean="0">
                <a:sym typeface="Wingdings" panose="05000000000000000000" pitchFamily="2" charset="2"/>
              </a:rPr>
              <a:t>, 21</a:t>
            </a:r>
            <a:r>
              <a:rPr lang="ko-KR" altLang="en-US" sz="1400" dirty="0" smtClean="0">
                <a:sym typeface="Wingdings" panose="05000000000000000000" pitchFamily="2" charset="2"/>
              </a:rPr>
              <a:t>년도에는 </a:t>
            </a:r>
            <a:r>
              <a:rPr lang="en-US" altLang="ko-KR" sz="1400" dirty="0" smtClean="0">
                <a:sym typeface="Wingdings" panose="05000000000000000000" pitchFamily="2" charset="2"/>
              </a:rPr>
              <a:t>7-9</a:t>
            </a:r>
            <a:r>
              <a:rPr lang="ko-KR" altLang="en-US" sz="1400" dirty="0" smtClean="0">
                <a:sym typeface="Wingdings" panose="05000000000000000000" pitchFamily="2" charset="2"/>
              </a:rPr>
              <a:t>월 기간 중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미세모</a:t>
            </a:r>
            <a:r>
              <a:rPr lang="ko-KR" altLang="en-US" sz="1400" dirty="0" smtClean="0">
                <a:sym typeface="Wingdings" panose="05000000000000000000" pitchFamily="2" charset="2"/>
              </a:rPr>
              <a:t> 상품이 가장 많이 팔렸다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r>
              <a:rPr lang="ko-KR" altLang="en-US" sz="1400" dirty="0" smtClean="0">
                <a:sym typeface="Wingdings" panose="05000000000000000000" pitchFamily="2" charset="2"/>
              </a:rPr>
              <a:t> 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endParaRPr lang="en-US" altLang="ko-KR" sz="1400" dirty="0" smtClean="0">
              <a:sym typeface="Wingdings" panose="05000000000000000000" pitchFamily="2" charset="2"/>
            </a:endParaRPr>
          </a:p>
          <a:p>
            <a:r>
              <a:rPr lang="ko-KR" altLang="en-US" sz="1400" dirty="0" smtClean="0">
                <a:sym typeface="Wingdings" panose="05000000000000000000" pitchFamily="2" charset="2"/>
              </a:rPr>
              <a:t>그 이유로는 어린 시절부터 익숙하게 사용해온 점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시장의 주력 상품이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미세모인</a:t>
            </a:r>
            <a:r>
              <a:rPr lang="ko-KR" altLang="en-US" sz="1400" dirty="0" smtClean="0">
                <a:sym typeface="Wingdings" panose="05000000000000000000" pitchFamily="2" charset="2"/>
              </a:rPr>
              <a:t> 점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코로나 이후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치주질환과</a:t>
            </a:r>
            <a:r>
              <a:rPr lang="ko-KR" altLang="en-US" sz="1400" dirty="0" smtClean="0">
                <a:sym typeface="Wingdings" panose="05000000000000000000" pitchFamily="2" charset="2"/>
              </a:rPr>
              <a:t> 관련되어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환자가 많아짐에 따라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미세모가</a:t>
            </a:r>
            <a:r>
              <a:rPr lang="ko-KR" altLang="en-US" sz="1400" dirty="0" smtClean="0">
                <a:sym typeface="Wingdings" panose="05000000000000000000" pitchFamily="2" charset="2"/>
              </a:rPr>
              <a:t> 치아와 잇몸 건강에 더 좋다고 생각하였다는 점 등이 있으리라 볼 수 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 smtClean="0">
              <a:sym typeface="Wingdings" panose="05000000000000000000" pitchFamily="2" charset="2"/>
            </a:endParaRPr>
          </a:p>
          <a:p>
            <a:r>
              <a:rPr lang="ko-KR" altLang="en-US" sz="1400" dirty="0" smtClean="0">
                <a:sym typeface="Wingdings" panose="05000000000000000000" pitchFamily="2" charset="2"/>
              </a:rPr>
              <a:t>네이버 쇼핑몰 중 스마트스토어에서 한달 사용 후 리뷰하는 </a:t>
            </a:r>
            <a:r>
              <a:rPr lang="en-US" altLang="ko-KR" sz="1400" dirty="0" smtClean="0">
                <a:sym typeface="Wingdings" panose="05000000000000000000" pitchFamily="2" charset="2"/>
              </a:rPr>
              <a:t>‘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한달사용기</a:t>
            </a:r>
            <a:r>
              <a:rPr lang="en-US" altLang="ko-KR" sz="1400" dirty="0" smtClean="0">
                <a:sym typeface="Wingdings" panose="05000000000000000000" pitchFamily="2" charset="2"/>
              </a:rPr>
              <a:t>‘ </a:t>
            </a:r>
            <a:r>
              <a:rPr lang="ko-KR" altLang="en-US" sz="1400" dirty="0" smtClean="0">
                <a:sym typeface="Wingdings" panose="05000000000000000000" pitchFamily="2" charset="2"/>
              </a:rPr>
              <a:t>시스템의 사용자가 늘고 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r>
              <a:rPr lang="ko-KR" altLang="en-US" sz="1400" dirty="0" smtClean="0">
                <a:sym typeface="Wingdings" panose="05000000000000000000" pitchFamily="2" charset="2"/>
              </a:rPr>
              <a:t>스마트스토어라는 시장에서 새로운 시스템을 사용하는 구매층이 늘어나고 있으니 이에 합승하여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판매층을</a:t>
            </a:r>
            <a:r>
              <a:rPr lang="ko-KR" altLang="en-US" sz="1400" dirty="0" smtClean="0">
                <a:sym typeface="Wingdings" panose="05000000000000000000" pitchFamily="2" charset="2"/>
              </a:rPr>
              <a:t> 더욱 늘릴 수 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3094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732</Words>
  <Application>Microsoft Office PowerPoint</Application>
  <PresentationFormat>와이드스크린</PresentationFormat>
  <Paragraphs>66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출처 : 3개사이트</vt:lpstr>
      <vt:lpstr>PowerPoint 프레젠테이션</vt:lpstr>
      <vt:lpstr>태블로 분석 결과</vt:lpstr>
      <vt:lpstr>PowerPoint 프레젠테이션</vt:lpstr>
      <vt:lpstr>PowerPoint 프레젠테이션</vt:lpstr>
      <vt:lpstr>교수님 의문 사항</vt:lpstr>
      <vt:lpstr>PowerPoint 프레젠테이션</vt:lpstr>
      <vt:lpstr>결론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출처 : 3개사이트</dc:title>
  <dc:creator>User</dc:creator>
  <cp:lastModifiedBy>User</cp:lastModifiedBy>
  <cp:revision>14</cp:revision>
  <dcterms:created xsi:type="dcterms:W3CDTF">2022-05-20T01:55:40Z</dcterms:created>
  <dcterms:modified xsi:type="dcterms:W3CDTF">2022-05-20T09:48:45Z</dcterms:modified>
</cp:coreProperties>
</file>