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64" r:id="rId4"/>
    <p:sldId id="267" r:id="rId5"/>
    <p:sldId id="263" r:id="rId6"/>
    <p:sldId id="262" r:id="rId7"/>
    <p:sldId id="258" r:id="rId8"/>
    <p:sldId id="265" r:id="rId9"/>
    <p:sldId id="259" r:id="rId10"/>
    <p:sldId id="261" r:id="rId11"/>
    <p:sldId id="268" r:id="rId12"/>
    <p:sldId id="260" r:id="rId13"/>
    <p:sldId id="269" r:id="rId14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47"/>
    <p:restoredTop sz="86567"/>
  </p:normalViewPr>
  <p:slideViewPr>
    <p:cSldViewPr snapToGrid="0" snapToObjects="1">
      <p:cViewPr varScale="1">
        <p:scale>
          <a:sx n="85" d="100"/>
          <a:sy n="85" d="100"/>
        </p:scale>
        <p:origin x="208" y="488"/>
      </p:cViewPr>
      <p:guideLst/>
    </p:cSldViewPr>
  </p:slideViewPr>
  <p:outlineViewPr>
    <p:cViewPr>
      <p:scale>
        <a:sx n="50" d="100"/>
        <a:sy n="50" d="100"/>
      </p:scale>
      <p:origin x="0" y="-62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A6EAC-5F19-194E-B598-CE6CE0CF53AD}" type="datetimeFigureOut">
              <a:rPr lang="en-JP" smtClean="0"/>
              <a:t>5/31/22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DED34-443F-DD40-8ACB-6066952CA57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05876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DED34-443F-DD40-8ACB-6066952CA57A}" type="slidenum">
              <a:rPr lang="en-JP" smtClean="0"/>
              <a:t>0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53104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RBFが安定してるとれざるとでいう</a:t>
            </a:r>
            <a:endParaRPr lang="en-US" dirty="0"/>
          </a:p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DED34-443F-DD40-8ACB-6066952CA57A}" type="slidenum">
              <a:rPr lang="en-JP" smtClean="0"/>
              <a:t>9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50031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RBF</a:t>
            </a:r>
            <a:r>
              <a:rPr kumimoji="1" lang="ja-JP" altLang="en-US"/>
              <a:t>と比較した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DED34-443F-DD40-8ACB-6066952CA57A}" type="slidenum">
              <a:rPr lang="en-JP" smtClean="0"/>
              <a:t>10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37688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DED34-443F-DD40-8ACB-6066952CA57A}" type="slidenum">
              <a:rPr lang="en-JP" smtClean="0"/>
              <a:t>11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38989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DED34-443F-DD40-8ACB-6066952CA57A}" type="slidenum">
              <a:rPr lang="en-JP" smtClean="0"/>
              <a:t>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87120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DED34-443F-DD40-8ACB-6066952CA57A}" type="slidenum">
              <a:rPr lang="en-JP" smtClean="0"/>
              <a:t>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77875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DED34-443F-DD40-8ACB-6066952CA57A}" type="slidenum">
              <a:rPr lang="en-JP" smtClean="0"/>
              <a:t>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75771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DED34-443F-DD40-8ACB-6066952CA57A}" type="slidenum">
              <a:rPr lang="en-JP" smtClean="0"/>
              <a:t>4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76136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DED34-443F-DD40-8ACB-6066952CA57A}" type="slidenum">
              <a:rPr lang="en-JP" smtClean="0"/>
              <a:t>5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23469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DED34-443F-DD40-8ACB-6066952CA57A}" type="slidenum">
              <a:rPr lang="en-JP" smtClean="0"/>
              <a:t>6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73732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Next, we explain Hyper Parameter in MLP.</a:t>
            </a:r>
          </a:p>
          <a:p>
            <a:endParaRPr lang="en-US" dirty="0"/>
          </a:p>
          <a:p>
            <a:r>
              <a:rPr lang="en-US" dirty="0"/>
              <a:t>Hyper parameters of SVM are default setting of scikit-learn, while them of MLP are original hidden layer size and default setting of others,</a:t>
            </a:r>
          </a:p>
          <a:p>
            <a:endParaRPr lang="en-US" dirty="0"/>
          </a:p>
          <a:p>
            <a:r>
              <a:rPr lang="en-US" dirty="0"/>
              <a:t>We calculate accuracy of MLP if hidden layer size  is 3, 5, 7, 10 and 100. this table is that result.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From this table, we found t</a:t>
            </a:r>
            <a:r>
              <a:rPr lang="en-US" altLang="ja-JP" dirty="0"/>
              <a:t>he average of accuracy if hidden layer size set 10 was the best score.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So, So, hidden layer size in experiment was defined 10.</a:t>
            </a:r>
            <a:endParaRPr lang="en-JP" altLang="ja-JP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JP" altLang="ja-JP"/>
          </a:p>
          <a:p>
            <a:endParaRPr lang="en-US" dirty="0"/>
          </a:p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DED34-443F-DD40-8ACB-6066952CA57A}" type="slidenum">
              <a:rPr lang="en-JP" smtClean="0"/>
              <a:t>7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85174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結果から</a:t>
            </a:r>
            <a:r>
              <a:rPr lang="en-US" dirty="0"/>
              <a:t>、</a:t>
            </a:r>
          </a:p>
          <a:p>
            <a:r>
              <a:rPr lang="en-US" dirty="0" err="1"/>
              <a:t>MLPが時間かかる</a:t>
            </a:r>
            <a:endParaRPr lang="en-US" dirty="0"/>
          </a:p>
          <a:p>
            <a:r>
              <a:rPr lang="en-US" altLang="ja-JP" dirty="0"/>
              <a:t>RBF</a:t>
            </a:r>
            <a:r>
              <a:rPr lang="ja-JP" altLang="en-US"/>
              <a:t>が他のカーネル関数よりもデータセットによらず安定して高い</a:t>
            </a:r>
            <a:r>
              <a:rPr lang="en-US" altLang="ja-JP" dirty="0"/>
              <a:t>Accuracy</a:t>
            </a:r>
            <a:r>
              <a:rPr lang="ja-JP" altLang="en-US"/>
              <a:t>のスコアを出している。</a:t>
            </a:r>
            <a:endParaRPr lang="en-US" altLang="ja-JP" dirty="0"/>
          </a:p>
          <a:p>
            <a:endParaRPr lang="en-US" dirty="0"/>
          </a:p>
          <a:p>
            <a:r>
              <a:rPr lang="en-US" dirty="0"/>
              <a:t>Next, we explain results of the experiments of SVMs and MLP each datasets.</a:t>
            </a:r>
          </a:p>
          <a:p>
            <a:endParaRPr lang="en-US" dirty="0"/>
          </a:p>
          <a:p>
            <a:r>
              <a:rPr lang="en-US" dirty="0"/>
              <a:t>The results show 2 views.</a:t>
            </a:r>
          </a:p>
          <a:p>
            <a:endParaRPr lang="en-US" dirty="0"/>
          </a:p>
          <a:p>
            <a:r>
              <a:rPr lang="en-US" dirty="0"/>
              <a:t>First, MLP’s time is about 100 times against SVMs.</a:t>
            </a:r>
          </a:p>
          <a:p>
            <a:r>
              <a:rPr lang="en-US" dirty="0"/>
              <a:t>Second, RBF scores consistently high not depend datasets </a:t>
            </a:r>
            <a:r>
              <a:rPr lang="en-US"/>
              <a:t>than other kernel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DED34-443F-DD40-8ACB-6066952CA57A}" type="slidenum">
              <a:rPr lang="en-JP" smtClean="0"/>
              <a:t>8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2815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CADAA-E023-004B-9F4E-601E1B11D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9B94D-E513-0047-8E47-94776BCAF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B70A5-E249-7D43-AA3B-298D79360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2022/5/30</a:t>
            </a:r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F980F-9115-0541-B72A-9806302B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P"/>
              <a:t>Neural Network 1 Team 11 Final project presentatio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3CD45-4D0D-C343-BAE1-9369F3C6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7560-7B38-E242-8199-BA6F3508DE6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05023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276B6-ABE2-194E-925D-AEA64C491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4B725-A113-BA48-B92C-E9D1F36A8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3B847-319E-0A47-B95D-736E9FB12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2022/5/30</a:t>
            </a:r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97594-5764-644E-9E6A-AB40A2E25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P"/>
              <a:t>Neural Network 1 Team 11 Final project presentatio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9D388-43CB-374F-8E5E-D9E1E1D3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7560-7B38-E242-8199-BA6F3508DE6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8947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5FF66F-91D5-7A46-8CBE-AD6454339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D304F-1660-E146-8C20-CB8672A37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9F1BA-E4FD-8A4F-A7FB-0B2A42918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2022/5/30</a:t>
            </a:r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85A9B-8E8A-4247-9C3B-B5FFBFAE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P"/>
              <a:t>Neural Network 1 Team 11 Final project presentatio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A393A-D420-3242-AFAF-F241F5CD2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7560-7B38-E242-8199-BA6F3508DE6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8837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ED96CFC-B006-3E46-A8FC-B50AD0D4F4B7}"/>
              </a:ext>
            </a:extLst>
          </p:cNvPr>
          <p:cNvSpPr/>
          <p:nvPr userDrawn="1"/>
        </p:nvSpPr>
        <p:spPr>
          <a:xfrm>
            <a:off x="0" y="0"/>
            <a:ext cx="12192000" cy="9514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38C95-10F1-3C43-AB01-010EC6CE2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5147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22882-16B1-E74E-83A0-776FB4B3D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91C30-B097-BA41-AF69-E814BCD0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2022/5/30</a:t>
            </a:r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0E6EB-EE56-DD4B-A936-C428DBAFF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P"/>
              <a:t>Neural Network 1 Team 11 Final project presentatio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E071E-45A7-AD43-BC25-9E5C40630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7560-7B38-E242-8199-BA6F3508DE6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6430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72E3E-CAAA-C044-8C84-3638EF3B4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C32DF-9852-E546-B500-B1A1F7E5D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AA069-5C4C-2F46-AC44-5511E2054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2022/5/30</a:t>
            </a:r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17EC2-2D69-3040-91C3-D6DAA5D13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P"/>
              <a:t>Neural Network 1 Team 11 Final project presentatio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27B31-B89A-E94E-A8C5-256F092C4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7560-7B38-E242-8199-BA6F3508DE6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2070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99B39-669B-2646-9DBF-3A1FAE103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C7258-19AC-A744-B7D0-235A456CD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70638-48D8-3145-A918-DC402CC27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1D4D8-FE88-9847-89AF-BACBB6D9D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2022/5/30</a:t>
            </a:r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F05AA-0E41-FD45-BB90-A5DAE68A6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P"/>
              <a:t>Neural Network 1 Team 11 Final project presentatio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48766-8CD6-734C-A08D-B6FC3EB7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7560-7B38-E242-8199-BA6F3508DE6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0547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EB546-82D4-6F45-92DE-A219BC5C5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3D11B-B6C3-FB45-B0FD-61F715B28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C2B70-2B76-F84A-9084-04D58C48A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035738-25CF-F146-995F-29FD36F1A7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C942A8-23FC-8A40-BBD5-EA306F996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6A7632-2731-6B4B-884E-211B68716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2022/5/30</a:t>
            </a:r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0E85A0-5D80-9C4D-825A-72447599C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P"/>
              <a:t>Neural Network 1 Team 11 Final project presentatio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C03A7A-1EF4-F542-8E91-1AE9FD815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7560-7B38-E242-8199-BA6F3508DE6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9400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C82C-CA8F-FC42-9CFF-80479EECB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E29D7B-5C04-1B40-864A-2A25E2424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2022/5/30</a:t>
            </a:r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A60854-EB47-D944-984F-96D0C66CB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P"/>
              <a:t>Neural Network 1 Team 11 Final project presentatio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2C780-F3ED-E14E-AE00-E43CEAF1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7560-7B38-E242-8199-BA6F3508DE6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309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EA859E-05AF-494B-B5E2-13AA0E38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2022/5/30</a:t>
            </a:r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43DA56-4C2B-EE41-9291-A441B3175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P"/>
              <a:t>Neural Network 1 Team 11 Final project presentatio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94924-556F-E949-B3B0-C140BEF9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7560-7B38-E242-8199-BA6F3508DE6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16359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3796-4101-5245-993B-C4B701B3D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983E0-A067-0842-BFC1-057A9BE4A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06B62-91E0-2544-9001-DED448180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F75BD-4F36-AE46-8DDA-FD1AB6EE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2022/5/30</a:t>
            </a:r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DB33B-49AB-3541-9E78-1A5DD27A9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P"/>
              <a:t>Neural Network 1 Team 11 Final project presentatio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133-2914-CE44-9928-58F8112BB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7560-7B38-E242-8199-BA6F3508DE6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8986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67A6-8CB3-2E49-AAD0-3EA21CA2C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8B9A05-EA32-5B42-B574-036A9B4DE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E6E5E-09B5-B94B-9183-FE9361396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39ED8-C31A-6A47-9EBD-53D39E508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2022/5/30</a:t>
            </a:r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F77E4-EA61-B54B-95A8-A0D675540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P"/>
              <a:t>Neural Network 1 Team 11 Final project presentatio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1C35E-3756-F149-972B-4D40E7D43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7560-7B38-E242-8199-BA6F3508DE6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1928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6FCEA1-7EDA-C74B-B9F2-E7D943315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60A03-3475-F641-BE3A-C76AE33B2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59726-3135-F941-96EE-A2DAB9E73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/>
              <a:t>2022/5/30</a:t>
            </a:r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DBDEF-9247-8B4B-A174-B489B549C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JP"/>
              <a:t>Neural Network 1 Team 11 Final project presentatio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78C48-69B7-1048-9477-9EDEA3229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4935" y="64107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0B5E7560-7B38-E242-8199-BA6F3508DE60}" type="slidenum">
              <a:rPr lang="en-JP" smtClean="0"/>
              <a:pPr/>
              <a:t>‹#›</a:t>
            </a:fld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21705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10637-0F4D-F942-89CB-D53C00844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1727" y="1490651"/>
            <a:ext cx="10528546" cy="1803437"/>
          </a:xfrm>
        </p:spPr>
        <p:txBody>
          <a:bodyPr>
            <a:normAutofit/>
          </a:bodyPr>
          <a:lstStyle/>
          <a:p>
            <a:r>
              <a:rPr lang="en-US" sz="3100" b="1" dirty="0">
                <a:latin typeface="Calibri" panose="020F0502020204030204" pitchFamily="34" charset="0"/>
                <a:cs typeface="Calibri" panose="020F0502020204030204" pitchFamily="34" charset="0"/>
              </a:rPr>
              <a:t>Team 11 Final Project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JP" b="1">
                <a:latin typeface="Calibri" panose="020F0502020204030204" pitchFamily="34" charset="0"/>
                <a:cs typeface="Calibri" panose="020F0502020204030204" pitchFamily="34" charset="0"/>
              </a:rPr>
              <a:t>MLP vs SVM</a:t>
            </a:r>
            <a:r>
              <a:rPr lang="en-JP" b="1" baseline="0">
                <a:latin typeface="Calibri" panose="020F0502020204030204" pitchFamily="34" charset="0"/>
                <a:cs typeface="Calibri" panose="020F0502020204030204" pitchFamily="34" charset="0"/>
              </a:rPr>
              <a:t> from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Project</a:t>
            </a:r>
            <a:r>
              <a:rPr lang="en-JP" b="1" baseline="0">
                <a:latin typeface="Calibri" panose="020F0502020204030204" pitchFamily="34" charset="0"/>
                <a:cs typeface="Calibri" panose="020F0502020204030204" pitchFamily="34" charset="0"/>
              </a:rPr>
              <a:t> 6</a:t>
            </a:r>
            <a:endParaRPr lang="en-JP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55BDD-A7D6-8E4C-88A2-FF4699573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2" y="3429000"/>
            <a:ext cx="9005455" cy="1589979"/>
          </a:xfrm>
        </p:spPr>
        <p:txBody>
          <a:bodyPr>
            <a:normAutofit/>
          </a:bodyPr>
          <a:lstStyle/>
          <a:p>
            <a:r>
              <a:rPr lang="en-JP" b="1"/>
              <a:t>Member</a:t>
            </a:r>
            <a:endParaRPr lang="en-US" b="1" dirty="0"/>
          </a:p>
          <a:p>
            <a:r>
              <a:rPr lang="en-US" b="1" dirty="0"/>
              <a:t>m5261108 </a:t>
            </a:r>
            <a:r>
              <a:rPr lang="en-JP" b="1"/>
              <a:t>Kazuki Fujit</a:t>
            </a:r>
            <a:r>
              <a:rPr lang="en-US" b="1" dirty="0"/>
              <a:t>a m5261110 Mizuki Goto</a:t>
            </a:r>
          </a:p>
          <a:p>
            <a:r>
              <a:rPr lang="en" altLang="ja-JP" b="1" dirty="0"/>
              <a:t>m5261132</a:t>
            </a:r>
            <a:r>
              <a:rPr lang="en" altLang="ja-JP" dirty="0"/>
              <a:t> </a:t>
            </a:r>
            <a:r>
              <a:rPr lang="en-JP" b="1"/>
              <a:t>Kaito Ogino</a:t>
            </a:r>
            <a:r>
              <a:rPr lang="en-US" b="1" dirty="0"/>
              <a:t> </a:t>
            </a:r>
            <a:r>
              <a:rPr lang="en" altLang="ja-JP" b="1" dirty="0"/>
              <a:t>m5261147</a:t>
            </a:r>
            <a:r>
              <a:rPr lang="en" altLang="ja-JP" dirty="0"/>
              <a:t> </a:t>
            </a:r>
            <a:r>
              <a:rPr lang="en-JP" b="1"/>
              <a:t>Haruki Maeda</a:t>
            </a:r>
            <a:endParaRPr lang="en-JP" b="1" dirty="0"/>
          </a:p>
        </p:txBody>
      </p:sp>
      <p:sp>
        <p:nvSpPr>
          <p:cNvPr id="5" name="爆発 2 4">
            <a:extLst>
              <a:ext uri="{FF2B5EF4-FFF2-40B4-BE49-F238E27FC236}">
                <a16:creationId xmlns:a16="http://schemas.microsoft.com/office/drawing/2014/main" id="{B4BFF384-7825-A463-71FC-D7A4B543795B}"/>
              </a:ext>
            </a:extLst>
          </p:cNvPr>
          <p:cNvSpPr/>
          <p:nvPr/>
        </p:nvSpPr>
        <p:spPr>
          <a:xfrm>
            <a:off x="0" y="216069"/>
            <a:ext cx="5173651" cy="1803437"/>
          </a:xfrm>
          <a:prstGeom prst="irregularSeal2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b="1" dirty="0">
                <a:solidFill>
                  <a:schemeClr val="bg1"/>
                </a:solidFill>
              </a:rPr>
              <a:t>We do not have </a:t>
            </a:r>
          </a:p>
          <a:p>
            <a:r>
              <a:rPr kumimoji="1" lang="en-US" altLang="ja-JP" sz="2400" b="1" dirty="0">
                <a:solidFill>
                  <a:schemeClr val="bg1"/>
                </a:solidFill>
              </a:rPr>
              <a:t>much time!!!!</a:t>
            </a:r>
            <a:endParaRPr kumimoji="1" lang="ja-JP" altLang="en-US" sz="2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62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30463-F26B-B34B-B7F3-CFBA6D9CF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Discussion</a:t>
            </a:r>
            <a:r>
              <a:rPr lang="en-US" dirty="0"/>
              <a:t> </a:t>
            </a:r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5D55C-AF0D-EB48-8AB6-C8B8E2378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7560-7B38-E242-8199-BA6F3508DE60}" type="slidenum">
              <a:rPr lang="en-JP" smtClean="0"/>
              <a:t>9</a:t>
            </a:fld>
            <a:endParaRPr lang="en-JP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52AF7CE-8662-479D-27EC-3A166C4D3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52" y="1550274"/>
            <a:ext cx="10515600" cy="4351338"/>
          </a:xfrm>
        </p:spPr>
        <p:txBody>
          <a:bodyPr/>
          <a:lstStyle/>
          <a:p>
            <a:r>
              <a:rPr lang="en-US" altLang="ja-JP" sz="2800" dirty="0">
                <a:effectLst/>
              </a:rPr>
              <a:t>MLP takes time more than SVMs. </a:t>
            </a:r>
            <a:r>
              <a:rPr lang="en-US" altLang="ja-JP" dirty="0"/>
              <a:t>However, the accuracy of SVMs are little higher than MLP’s.</a:t>
            </a:r>
          </a:p>
          <a:p>
            <a:r>
              <a:rPr lang="en-US" altLang="ja-JP" dirty="0"/>
              <a:t>We consider if we implement with more neurons and layers, we will get higher MLP’s accuracy. </a:t>
            </a:r>
          </a:p>
          <a:p>
            <a:pPr marL="0" indent="0">
              <a:buNone/>
            </a:pPr>
            <a:endParaRPr lang="en-US" altLang="ja-JP" sz="2800" dirty="0">
              <a:effectLst/>
            </a:endParaRPr>
          </a:p>
          <a:p>
            <a:endParaRPr lang="en-US" altLang="ja-JP" sz="2800" dirty="0">
              <a:effectLst/>
            </a:endParaRPr>
          </a:p>
        </p:txBody>
      </p:sp>
      <p:pic>
        <p:nvPicPr>
          <p:cNvPr id="8" name="図 7" descr="テキスト&#10;&#10;自動的に生成された説明">
            <a:extLst>
              <a:ext uri="{FF2B5EF4-FFF2-40B4-BE49-F238E27FC236}">
                <a16:creationId xmlns:a16="http://schemas.microsoft.com/office/drawing/2014/main" id="{28A3CE7E-F05C-C93E-364A-9A4B58ADF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619" y="4539266"/>
            <a:ext cx="5854281" cy="9598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図 9" descr="グラフィカル ユーザー インターフェイス, テキスト&#10;&#10;自動的に生成された説明">
            <a:extLst>
              <a:ext uri="{FF2B5EF4-FFF2-40B4-BE49-F238E27FC236}">
                <a16:creationId xmlns:a16="http://schemas.microsoft.com/office/drawing/2014/main" id="{4C55E9EE-62F4-A5AD-FDF6-51CB16154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52" y="4539266"/>
            <a:ext cx="4790690" cy="9518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下カーブ矢印 10">
            <a:extLst>
              <a:ext uri="{FF2B5EF4-FFF2-40B4-BE49-F238E27FC236}">
                <a16:creationId xmlns:a16="http://schemas.microsoft.com/office/drawing/2014/main" id="{4884DF65-1FAA-247A-9613-B0D442890313}"/>
              </a:ext>
            </a:extLst>
          </p:cNvPr>
          <p:cNvSpPr/>
          <p:nvPr/>
        </p:nvSpPr>
        <p:spPr>
          <a:xfrm>
            <a:off x="4871078" y="4051370"/>
            <a:ext cx="5365819" cy="71781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A40967A-010B-3181-5E26-500D26D04EC6}"/>
              </a:ext>
            </a:extLst>
          </p:cNvPr>
          <p:cNvSpPr txBox="1"/>
          <p:nvPr/>
        </p:nvSpPr>
        <p:spPr>
          <a:xfrm>
            <a:off x="5727562" y="3333987"/>
            <a:ext cx="3400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Number of hidden layer: 1 -&gt; 4</a:t>
            </a:r>
          </a:p>
          <a:p>
            <a:r>
              <a:rPr kumimoji="1" lang="en-US" altLang="ja-JP" dirty="0"/>
              <a:t>Each hidden layer size: 10 -&gt; 1000 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E7AA881-FBA4-54C2-8646-505090430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P"/>
              <a:t>Neural Network 1 Team 11 Final project presentatio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D807766-BC2E-1D6B-44E3-E979BF33ABE7}"/>
              </a:ext>
            </a:extLst>
          </p:cNvPr>
          <p:cNvSpPr txBox="1"/>
          <p:nvPr/>
        </p:nvSpPr>
        <p:spPr>
          <a:xfrm>
            <a:off x="2904724" y="5511704"/>
            <a:ext cx="622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Figure 1: Increase in hidden layers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90315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B6F444-894D-DEAD-6F08-49193447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Result of the changes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A12F03-06F8-7FE9-45FB-63A439140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408766"/>
            <a:ext cx="10515600" cy="2146300"/>
          </a:xfrm>
        </p:spPr>
        <p:txBody>
          <a:bodyPr>
            <a:normAutofit/>
          </a:bodyPr>
          <a:lstStyle/>
          <a:p>
            <a:r>
              <a:rPr lang="en-US" altLang="ja-JP" dirty="0"/>
              <a:t>The more neurons and layers we used, the higher accuracy we got.</a:t>
            </a:r>
          </a:p>
          <a:p>
            <a:r>
              <a:rPr lang="en-US" altLang="ja-JP" dirty="0"/>
              <a:t>MLP takes huger time than before the changes, but there are no differences between RBF performance and MLP one.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D7D396-B092-4F79-F718-774F9723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7560-7B38-E242-8199-BA6F3508DE60}" type="slidenum">
              <a:rPr lang="en-JP" smtClean="0"/>
              <a:t>10</a:t>
            </a:fld>
            <a:endParaRPr lang="en-JP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CCF3AB63-7836-9B8B-91A6-8BDEFFA51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43" y="3914989"/>
            <a:ext cx="11892692" cy="1958041"/>
          </a:xfrm>
          <a:prstGeom prst="rect">
            <a:avLst/>
          </a:prstGeom>
        </p:spPr>
      </p:pic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A73BDE-E578-1F1D-3BBC-EA7550DE0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P"/>
              <a:t>Neural Network 1 Team 11 Final project presentatio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6383CE2-5A39-ED6C-711A-4CCCC858B180}"/>
              </a:ext>
            </a:extLst>
          </p:cNvPr>
          <p:cNvSpPr txBox="1"/>
          <p:nvPr/>
        </p:nvSpPr>
        <p:spPr>
          <a:xfrm>
            <a:off x="2514600" y="5863621"/>
            <a:ext cx="7162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Result 2: Comparison before and after increasing the hidden layer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38243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AB852-7C78-EC4A-B508-EA543795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C31A1-3D02-9342-BED8-4768BE143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88" y="1924543"/>
            <a:ext cx="10487212" cy="3765057"/>
          </a:xfrm>
        </p:spPr>
        <p:txBody>
          <a:bodyPr>
            <a:normAutofit/>
          </a:bodyPr>
          <a:lstStyle/>
          <a:p>
            <a:r>
              <a:rPr lang="en-US" altLang="ja-JP" dirty="0"/>
              <a:t>SVM achieved similar performance with less time than MLP.</a:t>
            </a:r>
          </a:p>
          <a:p>
            <a:endParaRPr lang="en-US" altLang="ja-JP" dirty="0"/>
          </a:p>
          <a:p>
            <a:r>
              <a:rPr lang="en-US" dirty="0"/>
              <a:t>We couldn’t optimize hyperparameters (number of hidden layers and each hidden layer size) of MLP and SVM.</a:t>
            </a:r>
          </a:p>
          <a:p>
            <a:endParaRPr lang="en-US" dirty="0"/>
          </a:p>
          <a:p>
            <a:r>
              <a:rPr lang="en-US" dirty="0"/>
              <a:t>If we do that, we will be able to get better performance (accuracy and run time).</a:t>
            </a:r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96C34-364E-0B42-9E92-52DCE4DB4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7560-7B38-E242-8199-BA6F3508DE60}" type="slidenum">
              <a:rPr lang="en-JP" smtClean="0"/>
              <a:t>11</a:t>
            </a:fld>
            <a:endParaRPr lang="en-JP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108744-8AD2-6B3A-A021-57E32361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P"/>
              <a:t>Neural Network 1 Team 11 Final project presentatio</a:t>
            </a:r>
          </a:p>
        </p:txBody>
      </p:sp>
    </p:spTree>
    <p:extLst>
      <p:ext uri="{BB962C8B-B14F-4D97-AF65-F5344CB8AC3E}">
        <p14:creationId xmlns:p14="http://schemas.microsoft.com/office/powerpoint/2010/main" val="2306762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98C79-B8A2-C55B-FF3D-FE3E124E5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Thank you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DE9E819-97E7-3458-16CF-22CB7A261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P"/>
              <a:t>Neural Network 1 Team 11 Final project presentatio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58C5101-4743-B865-6893-25930E7B7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7560-7B38-E242-8199-BA6F3508DE60}" type="slidenum">
              <a:rPr lang="en-JP" smtClean="0"/>
              <a:t>12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43037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B5392-7EC5-DE49-A3CF-69F82944D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Past Activities</a:t>
            </a:r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B9E4B-B2E8-8C4A-8E1F-EA27BDD7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7560-7B38-E242-8199-BA6F3508DE60}" type="slidenum">
              <a:rPr lang="en-JP" smtClean="0"/>
              <a:t>1</a:t>
            </a:fld>
            <a:endParaRPr lang="en-JP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872C4337-57AC-EF07-CC04-F3E05CAE6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56721"/>
              </p:ext>
            </p:extLst>
          </p:nvPr>
        </p:nvGraphicFramePr>
        <p:xfrm>
          <a:off x="740979" y="2371573"/>
          <a:ext cx="6389336" cy="34599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56582">
                  <a:extLst>
                    <a:ext uri="{9D8B030D-6E8A-4147-A177-3AD203B41FA5}">
                      <a16:colId xmlns:a16="http://schemas.microsoft.com/office/drawing/2014/main" val="807283552"/>
                    </a:ext>
                  </a:extLst>
                </a:gridCol>
                <a:gridCol w="2252161">
                  <a:extLst>
                    <a:ext uri="{9D8B030D-6E8A-4147-A177-3AD203B41FA5}">
                      <a16:colId xmlns:a16="http://schemas.microsoft.com/office/drawing/2014/main" val="2719226211"/>
                    </a:ext>
                  </a:extLst>
                </a:gridCol>
                <a:gridCol w="2380593">
                  <a:extLst>
                    <a:ext uri="{9D8B030D-6E8A-4147-A177-3AD203B41FA5}">
                      <a16:colId xmlns:a16="http://schemas.microsoft.com/office/drawing/2014/main" val="2981570196"/>
                    </a:ext>
                  </a:extLst>
                </a:gridCol>
              </a:tblGrid>
              <a:tr h="41563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Project number</a:t>
                      </a:r>
                      <a:endParaRPr kumimoji="1" lang="ja-JP" altLang="en-US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" altLang="ja-JP" dirty="0"/>
                        <a:t>Leader of the project</a:t>
                      </a:r>
                      <a:endParaRPr kumimoji="1" lang="ja-JP" altLang="en-US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 Report author</a:t>
                      </a:r>
                      <a:endParaRPr kumimoji="1" lang="ja-JP" altLang="en-US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735152"/>
                  </a:ext>
                </a:extLst>
              </a:tr>
              <a:tr h="44103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Project 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Kazuki Fujita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Kazuki Fujita</a:t>
                      </a:r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9145787"/>
                  </a:ext>
                </a:extLst>
              </a:tr>
              <a:tr h="44103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Project 2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Kaito Ogino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Kaito Ogino</a:t>
                      </a:r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597014"/>
                  </a:ext>
                </a:extLst>
              </a:tr>
              <a:tr h="44103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Project 3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Haruki Maeda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Haruki Maeda</a:t>
                      </a:r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2707169"/>
                  </a:ext>
                </a:extLst>
              </a:tr>
              <a:tr h="44103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Project 4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Mizuki Goto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Mizuki Goto</a:t>
                      </a:r>
                    </a:p>
                    <a:p>
                      <a:pPr algn="ctr"/>
                      <a:r>
                        <a:rPr kumimoji="1" lang="en-US" altLang="ja-JP" dirty="0"/>
                        <a:t>(Bonus: Kazuki Fujita)</a:t>
                      </a:r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055381"/>
                  </a:ext>
                </a:extLst>
              </a:tr>
              <a:tr h="44103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Project 5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Kazuki Fujita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Kazuki Fujita</a:t>
                      </a:r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22004"/>
                  </a:ext>
                </a:extLst>
              </a:tr>
              <a:tr h="44103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Project 6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Kaito Ogino</a:t>
                      </a:r>
                    </a:p>
                    <a:p>
                      <a:pPr algn="ctr"/>
                      <a:r>
                        <a:rPr kumimoji="1" lang="en-US" altLang="ja-JP" dirty="0"/>
                        <a:t>Haruki Maeda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Kaito Ogino</a:t>
                      </a:r>
                    </a:p>
                    <a:p>
                      <a:pPr algn="ctr"/>
                      <a:r>
                        <a:rPr kumimoji="1" lang="en-US" altLang="ja-JP" dirty="0"/>
                        <a:t>Haruki Maeda</a:t>
                      </a:r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762659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4064220-69AF-2EF2-7226-B40C9023A2C9}"/>
              </a:ext>
            </a:extLst>
          </p:cNvPr>
          <p:cNvSpPr txBox="1"/>
          <p:nvPr/>
        </p:nvSpPr>
        <p:spPr>
          <a:xfrm>
            <a:off x="2700840" y="5812452"/>
            <a:ext cx="2790497" cy="37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Table 1: Task assignment list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62B4C9F-1857-AB2C-1944-FE8CE5358AF9}"/>
              </a:ext>
            </a:extLst>
          </p:cNvPr>
          <p:cNvSpPr txBox="1"/>
          <p:nvPr/>
        </p:nvSpPr>
        <p:spPr>
          <a:xfrm>
            <a:off x="673510" y="1275254"/>
            <a:ext cx="110358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ja-JP" sz="2800" dirty="0"/>
              <a:t>We decided a leader for each Project to divide the amount of Tasks.</a:t>
            </a:r>
          </a:p>
          <a:p>
            <a:r>
              <a:rPr kumimoji="1" lang="en" altLang="ja-JP" sz="2800" dirty="0"/>
              <a:t>We did our self-assessment in Table 2.</a:t>
            </a:r>
            <a:endParaRPr kumimoji="1" lang="ja-JP" altLang="en-US" sz="2800"/>
          </a:p>
        </p:txBody>
      </p:sp>
      <p:graphicFrame>
        <p:nvGraphicFramePr>
          <p:cNvPr id="18" name="表 18">
            <a:extLst>
              <a:ext uri="{FF2B5EF4-FFF2-40B4-BE49-F238E27FC236}">
                <a16:creationId xmlns:a16="http://schemas.microsoft.com/office/drawing/2014/main" id="{5C0EC779-6D89-C434-A8E2-CB8E22955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679321"/>
              </p:ext>
            </p:extLst>
          </p:nvPr>
        </p:nvGraphicFramePr>
        <p:xfrm>
          <a:off x="7554213" y="2371575"/>
          <a:ext cx="3836754" cy="31364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60127">
                  <a:extLst>
                    <a:ext uri="{9D8B030D-6E8A-4147-A177-3AD203B41FA5}">
                      <a16:colId xmlns:a16="http://schemas.microsoft.com/office/drawing/2014/main" val="264590712"/>
                    </a:ext>
                  </a:extLst>
                </a:gridCol>
                <a:gridCol w="976627">
                  <a:extLst>
                    <a:ext uri="{9D8B030D-6E8A-4147-A177-3AD203B41FA5}">
                      <a16:colId xmlns:a16="http://schemas.microsoft.com/office/drawing/2014/main" val="1262938719"/>
                    </a:ext>
                  </a:extLst>
                </a:gridCol>
              </a:tblGrid>
              <a:tr h="3819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Member</a:t>
                      </a:r>
                      <a:endParaRPr kumimoji="1" lang="ja-JP" altLang="en-US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Rate</a:t>
                      </a:r>
                      <a:endParaRPr kumimoji="1" lang="ja-JP" altLang="en-US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179739"/>
                  </a:ext>
                </a:extLst>
              </a:tr>
              <a:tr h="6550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m5261108</a:t>
                      </a:r>
                    </a:p>
                    <a:p>
                      <a:pPr algn="ctr"/>
                      <a:r>
                        <a:rPr kumimoji="1" lang="en-US" altLang="ja-JP" dirty="0"/>
                        <a:t>Kazuki Fujita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30%</a:t>
                      </a:r>
                      <a:endParaRPr kumimoji="1" lang="ja-JP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604601"/>
                  </a:ext>
                </a:extLst>
              </a:tr>
              <a:tr h="7223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m5261110</a:t>
                      </a:r>
                    </a:p>
                    <a:p>
                      <a:pPr algn="ctr"/>
                      <a:r>
                        <a:rPr kumimoji="1" lang="en-US" altLang="ja-JP" dirty="0"/>
                        <a:t>Mizuki Goto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10%</a:t>
                      </a:r>
                      <a:endParaRPr kumimoji="1" lang="ja-JP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7339007"/>
                  </a:ext>
                </a:extLst>
              </a:tr>
              <a:tr h="7370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m5261108</a:t>
                      </a:r>
                    </a:p>
                    <a:p>
                      <a:pPr algn="ctr"/>
                      <a:r>
                        <a:rPr kumimoji="1" lang="en-US" altLang="ja-JP" dirty="0"/>
                        <a:t>Kaito Ogino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30%</a:t>
                      </a:r>
                      <a:endParaRPr kumimoji="1" lang="ja-JP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667965"/>
                  </a:ext>
                </a:extLst>
              </a:tr>
              <a:tr h="6273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m5261108</a:t>
                      </a:r>
                    </a:p>
                    <a:p>
                      <a:pPr algn="ctr"/>
                      <a:r>
                        <a:rPr kumimoji="1" lang="en-US" altLang="ja-JP" dirty="0"/>
                        <a:t>Haruki Maeda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30%</a:t>
                      </a:r>
                      <a:endParaRPr kumimoji="1" lang="ja-JP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1759303"/>
                  </a:ext>
                </a:extLst>
              </a:tr>
            </a:tbl>
          </a:graphicData>
        </a:graphic>
      </p:graphicFrame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AD5526B-0DE1-8482-4F87-039BB987F695}"/>
              </a:ext>
            </a:extLst>
          </p:cNvPr>
          <p:cNvSpPr txBox="1"/>
          <p:nvPr/>
        </p:nvSpPr>
        <p:spPr>
          <a:xfrm>
            <a:off x="7902943" y="5502238"/>
            <a:ext cx="3176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Table 2: Team contribution rate (total: 100%)</a:t>
            </a:r>
            <a:endParaRPr kumimoji="1" lang="ja-JP" altLang="en-US"/>
          </a:p>
        </p:txBody>
      </p:sp>
      <p:sp>
        <p:nvSpPr>
          <p:cNvPr id="21" name="フッター プレースホルダー 20">
            <a:extLst>
              <a:ext uri="{FF2B5EF4-FFF2-40B4-BE49-F238E27FC236}">
                <a16:creationId xmlns:a16="http://schemas.microsoft.com/office/drawing/2014/main" id="{3B8D4393-067C-3C42-8125-AC25D1FCC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P"/>
              <a:t>Neural Network 1 Team 11 Final project presentatio</a:t>
            </a:r>
          </a:p>
        </p:txBody>
      </p:sp>
    </p:spTree>
    <p:extLst>
      <p:ext uri="{BB962C8B-B14F-4D97-AF65-F5344CB8AC3E}">
        <p14:creationId xmlns:p14="http://schemas.microsoft.com/office/powerpoint/2010/main" val="248248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B5392-7EC5-DE49-A3CF-69F82944D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</a:t>
            </a:r>
            <a:r>
              <a:rPr lang="en-JP"/>
              <a:t>Support Vector Machine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35B2A-526C-8C4D-A273-C51E2268C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08" y="2022568"/>
            <a:ext cx="7357726" cy="3317088"/>
          </a:xfrm>
        </p:spPr>
        <p:txBody>
          <a:bodyPr>
            <a:normAutofit/>
          </a:bodyPr>
          <a:lstStyle/>
          <a:p>
            <a:r>
              <a:rPr lang="en-JP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SVM(Support</a:t>
            </a:r>
            <a:r>
              <a:rPr lang="en-JP" sz="320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Vector </a:t>
            </a:r>
            <a:r>
              <a:rPr lang="en-JP" sz="3200" baseline="0">
                <a:solidFill>
                  <a:schemeClr val="tx1">
                    <a:lumMod val="75000"/>
                    <a:lumOff val="25000"/>
                  </a:schemeClr>
                </a:solidFill>
              </a:rPr>
              <a:t>Machine)</a:t>
            </a:r>
            <a:endParaRPr lang="en-US" sz="320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" altLang="ja-JP" dirty="0"/>
              <a:t>A supervised learning model with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algorithm for pattern classification 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[1]</a:t>
            </a:r>
          </a:p>
          <a:p>
            <a:pPr marL="457200" lvl="1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select a hyperplane so that the distance from it to the nearest data point on each side is maximized.</a:t>
            </a:r>
          </a:p>
          <a:p>
            <a:pPr lvl="1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B9E4B-B2E8-8C4A-8E1F-EA27BDD7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7560-7B38-E242-8199-BA6F3508DE60}" type="slidenum">
              <a:rPr lang="en-JP" smtClean="0"/>
              <a:t>2</a:t>
            </a:fld>
            <a:endParaRPr lang="en-JP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E199DC5-FFF8-5718-A3CD-F83654A6E3C1}"/>
              </a:ext>
            </a:extLst>
          </p:cNvPr>
          <p:cNvSpPr txBox="1"/>
          <p:nvPr/>
        </p:nvSpPr>
        <p:spPr>
          <a:xfrm>
            <a:off x="7869134" y="5105875"/>
            <a:ext cx="3898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Figure 1: Maximum margin hyperplanes and margins for SVMs trained on a 2-class sample. [2]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2FE275E-F8F7-B8D3-F6D4-4E804C11796D}"/>
              </a:ext>
            </a:extLst>
          </p:cNvPr>
          <p:cNvSpPr txBox="1"/>
          <p:nvPr/>
        </p:nvSpPr>
        <p:spPr>
          <a:xfrm>
            <a:off x="133865" y="5831874"/>
            <a:ext cx="705438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 Cortes, Corinna, and Vladimir </a:t>
            </a:r>
            <a:r>
              <a:rPr lang="en" altLang="ja-JP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Vapnik</a:t>
            </a:r>
            <a:r>
              <a:rPr lang="en" altLang="ja-JP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"Support-vector networks." </a:t>
            </a:r>
            <a:r>
              <a:rPr lang="en" altLang="ja-JP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Machine learning</a:t>
            </a:r>
            <a:r>
              <a:rPr lang="en" altLang="ja-JP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20.3 (1995): 273-297.</a:t>
            </a:r>
          </a:p>
          <a:p>
            <a:r>
              <a:rPr kumimoji="1" lang="en-US" altLang="ja-JP" sz="1100" dirty="0"/>
              <a:t>[2] Wikipedia. “Support-vector machine” </a:t>
            </a:r>
            <a:r>
              <a:rPr kumimoji="1" lang="en-US" altLang="ja-JP" sz="1100" i="1" dirty="0"/>
              <a:t>https://</a:t>
            </a:r>
            <a:r>
              <a:rPr kumimoji="1" lang="en-US" altLang="ja-JP" sz="1100" i="1" dirty="0" err="1"/>
              <a:t>commons.wikimedia.org</a:t>
            </a:r>
            <a:r>
              <a:rPr kumimoji="1" lang="en-US" altLang="ja-JP" sz="1100" i="1" dirty="0"/>
              <a:t>/wiki/</a:t>
            </a:r>
            <a:r>
              <a:rPr kumimoji="1" lang="en-US" altLang="ja-JP" sz="1100" i="1" dirty="0" err="1"/>
              <a:t>File:SVM_margin.png</a:t>
            </a:r>
            <a:endParaRPr kumimoji="1" lang="ja-JP" altLang="en-US" sz="1100" i="1"/>
          </a:p>
          <a:p>
            <a:endParaRPr lang="ja-JP" altLang="en-US" sz="110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8F8A4AE-1367-9848-F3AF-1AF111C63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7407" y="2134411"/>
            <a:ext cx="2862039" cy="2780689"/>
          </a:xfrm>
          <a:prstGeom prst="rect">
            <a:avLst/>
          </a:prstGeom>
        </p:spPr>
      </p:pic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339346FD-D484-3D78-D5DC-402B1471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P"/>
              <a:t>Neural Network 1 Team 11 Final project presentatio</a:t>
            </a:r>
          </a:p>
        </p:txBody>
      </p:sp>
    </p:spTree>
    <p:extLst>
      <p:ext uri="{BB962C8B-B14F-4D97-AF65-F5344CB8AC3E}">
        <p14:creationId xmlns:p14="http://schemas.microsoft.com/office/powerpoint/2010/main" val="176860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B5392-7EC5-DE49-A3CF-69F82944D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Introduction: </a:t>
            </a:r>
            <a:r>
              <a:rPr lang="en" altLang="ja-JP" dirty="0"/>
              <a:t>Multilayer Perceptron</a:t>
            </a:r>
            <a:endParaRPr lang="en" altLang="ja-JP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35B2A-526C-8C4D-A273-C51E2268C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693" y="1767841"/>
            <a:ext cx="7489987" cy="4368378"/>
          </a:xfrm>
        </p:spPr>
        <p:txBody>
          <a:bodyPr>
            <a:normAutofit/>
          </a:bodyPr>
          <a:lstStyle/>
          <a:p>
            <a:r>
              <a:rPr lang="en" altLang="ja-JP" dirty="0"/>
              <a:t> Multilayer Perceptron (MLP)</a:t>
            </a:r>
          </a:p>
          <a:p>
            <a:endParaRPr lang="en" altLang="ja-JP" sz="2800" dirty="0"/>
          </a:p>
          <a:p>
            <a:pPr lvl="1"/>
            <a:r>
              <a:rPr lang="en" altLang="ja-JP" dirty="0"/>
              <a:t>A fully connected class of feedforward artificial neural network (ANN)</a:t>
            </a:r>
          </a:p>
          <a:p>
            <a:pPr lvl="1"/>
            <a:endParaRPr lang="en" altLang="ja-JP" dirty="0"/>
          </a:p>
          <a:p>
            <a:pPr lvl="1"/>
            <a:r>
              <a:rPr lang="en" altLang="ja-JP" dirty="0"/>
              <a:t>It consists of at least three layers of nodes: an input layer, a hidden layer and an output layer.</a:t>
            </a:r>
          </a:p>
          <a:p>
            <a:pPr marL="457200" lvl="1" indent="0">
              <a:buNone/>
            </a:pPr>
            <a:endParaRPr lang="en" altLang="ja-JP" dirty="0"/>
          </a:p>
          <a:p>
            <a:pPr lvl="1"/>
            <a:r>
              <a:rPr lang="en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utilizes a supervised learning technique called backpropagation for training.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B9E4B-B2E8-8C4A-8E1F-EA27BDD7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7560-7B38-E242-8199-BA6F3508DE60}" type="slidenum">
              <a:rPr lang="en-JP" smtClean="0"/>
              <a:t>3</a:t>
            </a:fld>
            <a:endParaRPr lang="en-JP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281B7352-3421-5B4F-851A-7CF06C3F33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91" b="5548"/>
          <a:stretch/>
        </p:blipFill>
        <p:spPr>
          <a:xfrm>
            <a:off x="8581525" y="2077881"/>
            <a:ext cx="2743200" cy="3027994"/>
          </a:xfrm>
          <a:prstGeom prst="rect">
            <a:avLst/>
          </a:prstGeom>
        </p:spPr>
      </p:pic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BBF46C-8CC5-29A6-086E-64B6C4935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P"/>
              <a:t>Neural Network 1 Team 11 Final project presentatio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4F074DA-1505-7717-4386-95CEC9BBA05C}"/>
              </a:ext>
            </a:extLst>
          </p:cNvPr>
          <p:cNvSpPr txBox="1"/>
          <p:nvPr/>
        </p:nvSpPr>
        <p:spPr>
          <a:xfrm>
            <a:off x="8003831" y="5105875"/>
            <a:ext cx="389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Figure 1: Network structure of MLP</a:t>
            </a:r>
          </a:p>
        </p:txBody>
      </p:sp>
    </p:spTree>
    <p:extLst>
      <p:ext uri="{BB962C8B-B14F-4D97-AF65-F5344CB8AC3E}">
        <p14:creationId xmlns:p14="http://schemas.microsoft.com/office/powerpoint/2010/main" val="2402975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FD34-A9A9-9C4F-81C6-E886BC9DA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Experiments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0AB046-0E1A-8C4D-909A-9E734D05D5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14604" y="1610644"/>
                <a:ext cx="10070431" cy="4920426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JP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Compare MLP with SVMs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JP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Change</a:t>
                </a:r>
                <a:r>
                  <a:rPr lang="en-JP" sz="320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karnel function in SVM: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JP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Poly(polynomial):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2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JP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RBF(</a:t>
                </a:r>
                <a:r>
                  <a:rPr 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radial basis function</a:t>
                </a:r>
                <a:r>
                  <a:rPr lang="en-JP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box>
                          <m:boxPr>
                            <m:ctrlPr>
                              <a:rPr lang="en-US" sz="2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8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∥</m:t>
                                    </m:r>
                                    <m:r>
                                      <a:rPr lang="en-US" sz="2800" b="1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2800" b="1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b="1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∥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8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sup>
                    </m:sSup>
                  </m:oMath>
                </a14:m>
                <a:endParaRPr lang="en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</a:t>
                </a:r>
                <a:r>
                  <a:rPr lang="en-JP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igmoid: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sz="28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κ</m:t>
                    </m:r>
                    <m:r>
                      <a:rPr lang="en-US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US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r>
                      <a:rPr lang="en-US" sz="28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8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</a:t>
                </a:r>
                <a:r>
                  <a:rPr lang="en-JP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inear: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endParaRPr lang="en-JP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JP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Check</a:t>
                </a:r>
                <a:r>
                  <a:rPr lang="en-JP" sz="320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the accuracy with following formula:</a:t>
                </a:r>
                <a:endParaRPr lang="en-JP" baseline="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JP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𝑐𝑜𝑟𝑟𝑒𝑐𝑡</m:t>
                          </m:r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𝑝𝑟𝑒𝑑𝑖𝑐𝑡𝑖𝑜𝑛𝑠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𝑝𝑟𝑒𝑑𝑖𝑐𝑡𝑖𝑜𝑛𝑠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JP" dirty="0"/>
              </a:p>
              <a:p>
                <a:pPr lvl="1"/>
                <a:endParaRPr lang="en-JP" baseline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0AB046-0E1A-8C4D-909A-9E734D05D5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4604" y="1610644"/>
                <a:ext cx="10070431" cy="4920426"/>
              </a:xfrm>
              <a:blipFill>
                <a:blip r:embed="rId3"/>
                <a:stretch>
                  <a:fillRect l="-1511" t="-2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A8588-4D59-1D43-A079-B29091DF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7560-7B38-E242-8199-BA6F3508DE60}" type="slidenum">
              <a:rPr lang="en-JP" smtClean="0"/>
              <a:t>4</a:t>
            </a:fld>
            <a:endParaRPr lang="en-JP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1695C3-3A24-E944-858C-CC8D9BB7C45C}"/>
              </a:ext>
            </a:extLst>
          </p:cNvPr>
          <p:cNvSpPr txBox="1"/>
          <p:nvPr/>
        </p:nvSpPr>
        <p:spPr>
          <a:xfrm>
            <a:off x="572169" y="1042669"/>
            <a:ext cx="2235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Procedure: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391EA3-E744-8841-259D-E79BCC2A4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P"/>
              <a:t>Neural Network 1 Team 11 Final project presentatio</a:t>
            </a:r>
          </a:p>
        </p:txBody>
      </p:sp>
    </p:spTree>
    <p:extLst>
      <p:ext uri="{BB962C8B-B14F-4D97-AF65-F5344CB8AC3E}">
        <p14:creationId xmlns:p14="http://schemas.microsoft.com/office/powerpoint/2010/main" val="876230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C6BB-79F1-064F-942A-05CC3498C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3AD4F-FFB6-F748-B0E7-4BDB7D1C4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228315"/>
            <a:ext cx="10515600" cy="4351338"/>
          </a:xfrm>
        </p:spPr>
        <p:txBody>
          <a:bodyPr/>
          <a:lstStyle/>
          <a:p>
            <a:r>
              <a:rPr lang="en-JP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UCI</a:t>
            </a:r>
            <a:r>
              <a:rPr lang="en-JP" sz="320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machine learning repository: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JP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Iris Data Set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JP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Wine</a:t>
            </a:r>
            <a:r>
              <a:rPr lang="en-JP" sz="280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Data Set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Breast Cancer Wisconsin Data Set</a:t>
            </a:r>
            <a:r>
              <a:rPr lang="en-JP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Optical Recognition of Handwritten Digits Data Set</a:t>
            </a:r>
            <a:r>
              <a:rPr lang="en-JP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endParaRPr lang="en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EC7E1-7740-2E42-9C37-4D0B666F5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7560-7B38-E242-8199-BA6F3508DE60}" type="slidenum">
              <a:rPr lang="en-JP" smtClean="0"/>
              <a:t>5</a:t>
            </a:fld>
            <a:endParaRPr lang="en-JP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EBC408-8B33-5448-ACFC-CBFD5D370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384" y="3691500"/>
            <a:ext cx="8501231" cy="21644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9AB341-032C-7446-AAB7-71ABEA7D1D18}"/>
              </a:ext>
            </a:extLst>
          </p:cNvPr>
          <p:cNvSpPr txBox="1"/>
          <p:nvPr/>
        </p:nvSpPr>
        <p:spPr>
          <a:xfrm>
            <a:off x="2175162" y="5855924"/>
            <a:ext cx="8370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3: Number of classes, Number of instances in Train and Test split in each datasets </a:t>
            </a:r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86ED3E95-EC3A-4A88-1AA7-9C5773272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P"/>
              <a:t>Neural Network 1 Team 11 Final project presentatio</a:t>
            </a:r>
          </a:p>
        </p:txBody>
      </p:sp>
    </p:spTree>
    <p:extLst>
      <p:ext uri="{BB962C8B-B14F-4D97-AF65-F5344CB8AC3E}">
        <p14:creationId xmlns:p14="http://schemas.microsoft.com/office/powerpoint/2010/main" val="435253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41667-E7F7-2F49-8475-4073F38AF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FE89C-A569-FB42-8780-A804C6308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65" y="1936529"/>
            <a:ext cx="12058135" cy="4375459"/>
          </a:xfrm>
        </p:spPr>
        <p:txBody>
          <a:bodyPr>
            <a:normAutofit/>
          </a:bodyPr>
          <a:lstStyle/>
          <a:p>
            <a:r>
              <a:rPr lang="en-JP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Programing Language</a:t>
            </a:r>
            <a:r>
              <a:rPr lang="en-JP" sz="320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JP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 3.9.9</a:t>
            </a:r>
          </a:p>
          <a:p>
            <a:pPr lvl="0"/>
            <a:endParaRPr lang="en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JP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Scikit-learn: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JP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en-JP" sz="280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package for machine learning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JP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</a:t>
            </a:r>
            <a:r>
              <a:rPr lang="en-JP" sz="280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 pachage produces </a:t>
            </a:r>
            <a:r>
              <a:rPr lang="en-US" sz="28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modules </a:t>
            </a:r>
            <a:br>
              <a:rPr lang="en-US" sz="28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r>
              <a:rPr lang="en-US" sz="28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to establish and to evaluate SVM and MLP.</a:t>
            </a:r>
            <a:br>
              <a:rPr lang="en-US" sz="28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endParaRPr lang="en-JP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8BB5B-6B2E-6F4C-BCBC-E31F356FB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7560-7B38-E242-8199-BA6F3508DE60}" type="slidenum">
              <a:rPr lang="en-JP" smtClean="0"/>
              <a:t>6</a:t>
            </a:fld>
            <a:endParaRPr lang="en-JP"/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D31833D-70AC-654A-879E-9F7B304785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35"/>
          <a:stretch/>
        </p:blipFill>
        <p:spPr>
          <a:xfrm>
            <a:off x="7403684" y="1936529"/>
            <a:ext cx="4654451" cy="32536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2F95C4-80DB-0F47-99CC-2C1B44FB7BA2}"/>
              </a:ext>
            </a:extLst>
          </p:cNvPr>
          <p:cNvSpPr txBox="1"/>
          <p:nvPr/>
        </p:nvSpPr>
        <p:spPr>
          <a:xfrm>
            <a:off x="7285977" y="5216083"/>
            <a:ext cx="4906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Figure 1: </a:t>
            </a:r>
            <a:r>
              <a:rPr lang="en-JP" sz="1400">
                <a:solidFill>
                  <a:schemeClr val="tx1">
                    <a:lumMod val="65000"/>
                    <a:lumOff val="35000"/>
                  </a:schemeClr>
                </a:solidFill>
              </a:rPr>
              <a:t>Modules </a:t>
            </a:r>
            <a:r>
              <a:rPr lang="en-JP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sklearn which were used in the experiment 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755D9D-56A6-627F-C321-C2CFCED70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P"/>
              <a:t>Neural Network 1 Team 11 Final project presentatio</a:t>
            </a:r>
          </a:p>
        </p:txBody>
      </p:sp>
    </p:spTree>
    <p:extLst>
      <p:ext uri="{BB962C8B-B14F-4D97-AF65-F5344CB8AC3E}">
        <p14:creationId xmlns:p14="http://schemas.microsoft.com/office/powerpoint/2010/main" val="301186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EF853-7A4C-BA49-8A7A-B7EB8C3BE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Hyper Parameter in MLP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0CC69-5D85-C346-817D-9F65DA441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222"/>
            <a:ext cx="10515600" cy="5224532"/>
          </a:xfrm>
        </p:spPr>
        <p:txBody>
          <a:bodyPr>
            <a:normAutofit lnSpcReduction="10000"/>
          </a:bodyPr>
          <a:lstStyle/>
          <a:p>
            <a:r>
              <a:rPr lang="en-US" altLang="ja-JP" dirty="0"/>
              <a:t>Setting </a:t>
            </a:r>
            <a:r>
              <a:rPr lang="en-JP"/>
              <a:t>Hyper </a:t>
            </a:r>
            <a:r>
              <a:rPr lang="en-JP" dirty="0"/>
              <a:t>parameters:</a:t>
            </a:r>
          </a:p>
          <a:p>
            <a:pPr lvl="1"/>
            <a:r>
              <a:rPr lang="en-JP" baseline="0"/>
              <a:t>SVM: default</a:t>
            </a:r>
            <a:r>
              <a:rPr lang="en-JP"/>
              <a:t> setting of scikit-learn</a:t>
            </a:r>
            <a:endParaRPr lang="en-JP" baseline="0"/>
          </a:p>
          <a:p>
            <a:pPr lvl="1"/>
            <a:r>
              <a:rPr lang="en-JP"/>
              <a:t>MLP</a:t>
            </a:r>
            <a:r>
              <a:rPr lang="en-JP" dirty="0"/>
              <a:t>:</a:t>
            </a:r>
            <a:r>
              <a:rPr lang="en-JP" baseline="0" dirty="0"/>
              <a:t> hidden layer size,</a:t>
            </a:r>
            <a:r>
              <a:rPr lang="en-JP" dirty="0"/>
              <a:t> other is default setting of scikit-learn</a:t>
            </a:r>
          </a:p>
          <a:p>
            <a:r>
              <a:rPr lang="en-JP"/>
              <a:t>Evaluate </a:t>
            </a:r>
            <a:r>
              <a:rPr lang="en-JP" dirty="0"/>
              <a:t>hidden layer </a:t>
            </a:r>
            <a:r>
              <a:rPr lang="en-JP"/>
              <a:t>size:</a:t>
            </a:r>
            <a:endParaRPr lang="en-JP" dirty="0"/>
          </a:p>
          <a:p>
            <a:pPr lvl="1"/>
            <a:r>
              <a:rPr lang="en-US" dirty="0"/>
              <a:t>P</a:t>
            </a:r>
            <a:r>
              <a:rPr lang="en-JP" dirty="0"/>
              <a:t>arameter set: [3, 5, 7, 10, </a:t>
            </a:r>
            <a:r>
              <a:rPr lang="en-JP"/>
              <a:t>100]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The average of accuracy if hidden layer size set 10 was the best score.</a:t>
            </a:r>
            <a:endParaRPr lang="en-JP" dirty="0"/>
          </a:p>
          <a:p>
            <a:pPr lvl="1"/>
            <a:r>
              <a:rPr lang="en-US" dirty="0"/>
              <a:t>So, hidden layer size in experiment was defined 10.</a:t>
            </a:r>
            <a:endParaRPr lang="en-JP" dirty="0"/>
          </a:p>
          <a:p>
            <a:pPr marL="457200" lvl="1" indent="0">
              <a:buNone/>
            </a:pPr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FFBA1-175F-414F-80FE-5885C4E65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7560-7B38-E242-8199-BA6F3508DE60}" type="slidenum">
              <a:rPr lang="en-JP" smtClean="0"/>
              <a:t>7</a:t>
            </a:fld>
            <a:endParaRPr lang="en-JP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575141E4-CC11-0437-8D22-565E99791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071" y="3137606"/>
            <a:ext cx="8075857" cy="1820160"/>
          </a:xfrm>
          <a:prstGeom prst="rect">
            <a:avLst/>
          </a:prstGeom>
        </p:spPr>
      </p:pic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A22112-8656-43F4-AC06-1970A69E3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P"/>
              <a:t>Neural Network 1 Team 11 Final project presentatio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BB7B7-B53E-EECA-D33F-70023C638B43}"/>
              </a:ext>
            </a:extLst>
          </p:cNvPr>
          <p:cNvSpPr txBox="1"/>
          <p:nvPr/>
        </p:nvSpPr>
        <p:spPr>
          <a:xfrm>
            <a:off x="4763134" y="4957766"/>
            <a:ext cx="266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 4: </a:t>
            </a:r>
            <a:r>
              <a:rPr lang="en-JP" altLang="ja-JP" sz="1400"/>
              <a:t>Evaluate hidden layer size</a:t>
            </a:r>
            <a:endParaRPr lang="en-JP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044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11A66-BA79-FA44-A305-09C378CA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E6D19-B060-AC4A-B6B9-42BC7E22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7560-7B38-E242-8199-BA6F3508DE60}" type="slidenum">
              <a:rPr lang="en-JP" smtClean="0"/>
              <a:t>8</a:t>
            </a:fld>
            <a:endParaRPr lang="en-JP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0443A2E-84A2-CCD7-25F1-46C2A4330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16" y="1330478"/>
            <a:ext cx="5453148" cy="2228363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8C710046-9A85-2BE3-5762-B4DC5BE16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590" y="1320740"/>
            <a:ext cx="5453148" cy="22381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47C4899D-71B4-9997-AFBD-EC563BF4BB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73" y="3751846"/>
            <a:ext cx="5469691" cy="2289638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B0DB5BD5-91F2-995A-9E7A-F2DA91B1EC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7590" y="3758771"/>
            <a:ext cx="5453148" cy="2282713"/>
          </a:xfrm>
          <a:prstGeom prst="rect">
            <a:avLst/>
          </a:prstGeom>
        </p:spPr>
      </p:pic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E56884B-F0AB-EE41-E1DE-AB47C890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P"/>
              <a:t>Neural Network 1 Team 11 Final project presentatio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589BCEB-8405-38AA-C7C6-2FAF8971F66E}"/>
              </a:ext>
            </a:extLst>
          </p:cNvPr>
          <p:cNvSpPr txBox="1"/>
          <p:nvPr/>
        </p:nvSpPr>
        <p:spPr>
          <a:xfrm>
            <a:off x="2909222" y="6041422"/>
            <a:ext cx="622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Result 1: Results for each dataset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26662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3768</TotalTime>
  <Words>1012</Words>
  <Application>Microsoft Macintosh PowerPoint</Application>
  <PresentationFormat>ワイド画面</PresentationFormat>
  <Paragraphs>184</Paragraphs>
  <Slides>13</Slides>
  <Notes>12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Courier New</vt:lpstr>
      <vt:lpstr>Office Theme</vt:lpstr>
      <vt:lpstr>Team 11 Final Project MLP vs SVM from Project 6</vt:lpstr>
      <vt:lpstr>Past Activities</vt:lpstr>
      <vt:lpstr>Introduction: Support Vector Machine</vt:lpstr>
      <vt:lpstr>Introduction: Multilayer Perceptron</vt:lpstr>
      <vt:lpstr>Experiments</vt:lpstr>
      <vt:lpstr>Data Sets</vt:lpstr>
      <vt:lpstr>Tools</vt:lpstr>
      <vt:lpstr>Hyper Parameter in MLP</vt:lpstr>
      <vt:lpstr>Results</vt:lpstr>
      <vt:lpstr>Discussion </vt:lpstr>
      <vt:lpstr>Result of the changes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荻野魁人</dc:creator>
  <cp:lastModifiedBy>一旗 藤田</cp:lastModifiedBy>
  <cp:revision>15</cp:revision>
  <cp:lastPrinted>2022-05-31T06:11:37Z</cp:lastPrinted>
  <dcterms:created xsi:type="dcterms:W3CDTF">2022-05-27T06:14:26Z</dcterms:created>
  <dcterms:modified xsi:type="dcterms:W3CDTF">2022-05-31T06:58:25Z</dcterms:modified>
</cp:coreProperties>
</file>