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80" r:id="rId3"/>
    <p:sldId id="264" r:id="rId4"/>
    <p:sldId id="266" r:id="rId5"/>
    <p:sldId id="265" r:id="rId6"/>
    <p:sldId id="267" r:id="rId7"/>
    <p:sldId id="256" r:id="rId8"/>
    <p:sldId id="268" r:id="rId9"/>
    <p:sldId id="269" r:id="rId10"/>
    <p:sldId id="270" r:id="rId11"/>
    <p:sldId id="271" r:id="rId12"/>
    <p:sldId id="272" r:id="rId13"/>
    <p:sldId id="273" r:id="rId14"/>
    <p:sldId id="274" r:id="rId15"/>
    <p:sldId id="275" r:id="rId16"/>
    <p:sldId id="276" r:id="rId17"/>
    <p:sldId id="277" r:id="rId18"/>
    <p:sldId id="278" r:id="rId19"/>
    <p:sldId id="281" r:id="rId20"/>
    <p:sldId id="262"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11/04/2024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1F2328"/>
                </a:solidFill>
                <a:effectLst/>
                <a:latin typeface="-apple-system"/>
              </a:rPr>
              <a:t>Erin :</a:t>
            </a:r>
            <a:r>
              <a:rPr lang="en-AU" b="0" i="0" dirty="0">
                <a:solidFill>
                  <a:srgbClr val="1F2328"/>
                </a:solidFill>
                <a:effectLst/>
                <a:latin typeface="-apple-system"/>
              </a:rPr>
              <a:t> Tech workers experience precarious employment, unpredictable working hours, sedentary, and often socially isolating working conditions. Research on psychosocial working conditions suggests that these factors are likely to have significant impacts on workers' mental and physical health. Increasingly, research is suggesting that workplace cultures that encourage workers to disclose their mental health issues to colleagues and supervisors may improve the likelihood that workers will disclose mental health conditions, leading to better long-term outcomes for tech workers.</a:t>
            </a:r>
          </a:p>
          <a:p>
            <a:pPr algn="l"/>
            <a:r>
              <a:rPr lang="en-AU" b="0" i="0" dirty="0">
                <a:solidFill>
                  <a:srgbClr val="1F2328"/>
                </a:solidFill>
                <a:effectLst/>
                <a:latin typeface="-apple-system"/>
              </a:rPr>
              <a:t>The aims of this project are therefore to explore the factors that impact on tech workers mental health over two observation periods, before the COVID-19 pandemic (2014) compared with during the COVID-19 pandemic (2020-2022).</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a:t>
            </a:fld>
            <a:endParaRPr lang="en-AU"/>
          </a:p>
        </p:txBody>
      </p:sp>
    </p:spTree>
    <p:extLst>
      <p:ext uri="{BB962C8B-B14F-4D97-AF65-F5344CB8AC3E}">
        <p14:creationId xmlns:p14="http://schemas.microsoft.com/office/powerpoint/2010/main" val="232553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12</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pandemic didn’t really impact the percentage of tech workers with mental health issues where there was a family history of mental health issues. Also unexpected.</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14</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No change, despite the counts in the </a:t>
            </a:r>
            <a:r>
              <a:rPr lang="en-AU" dirty="0" err="1"/>
              <a:t>dataframes</a:t>
            </a:r>
            <a:r>
              <a:rPr lang="en-AU" dirty="0"/>
              <a:t> being completely different. (we didn’t just replicate the same graph ;). How to show value counts in pie chart – </a:t>
            </a:r>
            <a:r>
              <a:rPr lang="en-AU" dirty="0" err="1"/>
              <a:t>Siyuan</a:t>
            </a:r>
            <a:r>
              <a:rPr lang="en-AU" dirty="0"/>
              <a:t> or Chris</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16</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Increase in percentage of employees willing to talk to co-workers, however from previous slide, no change in willingness to disclose to supervisors.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18</a:t>
            </a:fld>
            <a:endParaRPr lang="en-AU"/>
          </a:p>
        </p:txBody>
      </p:sp>
    </p:spTree>
    <p:extLst>
      <p:ext uri="{BB962C8B-B14F-4D97-AF65-F5344CB8AC3E}">
        <p14:creationId xmlns:p14="http://schemas.microsoft.com/office/powerpoint/2010/main" val="91756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19</a:t>
            </a:fld>
            <a:endParaRPr lang="en-AU"/>
          </a:p>
        </p:txBody>
      </p:sp>
    </p:spTree>
    <p:extLst>
      <p:ext uri="{BB962C8B-B14F-4D97-AF65-F5344CB8AC3E}">
        <p14:creationId xmlns:p14="http://schemas.microsoft.com/office/powerpoint/2010/main" val="3263907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21</a:t>
            </a:fld>
            <a:endParaRPr lang="en-AU"/>
          </a:p>
        </p:txBody>
      </p:sp>
    </p:spTree>
    <p:extLst>
      <p:ext uri="{BB962C8B-B14F-4D97-AF65-F5344CB8AC3E}">
        <p14:creationId xmlns:p14="http://schemas.microsoft.com/office/powerpoint/2010/main" val="64250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r>
              <a:rPr lang="en-AU" dirty="0"/>
              <a:t>Our data was sourced from the example health data provided, whereby Tech Workers were interviewed and provided insights into their mental health status and the level of support they get from their current and previous employer, and how comfortable they feel discussing issues with peers and supervisors. 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2</a:t>
            </a:fld>
            <a:endParaRPr lang="en-AU"/>
          </a:p>
        </p:txBody>
      </p:sp>
    </p:spTree>
    <p:extLst>
      <p:ext uri="{BB962C8B-B14F-4D97-AF65-F5344CB8AC3E}">
        <p14:creationId xmlns:p14="http://schemas.microsoft.com/office/powerpoint/2010/main" val="175105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 </a:t>
            </a:r>
            <a:r>
              <a:rPr lang="en-AU" dirty="0" err="1"/>
              <a:t>Datasource</a:t>
            </a:r>
            <a:r>
              <a:rPr lang="en-AU" dirty="0"/>
              <a:t>: </a:t>
            </a:r>
          </a:p>
          <a:p>
            <a:pPr marL="285750" indent="-285750">
              <a:buFontTx/>
              <a:buChar char="-"/>
            </a:pPr>
            <a:r>
              <a:rPr lang="en-AU" dirty="0"/>
              <a:t>Describe the data source</a:t>
            </a:r>
          </a:p>
          <a:p>
            <a:pPr marL="285750" indent="-285750">
              <a:buFontTx/>
              <a:buChar char="-"/>
            </a:pPr>
            <a:r>
              <a:rPr lang="en-AU" dirty="0"/>
              <a:t>Why we chose it </a:t>
            </a:r>
          </a:p>
          <a:p>
            <a:pPr marL="285750" indent="-285750">
              <a:buFontTx/>
              <a:buChar char="-"/>
            </a:pPr>
            <a:r>
              <a:rPr lang="en-AU" dirty="0"/>
              <a:t>Describe the collection, exploration and cleanup process.</a:t>
            </a:r>
          </a:p>
          <a:p>
            <a:pPr marL="285750" indent="-285750">
              <a:buFontTx/>
              <a:buChar char="-"/>
            </a:pPr>
            <a:r>
              <a:rPr lang="en-AU" dirty="0"/>
              <a:t>Approach we took to achieve our goals</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3</a:t>
            </a:fld>
            <a:endParaRPr lang="en-AU"/>
          </a:p>
        </p:txBody>
      </p:sp>
    </p:spTree>
    <p:extLst>
      <p:ext uri="{BB962C8B-B14F-4D97-AF65-F5344CB8AC3E}">
        <p14:creationId xmlns:p14="http://schemas.microsoft.com/office/powerpoint/2010/main" val="117902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4</a:t>
            </a:fld>
            <a:endParaRPr lang="en-AU"/>
          </a:p>
        </p:txBody>
      </p:sp>
    </p:spTree>
    <p:extLst>
      <p:ext uri="{BB962C8B-B14F-4D97-AF65-F5344CB8AC3E}">
        <p14:creationId xmlns:p14="http://schemas.microsoft.com/office/powerpoint/2010/main" val="386958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5</a:t>
            </a:fld>
            <a:endParaRPr lang="en-AU"/>
          </a:p>
        </p:txBody>
      </p:sp>
    </p:spTree>
    <p:extLst>
      <p:ext uri="{BB962C8B-B14F-4D97-AF65-F5344CB8AC3E}">
        <p14:creationId xmlns:p14="http://schemas.microsoft.com/office/powerpoint/2010/main" val="279372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6</a:t>
            </a:fld>
            <a:endParaRPr lang="en-AU"/>
          </a:p>
        </p:txBody>
      </p:sp>
    </p:spTree>
    <p:extLst>
      <p:ext uri="{BB962C8B-B14F-4D97-AF65-F5344CB8AC3E}">
        <p14:creationId xmlns:p14="http://schemas.microsoft.com/office/powerpoint/2010/main" val="88117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7</a:t>
            </a:fld>
            <a:endParaRPr lang="en-AU"/>
          </a:p>
        </p:txBody>
      </p:sp>
    </p:spTree>
    <p:extLst>
      <p:ext uri="{BB962C8B-B14F-4D97-AF65-F5344CB8AC3E}">
        <p14:creationId xmlns:p14="http://schemas.microsoft.com/office/powerpoint/2010/main" val="339932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8</a:t>
            </a:fld>
            <a:endParaRPr lang="en-AU"/>
          </a:p>
        </p:txBody>
      </p:sp>
    </p:spTree>
    <p:extLst>
      <p:ext uri="{BB962C8B-B14F-4D97-AF65-F5344CB8AC3E}">
        <p14:creationId xmlns:p14="http://schemas.microsoft.com/office/powerpoint/2010/main" val="259169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Significant increase in tech companies that provide mental health wellness programs, a positive result from the pandemic and or a better recognition or understanding of mental health issues. Change %numbers, larger titles etc</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10</a:t>
            </a:fld>
            <a:endParaRPr lang="en-AU"/>
          </a:p>
        </p:txBody>
      </p:sp>
    </p:spTree>
    <p:extLst>
      <p:ext uri="{BB962C8B-B14F-4D97-AF65-F5344CB8AC3E}">
        <p14:creationId xmlns:p14="http://schemas.microsoft.com/office/powerpoint/2010/main" val="349827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11/04/2024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11/04/2024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Executive Summary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7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15838" y="2445136"/>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4. Does the prevalence of self-reported mental health conditions vary between remote vs. office-based workers?</a:t>
            </a:r>
            <a:br>
              <a:rPr lang="en-AU" sz="1200" b="0" i="0" dirty="0">
                <a:solidFill>
                  <a:srgbClr val="1F2328"/>
                </a:solidFill>
                <a:effectLst/>
                <a:latin typeface="-apple-system"/>
              </a:rPr>
            </a:br>
            <a:endParaRPr lang="en-US" sz="44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42470" y="2924530"/>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5. Does the prevalence of self-reported mental health conditions vary between a given family history of mental illness?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267002-32FE-9C35-9E4F-48A439861A83}"/>
              </a:ext>
            </a:extLst>
          </p:cNvPr>
          <p:cNvSpPr txBox="1"/>
          <p:nvPr/>
        </p:nvSpPr>
        <p:spPr>
          <a:xfrm>
            <a:off x="4389790" y="6211669"/>
            <a:ext cx="7226210" cy="646331"/>
          </a:xfrm>
          <a:prstGeom prst="rect">
            <a:avLst/>
          </a:prstGeom>
          <a:noFill/>
        </p:spPr>
        <p:txBody>
          <a:bodyPr wrap="square" rtlCol="0">
            <a:spAutoFit/>
          </a:bodyPr>
          <a:lstStyle/>
          <a:p>
            <a:r>
              <a:rPr lang="en-AU" dirty="0"/>
              <a:t>Given the differences in data, we chose not to complete the Chi2</a:t>
            </a:r>
            <a:br>
              <a:rPr lang="en-AU" dirty="0"/>
            </a:br>
            <a:r>
              <a:rPr lang="en-AU" dirty="0"/>
              <a:t>analysis as this would misrepresent the data. </a:t>
            </a:r>
          </a:p>
        </p:txBody>
      </p:sp>
    </p:spTree>
    <p:extLst>
      <p:ext uri="{BB962C8B-B14F-4D97-AF65-F5344CB8AC3E}">
        <p14:creationId xmlns:p14="http://schemas.microsoft.com/office/powerpoint/2010/main" val="386620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4716" y="2835753"/>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6. How likely are those with self-reported mental health conditions likely to disclose to supervisors verses co-workers?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69103" y="1308794"/>
            <a:ext cx="4023360" cy="3204134"/>
          </a:xfrm>
        </p:spPr>
        <p:txBody>
          <a:bodyPr vert="horz" lIns="91440" tIns="45720" rIns="91440" bIns="45720" rtlCol="0" anchor="b">
            <a:normAutofit/>
          </a:bodyPr>
          <a:lstStyle/>
          <a:p>
            <a:pPr algn="l"/>
            <a:r>
              <a:rPr lang="en-AU" sz="4400" b="0" i="0" dirty="0">
                <a:solidFill>
                  <a:schemeClr val="bg1"/>
                </a:solidFill>
                <a:effectLst/>
                <a:latin typeface="-apple-system"/>
              </a:rPr>
              <a:t>7. Has the impact of covid changed any of the above conditions.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47160" y="216841"/>
            <a:ext cx="5052807" cy="3204134"/>
          </a:xfrm>
        </p:spPr>
        <p:txBody>
          <a:bodyPr vert="horz" lIns="91440" tIns="45720" rIns="91440" bIns="45720" rtlCol="0" anchor="b">
            <a:normAutofit/>
          </a:bodyPr>
          <a:lstStyle/>
          <a:p>
            <a:r>
              <a:rPr lang="en-US" sz="3700" dirty="0">
                <a:solidFill>
                  <a:schemeClr val="bg1"/>
                </a:solidFill>
              </a:rPr>
              <a:t>Conclusions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690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Data Source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816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21437" y="71022"/>
            <a:ext cx="5157926" cy="6324808"/>
          </a:xfrm>
          <a:prstGeom prst="rect">
            <a:avLst/>
          </a:prstGeom>
          <a:noFill/>
        </p:spPr>
        <p:txBody>
          <a:bodyPr wrap="square" rtlCol="0">
            <a:spAutoFit/>
          </a:bodyPr>
          <a:lstStyle/>
          <a:p>
            <a:r>
              <a:rPr lang="en-AU" b="1" dirty="0"/>
              <a:t>Conclusions:</a:t>
            </a:r>
          </a:p>
          <a:p>
            <a:pPr algn="l">
              <a:lnSpc>
                <a:spcPct val="150000"/>
              </a:lnSpc>
              <a:buFont typeface="+mj-lt"/>
              <a:buAutoNum type="arabicPeriod"/>
            </a:pPr>
            <a:r>
              <a:rPr lang="en-AU" b="0" i="0" dirty="0">
                <a:solidFill>
                  <a:srgbClr val="1D1C1D"/>
                </a:solidFill>
                <a:effectLst/>
                <a:latin typeface="Slack-Lato"/>
              </a:rPr>
              <a:t> No significant increase in proportion of tech workers self-reporting MH issues post-COVID-19</a:t>
            </a:r>
          </a:p>
          <a:p>
            <a:pPr algn="l">
              <a:lnSpc>
                <a:spcPct val="150000"/>
              </a:lnSpc>
              <a:buFont typeface="+mj-lt"/>
              <a:buAutoNum type="arabicPeriod"/>
            </a:pPr>
            <a:r>
              <a:rPr lang="en-AU" b="0" i="0" dirty="0">
                <a:solidFill>
                  <a:srgbClr val="1D1C1D"/>
                </a:solidFill>
                <a:effectLst/>
                <a:latin typeface="Slack-Lato"/>
              </a:rPr>
              <a:t> More tech employees are offering MH wellness programs to employees post-COVID-19</a:t>
            </a:r>
          </a:p>
          <a:p>
            <a:pPr algn="l">
              <a:lnSpc>
                <a:spcPct val="150000"/>
              </a:lnSpc>
              <a:buFont typeface="+mj-lt"/>
              <a:buAutoNum type="arabicPeriod"/>
            </a:pPr>
            <a:r>
              <a:rPr lang="en-AU" b="0" i="0" dirty="0">
                <a:solidFill>
                  <a:srgbClr val="1D1C1D"/>
                </a:solidFill>
                <a:effectLst/>
                <a:latin typeface="Slack-Lato"/>
              </a:rPr>
              <a:t> Surprisingly, majority of tech workers reporting MH issues were office based (but we couldn't compare post-COVID-19 due to data unavailability)</a:t>
            </a:r>
          </a:p>
          <a:p>
            <a:pPr algn="l">
              <a:lnSpc>
                <a:spcPct val="150000"/>
              </a:lnSpc>
              <a:buFont typeface="+mj-lt"/>
              <a:buAutoNum type="arabicPeriod"/>
            </a:pPr>
            <a:r>
              <a:rPr lang="en-AU" b="0" i="0" dirty="0">
                <a:solidFill>
                  <a:srgbClr val="1D1C1D"/>
                </a:solidFill>
                <a:effectLst/>
                <a:latin typeface="Slack-Lato"/>
              </a:rPr>
              <a:t> Despite greater awareness and availability of MH programs, tech workers were no more comfortable in disclosing their issues to a supervisor pre- and post-COVID-19</a:t>
            </a:r>
          </a:p>
          <a:p>
            <a:pPr algn="l">
              <a:lnSpc>
                <a:spcPct val="150000"/>
              </a:lnSpc>
              <a:buFont typeface="+mj-lt"/>
              <a:buAutoNum type="arabicPeriod"/>
            </a:pPr>
            <a:r>
              <a:rPr lang="en-AU" b="0" i="0" dirty="0">
                <a:solidFill>
                  <a:srgbClr val="1D1C1D"/>
                </a:solidFill>
                <a:effectLst/>
                <a:latin typeface="Slack-Lato"/>
              </a:rPr>
              <a:t> However, willingness to disclose to a co-worker did significantly improve post-COVID-19</a:t>
            </a:r>
          </a:p>
          <a:p>
            <a:endParaRPr lang="en-AU" dirty="0"/>
          </a:p>
          <a:p>
            <a:endParaRPr lang="en-AU" dirty="0"/>
          </a:p>
        </p:txBody>
      </p:sp>
      <p:sp>
        <p:nvSpPr>
          <p:cNvPr id="2" name="TextBox 1">
            <a:extLst>
              <a:ext uri="{FF2B5EF4-FFF2-40B4-BE49-F238E27FC236}">
                <a16:creationId xmlns:a16="http://schemas.microsoft.com/office/drawing/2014/main" id="{D034A3C1-5F4A-8397-29DF-6B77273E57AD}"/>
              </a:ext>
            </a:extLst>
          </p:cNvPr>
          <p:cNvSpPr txBox="1"/>
          <p:nvPr/>
        </p:nvSpPr>
        <p:spPr>
          <a:xfrm>
            <a:off x="6002784" y="0"/>
            <a:ext cx="5157926" cy="7432804"/>
          </a:xfrm>
          <a:prstGeom prst="rect">
            <a:avLst/>
          </a:prstGeom>
          <a:noFill/>
        </p:spPr>
        <p:txBody>
          <a:bodyPr wrap="square" rtlCol="0">
            <a:spAutoFit/>
          </a:bodyPr>
          <a:lstStyle/>
          <a:p>
            <a:r>
              <a:rPr lang="en-AU" b="1" dirty="0"/>
              <a:t>Limitations:</a:t>
            </a:r>
          </a:p>
          <a:p>
            <a:pPr algn="l">
              <a:lnSpc>
                <a:spcPct val="150000"/>
              </a:lnSpc>
              <a:buFont typeface="+mj-lt"/>
              <a:buAutoNum type="arabicPeriod"/>
            </a:pPr>
            <a:r>
              <a:rPr lang="en-AU" b="0" i="0" dirty="0">
                <a:solidFill>
                  <a:srgbClr val="1D1C1D"/>
                </a:solidFill>
                <a:effectLst/>
                <a:latin typeface="Slack-Lato"/>
              </a:rPr>
              <a:t> Divergence in questions and response options employed in surveys before and after COVID, making it inappropriate to utilize the chi-square test for comparing distribution variance.</a:t>
            </a:r>
          </a:p>
          <a:p>
            <a:pPr algn="l">
              <a:lnSpc>
                <a:spcPct val="150000"/>
              </a:lnSpc>
            </a:pPr>
            <a:r>
              <a:rPr lang="en-AU" b="0" i="0" dirty="0">
                <a:solidFill>
                  <a:srgbClr val="1D1C1D"/>
                </a:solidFill>
                <a:effectLst/>
                <a:latin typeface="Slack-Lato"/>
              </a:rPr>
              <a:t>2. The way mental health among tech workers is determined relies on whether they sought help from a medical professional. However, COVID-19-related restrictions on selective medical services might introduce bias against those genuinely experiencing mental health issues.</a:t>
            </a:r>
          </a:p>
          <a:p>
            <a:pPr>
              <a:lnSpc>
                <a:spcPct val="150000"/>
              </a:lnSpc>
            </a:pPr>
            <a:r>
              <a:rPr lang="en-AU" dirty="0">
                <a:solidFill>
                  <a:srgbClr val="1D1C1D"/>
                </a:solidFill>
                <a:latin typeface="Slack-Lato"/>
              </a:rPr>
              <a:t>3. </a:t>
            </a:r>
            <a:r>
              <a:rPr lang="en-AU" b="0" i="0" dirty="0">
                <a:solidFill>
                  <a:srgbClr val="1D1C1D"/>
                </a:solidFill>
                <a:effectLst/>
                <a:latin typeface="Slack-Lato"/>
              </a:rPr>
              <a:t>Majority of respondents from USA with very different healthcare model to, e.g., AUS</a:t>
            </a:r>
          </a:p>
          <a:p>
            <a:pPr>
              <a:lnSpc>
                <a:spcPct val="150000"/>
              </a:lnSpc>
            </a:pPr>
            <a:r>
              <a:rPr lang="en-AU" dirty="0">
                <a:solidFill>
                  <a:srgbClr val="1D1C1D"/>
                </a:solidFill>
                <a:latin typeface="Slack-Lato"/>
              </a:rPr>
              <a:t>4. </a:t>
            </a:r>
            <a:r>
              <a:rPr lang="en-AU" b="0" i="0" dirty="0">
                <a:solidFill>
                  <a:srgbClr val="1D1C1D"/>
                </a:solidFill>
                <a:effectLst/>
                <a:latin typeface="Slack-Lato"/>
              </a:rPr>
              <a:t>Changes may also reflect processes, such as greater awareness of programs and policy changes, rather than being wholly attributable to COVID-19</a:t>
            </a:r>
          </a:p>
          <a:p>
            <a:pPr algn="l"/>
            <a:endParaRPr lang="en-AU"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14110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73794" y="0"/>
            <a:ext cx="5052807" cy="3204134"/>
          </a:xfrm>
        </p:spPr>
        <p:txBody>
          <a:bodyPr vert="horz" lIns="91440" tIns="45720" rIns="91440" bIns="45720" rtlCol="0" anchor="b">
            <a:normAutofit/>
          </a:bodyPr>
          <a:lstStyle/>
          <a:p>
            <a:r>
              <a:rPr lang="en-US" sz="3700" dirty="0">
                <a:solidFill>
                  <a:schemeClr val="bg1"/>
                </a:solidFill>
              </a:rPr>
              <a:t>Future Directions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81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3036162" y="612559"/>
            <a:ext cx="5459768" cy="5509200"/>
          </a:xfrm>
          <a:prstGeom prst="rect">
            <a:avLst/>
          </a:prstGeom>
          <a:noFill/>
        </p:spPr>
        <p:txBody>
          <a:bodyPr wrap="square" rtlCol="0">
            <a:spAutoFit/>
          </a:bodyPr>
          <a:lstStyle/>
          <a:p>
            <a:r>
              <a:rPr lang="en-AU" sz="2800" b="1" dirty="0"/>
              <a:t>Future Directions:</a:t>
            </a:r>
          </a:p>
          <a:p>
            <a:r>
              <a:rPr lang="en-AU" sz="2400" b="0" i="0" dirty="0">
                <a:solidFill>
                  <a:srgbClr val="1D1C1D"/>
                </a:solidFill>
                <a:effectLst/>
                <a:latin typeface="Slack-Lato"/>
              </a:rPr>
              <a:t>1. Time series analysis could help to identify whether COVID-19, or another factor (e.g., local industrial policies), influences the proportions of tech workers reporting MH issues.</a:t>
            </a:r>
          </a:p>
          <a:p>
            <a:r>
              <a:rPr lang="en-AU" sz="2400" b="0" i="0" dirty="0">
                <a:solidFill>
                  <a:srgbClr val="1D1C1D"/>
                </a:solidFill>
                <a:effectLst/>
                <a:latin typeface="Slack-Lato"/>
              </a:rPr>
              <a:t>2. Using a dimensional approach to determine MH issues (e.g., scores on a MH screener) would provide greater statistical power.</a:t>
            </a:r>
          </a:p>
          <a:p>
            <a:r>
              <a:rPr lang="en-AU" sz="2400" dirty="0">
                <a:solidFill>
                  <a:srgbClr val="1D1C1D"/>
                </a:solidFill>
                <a:latin typeface="Slack-Lato"/>
              </a:rPr>
              <a:t>3. Development of a standardised data dictionary for comparison from previous years.  </a:t>
            </a:r>
            <a:endParaRPr lang="en-AU" sz="2400"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7705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2867487" y="1145219"/>
            <a:ext cx="6622742" cy="5078313"/>
          </a:xfrm>
          <a:prstGeom prst="rect">
            <a:avLst/>
          </a:prstGeom>
          <a:noFill/>
        </p:spPr>
        <p:txBody>
          <a:bodyPr wrap="square" rtlCol="0">
            <a:spAutoFit/>
          </a:bodyPr>
          <a:lstStyle/>
          <a:p>
            <a:r>
              <a:rPr lang="en-AU" b="1" dirty="0"/>
              <a:t>Methods/Approach:</a:t>
            </a:r>
          </a:p>
          <a:p>
            <a:pPr marL="285750" indent="-285750">
              <a:buFontTx/>
              <a:buChar char="-"/>
            </a:pPr>
            <a:r>
              <a:rPr lang="en-AU" dirty="0"/>
              <a:t>Initial import from .csv file into Pandas Data frame for each individual year.</a:t>
            </a:r>
          </a:p>
          <a:p>
            <a:pPr marL="285750" indent="-285750">
              <a:buFontTx/>
              <a:buChar char="-"/>
            </a:pPr>
            <a:r>
              <a:rPr lang="en-AU" dirty="0"/>
              <a:t>Each specific columns were selected via filter which would answer our hypothesis questions. </a:t>
            </a:r>
          </a:p>
          <a:p>
            <a:pPr marL="285750" indent="-285750">
              <a:buFontTx/>
              <a:buChar char="-"/>
            </a:pPr>
            <a:r>
              <a:rPr lang="en-AU" dirty="0"/>
              <a:t>2014 data was completely different in data structure, so this was analysed separately. 1259 respondents were in this dataset.</a:t>
            </a:r>
          </a:p>
          <a:p>
            <a:pPr marL="285750" indent="-285750">
              <a:buFontTx/>
              <a:buChar char="-"/>
            </a:pPr>
            <a:r>
              <a:rPr lang="en-AU" dirty="0"/>
              <a:t>2020 to 2022 was merged as these datasets were similar in structure and could be analysed as one dataset. This merged dataset had initially 475 respondents, but this was filtered down to “current” Tech Workers which reduced down to 255 responses.</a:t>
            </a:r>
          </a:p>
          <a:p>
            <a:pPr marL="285750" indent="-285750">
              <a:buFontTx/>
              <a:buChar char="-"/>
            </a:pPr>
            <a:r>
              <a:rPr lang="en-AU" dirty="0"/>
              <a:t>Proportion based approach was used as there was different responses pre and post covid, this data was then compared statistically using Chi2 analysis.</a:t>
            </a:r>
          </a:p>
          <a:p>
            <a:endParaRPr lang="en-AU" dirty="0"/>
          </a:p>
          <a:p>
            <a:endParaRPr lang="en-AU" dirty="0"/>
          </a:p>
        </p:txBody>
      </p:sp>
    </p:spTree>
    <p:extLst>
      <p:ext uri="{BB962C8B-B14F-4D97-AF65-F5344CB8AC3E}">
        <p14:creationId xmlns:p14="http://schemas.microsoft.com/office/powerpoint/2010/main" val="57459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260630"/>
            <a:ext cx="5221483" cy="3882613"/>
          </a:xfrm>
        </p:spPr>
        <p:txBody>
          <a:bodyPr vert="horz" lIns="91440" tIns="45720" rIns="91440" bIns="45720" rtlCol="0" anchor="b">
            <a:noAutofit/>
          </a:bodyPr>
          <a:lstStyle/>
          <a:p>
            <a:pPr algn="l">
              <a:buFont typeface="+mj-lt"/>
              <a:buAutoNum type="arabicPeriod"/>
            </a:pPr>
            <a:r>
              <a:rPr lang="en-AU" sz="4400" b="0" i="0" dirty="0">
                <a:solidFill>
                  <a:schemeClr val="bg1"/>
                </a:solidFill>
                <a:effectLst/>
                <a:latin typeface="-apple-system"/>
              </a:rPr>
              <a:t>What is the self-reported prevalence of mental health conditions amongst tech industry workers.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409025" y="10"/>
            <a:ext cx="8782975"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06960" y="447659"/>
            <a:ext cx="4023360" cy="3204134"/>
          </a:xfrm>
        </p:spPr>
        <p:txBody>
          <a:bodyPr vert="horz" lIns="91440" tIns="45720" rIns="91440" bIns="45720" rtlCol="0" anchor="b">
            <a:normAutofit/>
          </a:bodyPr>
          <a:lstStyle/>
          <a:p>
            <a:pPr algn="l"/>
            <a:r>
              <a:rPr lang="en-AU" sz="4400" b="0" i="0" dirty="0">
                <a:solidFill>
                  <a:schemeClr val="bg1"/>
                </a:solidFill>
                <a:effectLst/>
                <a:latin typeface="-apple-system"/>
              </a:rPr>
              <a:t>2. How does this compare within different countries?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4101482" y="10"/>
            <a:ext cx="8090517"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398082" y="1823698"/>
            <a:ext cx="4023360" cy="3204134"/>
          </a:xfrm>
        </p:spPr>
        <p:txBody>
          <a:bodyPr vert="horz" lIns="91440" tIns="45720" rIns="91440" bIns="45720" rtlCol="0" anchor="b">
            <a:noAutofit/>
          </a:bodyPr>
          <a:lstStyle/>
          <a:p>
            <a:pPr algn="l"/>
            <a:r>
              <a:rPr lang="en-AU" sz="4400" b="0" i="0" dirty="0">
                <a:solidFill>
                  <a:schemeClr val="bg1"/>
                </a:solidFill>
                <a:effectLst/>
                <a:latin typeface="-apple-system"/>
              </a:rPr>
              <a:t>3. What is the proportion of tech employers that offer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1083</Words>
  <Application>Microsoft Office PowerPoint</Application>
  <PresentationFormat>Widescreen</PresentationFormat>
  <Paragraphs>93</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Aptos</vt:lpstr>
      <vt:lpstr>Aptos Display</vt:lpstr>
      <vt:lpstr>Arial</vt:lpstr>
      <vt:lpstr>Calibri</vt:lpstr>
      <vt:lpstr>Slack-Lato</vt:lpstr>
      <vt:lpstr>Office Theme</vt:lpstr>
      <vt:lpstr>Executive Summary </vt:lpstr>
      <vt:lpstr>Data Source </vt:lpstr>
      <vt:lpstr>PowerPoint Presentation</vt:lpstr>
      <vt:lpstr>What is the self-reported prevalence of mental health conditions amongst tech industry workers.</vt:lpstr>
      <vt:lpstr>PowerPoint Presentation</vt:lpstr>
      <vt:lpstr>2. How does this compare within different countries?</vt:lpstr>
      <vt:lpstr>PowerPoint Presentation</vt:lpstr>
      <vt:lpstr>PowerPoint Presentation</vt:lpstr>
      <vt:lpstr>3. What is the proportion of tech employers that offer wellness programs?</vt:lpstr>
      <vt:lpstr>PowerPoint Presentation</vt:lpstr>
      <vt:lpstr>4. Does the prevalence of self-reported mental health conditions vary between remote vs. office-based workers? </vt:lpstr>
      <vt:lpstr>PowerPoint Presentation</vt:lpstr>
      <vt:lpstr>5. Does the prevalence of self-reported mental health conditions vary between a given family history of mental illness? </vt:lpstr>
      <vt:lpstr>PowerPoint Presentation</vt:lpstr>
      <vt:lpstr>6. How likely are those with self-reported mental health conditions likely to disclose to supervisors verses co-workers? </vt:lpstr>
      <vt:lpstr>PowerPoint Presentation</vt:lpstr>
      <vt:lpstr>7. Has the impact of covid changed any of the above conditions.</vt:lpstr>
      <vt:lpstr>PowerPoint Presentation</vt:lpstr>
      <vt:lpstr>Conclusions</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James Radford</cp:lastModifiedBy>
  <cp:revision>33</cp:revision>
  <dcterms:created xsi:type="dcterms:W3CDTF">2024-04-09T08:56:55Z</dcterms:created>
  <dcterms:modified xsi:type="dcterms:W3CDTF">2024-04-11T11:16:07Z</dcterms:modified>
</cp:coreProperties>
</file>