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80" r:id="rId3"/>
    <p:sldId id="264" r:id="rId4"/>
    <p:sldId id="266" r:id="rId5"/>
    <p:sldId id="265" r:id="rId6"/>
    <p:sldId id="267" r:id="rId7"/>
    <p:sldId id="256" r:id="rId8"/>
    <p:sldId id="268" r:id="rId9"/>
    <p:sldId id="269" r:id="rId10"/>
    <p:sldId id="270" r:id="rId11"/>
    <p:sldId id="271" r:id="rId12"/>
    <p:sldId id="272" r:id="rId13"/>
    <p:sldId id="273" r:id="rId14"/>
    <p:sldId id="274" r:id="rId15"/>
    <p:sldId id="275" r:id="rId16"/>
    <p:sldId id="276" r:id="rId17"/>
    <p:sldId id="277" r:id="rId18"/>
    <p:sldId id="278" r:id="rId19"/>
    <p:sldId id="284" r:id="rId20"/>
    <p:sldId id="262"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165" autoAdjust="0"/>
  </p:normalViewPr>
  <p:slideViewPr>
    <p:cSldViewPr snapToGrid="0">
      <p:cViewPr varScale="1">
        <p:scale>
          <a:sx n="68" d="100"/>
          <a:sy n="68" d="100"/>
        </p:scale>
        <p:origin x="2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14/04/2024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1F2328"/>
                </a:solidFill>
                <a:effectLst/>
                <a:latin typeface="-apple-system"/>
              </a:rPr>
              <a:t>Erin :</a:t>
            </a:r>
            <a:r>
              <a:rPr lang="en-AU" b="0" i="0" dirty="0">
                <a:solidFill>
                  <a:srgbClr val="1F2328"/>
                </a:solidFill>
                <a:effectLst/>
                <a:latin typeface="-apple-system"/>
              </a:rPr>
              <a:t> </a:t>
            </a:r>
          </a:p>
          <a:p>
            <a:pPr marL="171450" indent="-171450" algn="l">
              <a:buFontTx/>
              <a:buChar char="-"/>
            </a:pPr>
            <a:r>
              <a:rPr lang="en-AU" b="0" i="0" dirty="0">
                <a:solidFill>
                  <a:srgbClr val="1F2328"/>
                </a:solidFill>
                <a:effectLst/>
                <a:latin typeface="-apple-system"/>
              </a:rPr>
              <a:t>Tech workers experience precarious employment, unpredictable working hours, sedentary, and often socially isolating working conditions.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Research on psychosocial working conditions suggests that these factors are likely to have significant impacts on workers' mental and physical health.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Increasingly, research is suggesting that workplace cultures that encourage workers to disclose their mental health issues to colleagues and supervisors may improve the likelihood that workers will disclose mental health conditions, leading to better long-term outcomes for tech workers.</a:t>
            </a:r>
          </a:p>
          <a:p>
            <a:pPr marL="171450" indent="-171450" algn="l">
              <a:buFontTx/>
              <a:buChar char="-"/>
            </a:pPr>
            <a:endParaRPr lang="en-AU" b="0" i="0" dirty="0">
              <a:solidFill>
                <a:srgbClr val="1F2328"/>
              </a:solidFill>
              <a:effectLst/>
              <a:latin typeface="-apple-system"/>
            </a:endParaRPr>
          </a:p>
          <a:p>
            <a:pPr algn="l"/>
            <a:r>
              <a:rPr lang="en-AU" b="0" i="0" dirty="0">
                <a:solidFill>
                  <a:srgbClr val="1F2328"/>
                </a:solidFill>
                <a:effectLst/>
                <a:latin typeface="-apple-system"/>
              </a:rPr>
              <a:t>-  The aims of this project are therefore to explore the factors that impact on tech workers mental health over two observation periods, before the COVID-19 pandemic (2014) compared with during the COVID-19 pandemic (2020-2022).</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a:t>
            </a:fld>
            <a:endParaRPr lang="en-AU"/>
          </a:p>
        </p:txBody>
      </p:sp>
    </p:spTree>
    <p:extLst>
      <p:ext uri="{BB962C8B-B14F-4D97-AF65-F5344CB8AC3E}">
        <p14:creationId xmlns:p14="http://schemas.microsoft.com/office/powerpoint/2010/main" val="232553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 Only one </a:t>
            </a:r>
            <a:r>
              <a:rPr lang="en-AU" dirty="0" err="1"/>
              <a:t>datasource</a:t>
            </a:r>
            <a:r>
              <a:rPr lang="en-AU" dirty="0"/>
              <a:t> (2014) for this analysis which I will expand on further in the limitations section. </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12</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a:t>
            </a:r>
            <a:r>
              <a:rPr lang="en-AU" b="1" dirty="0"/>
              <a:t>pandemic didn’t really impact the percentage of tech workers with mental health issues where there was a family history of mental health issues</a:t>
            </a:r>
            <a:r>
              <a:rPr lang="en-AU" dirty="0"/>
              <a:t>. Also unexpected. Unable to complete Chi2 due to the different degrees of freedom.</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14</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No change</a:t>
            </a:r>
            <a:r>
              <a:rPr lang="en-AU" dirty="0"/>
              <a:t>, despite the counts in the </a:t>
            </a:r>
            <a:r>
              <a:rPr lang="en-AU" dirty="0" err="1"/>
              <a:t>dataframes</a:t>
            </a:r>
            <a:r>
              <a:rPr lang="en-AU" dirty="0"/>
              <a:t> being completely different. We didn’t just duplicate the graphs we swear…</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16</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Increase in percentage of employees willing to talk to co-workers by 16.8%, mental health discussion seems much more open post pandemic.</a:t>
            </a:r>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18</a:t>
            </a:fld>
            <a:endParaRPr lang="en-AU"/>
          </a:p>
        </p:txBody>
      </p:sp>
    </p:spTree>
    <p:extLst>
      <p:ext uri="{BB962C8B-B14F-4D97-AF65-F5344CB8AC3E}">
        <p14:creationId xmlns:p14="http://schemas.microsoft.com/office/powerpoint/2010/main" val="91756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19</a:t>
            </a:fld>
            <a:endParaRPr lang="en-AU"/>
          </a:p>
        </p:txBody>
      </p:sp>
    </p:spTree>
    <p:extLst>
      <p:ext uri="{BB962C8B-B14F-4D97-AF65-F5344CB8AC3E}">
        <p14:creationId xmlns:p14="http://schemas.microsoft.com/office/powerpoint/2010/main" val="277049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Katrina: Conclusions, James – Limitations?</a:t>
            </a:r>
          </a:p>
        </p:txBody>
      </p:sp>
      <p:sp>
        <p:nvSpPr>
          <p:cNvPr id="4" name="Slide Number Placeholder 3"/>
          <p:cNvSpPr>
            <a:spLocks noGrp="1"/>
          </p:cNvSpPr>
          <p:nvPr>
            <p:ph type="sldNum" sz="quarter" idx="5"/>
          </p:nvPr>
        </p:nvSpPr>
        <p:spPr/>
        <p:txBody>
          <a:bodyPr/>
          <a:lstStyle/>
          <a:p>
            <a:fld id="{650A4150-C3AC-4031-8BA0-2A154E986986}" type="slidenum">
              <a:rPr lang="en-AU" smtClean="0"/>
              <a:t>20</a:t>
            </a:fld>
            <a:endParaRPr lang="en-AU"/>
          </a:p>
        </p:txBody>
      </p:sp>
    </p:spTree>
    <p:extLst>
      <p:ext uri="{BB962C8B-B14F-4D97-AF65-F5344CB8AC3E}">
        <p14:creationId xmlns:p14="http://schemas.microsoft.com/office/powerpoint/2010/main" val="183728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21</a:t>
            </a:fld>
            <a:endParaRPr lang="en-AU"/>
          </a:p>
        </p:txBody>
      </p:sp>
    </p:spTree>
    <p:extLst>
      <p:ext uri="{BB962C8B-B14F-4D97-AF65-F5344CB8AC3E}">
        <p14:creationId xmlns:p14="http://schemas.microsoft.com/office/powerpoint/2010/main" val="64250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Joyce/Erin??</a:t>
            </a:r>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22</a:t>
            </a:fld>
            <a:endParaRPr lang="en-AU"/>
          </a:p>
        </p:txBody>
      </p:sp>
    </p:spTree>
    <p:extLst>
      <p:ext uri="{BB962C8B-B14F-4D97-AF65-F5344CB8AC3E}">
        <p14:creationId xmlns:p14="http://schemas.microsoft.com/office/powerpoint/2010/main" val="406279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2</a:t>
            </a:fld>
            <a:endParaRPr lang="en-AU"/>
          </a:p>
        </p:txBody>
      </p:sp>
    </p:spTree>
    <p:extLst>
      <p:ext uri="{BB962C8B-B14F-4D97-AF65-F5344CB8AC3E}">
        <p14:creationId xmlns:p14="http://schemas.microsoft.com/office/powerpoint/2010/main" val="175105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 </a:t>
            </a:r>
            <a:r>
              <a:rPr lang="en-AU" dirty="0" err="1"/>
              <a:t>Datasource</a:t>
            </a:r>
            <a:r>
              <a:rPr lang="en-AU" dirty="0"/>
              <a:t>: </a:t>
            </a:r>
          </a:p>
          <a:p>
            <a:pPr marL="285750" indent="-285750">
              <a:buFontTx/>
              <a:buChar char="-"/>
            </a:pPr>
            <a:r>
              <a:rPr lang="en-AU" dirty="0"/>
              <a:t>Describe the data source</a:t>
            </a:r>
          </a:p>
          <a:p>
            <a:pPr marL="285750" indent="-285750">
              <a:buFontTx/>
              <a:buChar char="-"/>
            </a:pPr>
            <a:r>
              <a:rPr lang="en-AU" dirty="0"/>
              <a:t>Why we chose it </a:t>
            </a:r>
          </a:p>
          <a:p>
            <a:pPr marL="285750" indent="-285750">
              <a:buFontTx/>
              <a:buChar char="-"/>
            </a:pPr>
            <a:r>
              <a:rPr lang="en-AU" dirty="0"/>
              <a:t>Describe the collection, exploration and cleanup process.</a:t>
            </a:r>
          </a:p>
          <a:p>
            <a:pPr marL="285750" indent="-285750">
              <a:buFontTx/>
              <a:buChar char="-"/>
            </a:pPr>
            <a:r>
              <a:rPr lang="en-AU" dirty="0"/>
              <a:t>Approach we took to achieve our goals</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3</a:t>
            </a:fld>
            <a:endParaRPr lang="en-AU"/>
          </a:p>
        </p:txBody>
      </p:sp>
    </p:spTree>
    <p:extLst>
      <p:ext uri="{BB962C8B-B14F-4D97-AF65-F5344CB8AC3E}">
        <p14:creationId xmlns:p14="http://schemas.microsoft.com/office/powerpoint/2010/main" val="117902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4</a:t>
            </a:fld>
            <a:endParaRPr lang="en-AU"/>
          </a:p>
        </p:txBody>
      </p:sp>
    </p:spTree>
    <p:extLst>
      <p:ext uri="{BB962C8B-B14F-4D97-AF65-F5344CB8AC3E}">
        <p14:creationId xmlns:p14="http://schemas.microsoft.com/office/powerpoint/2010/main" val="386958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Similar results between pre and post pandemic as shown by our Chi2 result which out p value is much larger than 0.05.</a:t>
            </a:r>
          </a:p>
        </p:txBody>
      </p:sp>
      <p:sp>
        <p:nvSpPr>
          <p:cNvPr id="4" name="Slide Number Placeholder 3"/>
          <p:cNvSpPr>
            <a:spLocks noGrp="1"/>
          </p:cNvSpPr>
          <p:nvPr>
            <p:ph type="sldNum" sz="quarter" idx="5"/>
          </p:nvPr>
        </p:nvSpPr>
        <p:spPr/>
        <p:txBody>
          <a:bodyPr/>
          <a:lstStyle/>
          <a:p>
            <a:fld id="{650A4150-C3AC-4031-8BA0-2A154E986986}" type="slidenum">
              <a:rPr lang="en-AU" smtClean="0"/>
              <a:t>5</a:t>
            </a:fld>
            <a:endParaRPr lang="en-AU"/>
          </a:p>
        </p:txBody>
      </p:sp>
    </p:spTree>
    <p:extLst>
      <p:ext uri="{BB962C8B-B14F-4D97-AF65-F5344CB8AC3E}">
        <p14:creationId xmlns:p14="http://schemas.microsoft.com/office/powerpoint/2010/main" val="279372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6</a:t>
            </a:fld>
            <a:endParaRPr lang="en-AU"/>
          </a:p>
        </p:txBody>
      </p:sp>
    </p:spTree>
    <p:extLst>
      <p:ext uri="{BB962C8B-B14F-4D97-AF65-F5344CB8AC3E}">
        <p14:creationId xmlns:p14="http://schemas.microsoft.com/office/powerpoint/2010/main" val="88117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This shows </a:t>
            </a:r>
            <a:r>
              <a:rPr lang="en-AU" b="1" dirty="0"/>
              <a:t>the count of self-reported mental health issues per country </a:t>
            </a:r>
            <a:r>
              <a:rPr lang="en-AU" dirty="0"/>
              <a:t>as tech workers. Clearly the </a:t>
            </a:r>
            <a:r>
              <a:rPr lang="en-AU" b="1" dirty="0"/>
              <a:t>US has the highest number of cases</a:t>
            </a:r>
            <a:r>
              <a:rPr lang="en-AU" dirty="0"/>
              <a:t>, this purely because the survey was </a:t>
            </a:r>
            <a:r>
              <a:rPr lang="en-AU" b="1" dirty="0"/>
              <a:t>more widely distributed in the US</a:t>
            </a:r>
            <a:r>
              <a:rPr lang="en-AU" dirty="0"/>
              <a:t>, however this is only an assumption</a:t>
            </a:r>
          </a:p>
        </p:txBody>
      </p:sp>
      <p:sp>
        <p:nvSpPr>
          <p:cNvPr id="4" name="Slide Number Placeholder 3"/>
          <p:cNvSpPr>
            <a:spLocks noGrp="1"/>
          </p:cNvSpPr>
          <p:nvPr>
            <p:ph type="sldNum" sz="quarter" idx="5"/>
          </p:nvPr>
        </p:nvSpPr>
        <p:spPr/>
        <p:txBody>
          <a:bodyPr/>
          <a:lstStyle/>
          <a:p>
            <a:fld id="{650A4150-C3AC-4031-8BA0-2A154E986986}" type="slidenum">
              <a:rPr lang="en-AU" smtClean="0"/>
              <a:t>7</a:t>
            </a:fld>
            <a:endParaRPr lang="en-AU"/>
          </a:p>
        </p:txBody>
      </p:sp>
    </p:spTree>
    <p:extLst>
      <p:ext uri="{BB962C8B-B14F-4D97-AF65-F5344CB8AC3E}">
        <p14:creationId xmlns:p14="http://schemas.microsoft.com/office/powerpoint/2010/main" val="339932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a:t>
            </a:r>
            <a:r>
              <a:rPr lang="en-AU" b="1" dirty="0"/>
              <a:t>Similar results as above</a:t>
            </a:r>
            <a:r>
              <a:rPr lang="en-AU" dirty="0"/>
              <a:t>, majority of survey results came from the US, </a:t>
            </a:r>
            <a:r>
              <a:rPr lang="en-AU" b="1" dirty="0"/>
              <a:t>noticeably, India jumped 8 places</a:t>
            </a:r>
            <a:r>
              <a:rPr lang="en-AU" dirty="0"/>
              <a:t>.</a:t>
            </a:r>
          </a:p>
        </p:txBody>
      </p:sp>
      <p:sp>
        <p:nvSpPr>
          <p:cNvPr id="4" name="Slide Number Placeholder 3"/>
          <p:cNvSpPr>
            <a:spLocks noGrp="1"/>
          </p:cNvSpPr>
          <p:nvPr>
            <p:ph type="sldNum" sz="quarter" idx="5"/>
          </p:nvPr>
        </p:nvSpPr>
        <p:spPr/>
        <p:txBody>
          <a:bodyPr/>
          <a:lstStyle/>
          <a:p>
            <a:fld id="{650A4150-C3AC-4031-8BA0-2A154E986986}" type="slidenum">
              <a:rPr lang="en-AU" smtClean="0"/>
              <a:t>8</a:t>
            </a:fld>
            <a:endParaRPr lang="en-AU"/>
          </a:p>
        </p:txBody>
      </p:sp>
    </p:spTree>
    <p:extLst>
      <p:ext uri="{BB962C8B-B14F-4D97-AF65-F5344CB8AC3E}">
        <p14:creationId xmlns:p14="http://schemas.microsoft.com/office/powerpoint/2010/main" val="259169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Significant increase in tech companies that provide mental health wellness programs, this may be attributed to greater mental health awareness post pandemic, or greater communication between employers and employees.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10</a:t>
            </a:fld>
            <a:endParaRPr lang="en-AU"/>
          </a:p>
        </p:txBody>
      </p:sp>
    </p:spTree>
    <p:extLst>
      <p:ext uri="{BB962C8B-B14F-4D97-AF65-F5344CB8AC3E}">
        <p14:creationId xmlns:p14="http://schemas.microsoft.com/office/powerpoint/2010/main" val="349827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14/04/2024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14/04/2024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Executive Summary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7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15838" y="2445136"/>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4. Does the prevalence of self-reported mental health conditions vary between remote vs. office-based workers?</a:t>
            </a:r>
            <a:br>
              <a:rPr lang="en-AU" sz="1200" b="0" i="0" dirty="0">
                <a:solidFill>
                  <a:srgbClr val="1F2328"/>
                </a:solidFill>
                <a:effectLst/>
                <a:latin typeface="-apple-system"/>
              </a:rPr>
            </a:br>
            <a:endParaRPr lang="en-US" sz="44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42470" y="2924530"/>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5. Does the prevalence of self-reported mental health conditions vary between a given family history of mental illness?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267002-32FE-9C35-9E4F-48A439861A83}"/>
              </a:ext>
            </a:extLst>
          </p:cNvPr>
          <p:cNvSpPr txBox="1"/>
          <p:nvPr/>
        </p:nvSpPr>
        <p:spPr>
          <a:xfrm>
            <a:off x="4389790" y="6211669"/>
            <a:ext cx="7226210" cy="646331"/>
          </a:xfrm>
          <a:prstGeom prst="rect">
            <a:avLst/>
          </a:prstGeom>
          <a:noFill/>
        </p:spPr>
        <p:txBody>
          <a:bodyPr wrap="square" rtlCol="0">
            <a:spAutoFit/>
          </a:bodyPr>
          <a:lstStyle/>
          <a:p>
            <a:r>
              <a:rPr lang="en-AU" dirty="0"/>
              <a:t>Given the differences in data, we chose not to complete the Chi2</a:t>
            </a:r>
            <a:br>
              <a:rPr lang="en-AU" dirty="0"/>
            </a:br>
            <a:r>
              <a:rPr lang="en-AU" dirty="0"/>
              <a:t>analysis as this would misrepresent the data. </a:t>
            </a:r>
          </a:p>
        </p:txBody>
      </p:sp>
    </p:spTree>
    <p:extLst>
      <p:ext uri="{BB962C8B-B14F-4D97-AF65-F5344CB8AC3E}">
        <p14:creationId xmlns:p14="http://schemas.microsoft.com/office/powerpoint/2010/main" val="386620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4716" y="2371520"/>
            <a:ext cx="4023360" cy="3204134"/>
          </a:xfrm>
        </p:spPr>
        <p:txBody>
          <a:bodyPr vert="horz" lIns="91440" tIns="45720" rIns="91440" bIns="45720" rtlCol="0" anchor="b">
            <a:normAutofit fontScale="90000"/>
          </a:bodyPr>
          <a:lstStyle/>
          <a:p>
            <a:r>
              <a:rPr lang="en-AU" sz="4400" b="0" i="0" dirty="0">
                <a:solidFill>
                  <a:schemeClr val="bg1"/>
                </a:solidFill>
                <a:effectLst/>
                <a:latin typeface="-apple-system"/>
              </a:rPr>
              <a:t>6. How are those with self-reported mental health conditions likely to disclose issues to supervisors</a:t>
            </a:r>
            <a:br>
              <a:rPr lang="en-AU" sz="1100" b="0" i="0" dirty="0">
                <a:solidFill>
                  <a:srgbClr val="1F2328"/>
                </a:solidFill>
                <a:effectLst/>
                <a:latin typeface="-apple-system"/>
              </a:rPr>
            </a:br>
            <a:endParaRPr lang="en-US" sz="3700"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69103" y="1308794"/>
            <a:ext cx="4023360" cy="3204134"/>
          </a:xfrm>
        </p:spPr>
        <p:txBody>
          <a:bodyPr vert="horz" lIns="91440" tIns="45720" rIns="91440" bIns="45720" rtlCol="0" anchor="b">
            <a:normAutofit fontScale="90000"/>
          </a:bodyPr>
          <a:lstStyle/>
          <a:p>
            <a:pPr algn="l"/>
            <a:r>
              <a:rPr lang="en-AU" sz="4400" b="0" i="0" dirty="0">
                <a:solidFill>
                  <a:schemeClr val="bg1"/>
                </a:solidFill>
                <a:effectLst/>
                <a:latin typeface="-apple-system"/>
              </a:rPr>
              <a:t>7. How are those with self-reported mental health conditions likely to disclose issues to supervisors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47160" y="216841"/>
            <a:ext cx="5052807" cy="3204134"/>
          </a:xfrm>
        </p:spPr>
        <p:txBody>
          <a:bodyPr vert="horz" lIns="91440" tIns="45720" rIns="91440" bIns="45720" rtlCol="0" anchor="b">
            <a:normAutofit/>
          </a:bodyPr>
          <a:lstStyle/>
          <a:p>
            <a:r>
              <a:rPr lang="en-US" sz="3700" dirty="0">
                <a:solidFill>
                  <a:schemeClr val="bg1"/>
                </a:solidFill>
              </a:rPr>
              <a:t>Conclusions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52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solidFill>
                  <a:schemeClr val="bg1"/>
                </a:solidFill>
              </a:rPr>
              <a:t>Data Source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816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21437" y="71022"/>
            <a:ext cx="5157926" cy="6740307"/>
          </a:xfrm>
          <a:prstGeom prst="rect">
            <a:avLst/>
          </a:prstGeom>
          <a:noFill/>
        </p:spPr>
        <p:txBody>
          <a:bodyPr wrap="square" rtlCol="0">
            <a:spAutoFit/>
          </a:bodyPr>
          <a:lstStyle/>
          <a:p>
            <a:r>
              <a:rPr lang="en-AU" b="1" dirty="0"/>
              <a:t>Conclusions:</a:t>
            </a:r>
          </a:p>
          <a:p>
            <a:pPr algn="l">
              <a:lnSpc>
                <a:spcPct val="150000"/>
              </a:lnSpc>
              <a:buFont typeface="+mj-lt"/>
              <a:buAutoNum type="arabicPeriod"/>
            </a:pPr>
            <a:r>
              <a:rPr lang="en-AU" b="0" i="0" dirty="0">
                <a:solidFill>
                  <a:srgbClr val="1D1C1D"/>
                </a:solidFill>
                <a:effectLst/>
              </a:rPr>
              <a:t> No significant increase in proportion of tech workers self-reporting MH issues post-COVID-19</a:t>
            </a:r>
          </a:p>
          <a:p>
            <a:pPr algn="l">
              <a:lnSpc>
                <a:spcPct val="150000"/>
              </a:lnSpc>
              <a:buFont typeface="+mj-lt"/>
              <a:buAutoNum type="arabicPeriod"/>
            </a:pPr>
            <a:r>
              <a:rPr lang="en-AU" b="0" i="0" dirty="0">
                <a:solidFill>
                  <a:srgbClr val="1D1C1D"/>
                </a:solidFill>
                <a:effectLst/>
              </a:rPr>
              <a:t> More tech employees are offering MH wellness programs to employees post-COVID-19</a:t>
            </a:r>
          </a:p>
          <a:p>
            <a:pPr algn="l">
              <a:lnSpc>
                <a:spcPct val="150000"/>
              </a:lnSpc>
              <a:buFont typeface="+mj-lt"/>
              <a:buAutoNum type="arabicPeriod"/>
            </a:pPr>
            <a:r>
              <a:rPr lang="en-AU" b="0" i="0" dirty="0">
                <a:solidFill>
                  <a:srgbClr val="1D1C1D"/>
                </a:solidFill>
                <a:effectLst/>
              </a:rPr>
              <a:t> Surprisingly, majority of tech workers reporting MH issues were office based (but we couldn't compare post-COVID-19 due to data unavailability)</a:t>
            </a:r>
          </a:p>
          <a:p>
            <a:pPr algn="l">
              <a:lnSpc>
                <a:spcPct val="150000"/>
              </a:lnSpc>
              <a:buFont typeface="+mj-lt"/>
              <a:buAutoNum type="arabicPeriod"/>
            </a:pPr>
            <a:r>
              <a:rPr lang="en-AU" b="0" i="0" dirty="0">
                <a:solidFill>
                  <a:srgbClr val="1D1C1D"/>
                </a:solidFill>
                <a:effectLst/>
              </a:rPr>
              <a:t> Despite greater awareness and availability of MH programs, tech workers were no more comfortable in disclosing their issues to a supervisor pre- and post-COVID-19</a:t>
            </a:r>
          </a:p>
          <a:p>
            <a:pPr algn="l">
              <a:lnSpc>
                <a:spcPct val="150000"/>
              </a:lnSpc>
              <a:buFont typeface="+mj-lt"/>
              <a:buAutoNum type="arabicPeriod"/>
            </a:pPr>
            <a:r>
              <a:rPr lang="en-AU" b="0" i="0" dirty="0">
                <a:solidFill>
                  <a:srgbClr val="1D1C1D"/>
                </a:solidFill>
                <a:effectLst/>
              </a:rPr>
              <a:t> However, willingness to disclose to a co-worker did significantly improve post-COVID-19</a:t>
            </a:r>
          </a:p>
          <a:p>
            <a:endParaRPr lang="en-AU" dirty="0"/>
          </a:p>
          <a:p>
            <a:endParaRPr lang="en-AU" dirty="0"/>
          </a:p>
        </p:txBody>
      </p:sp>
      <p:sp>
        <p:nvSpPr>
          <p:cNvPr id="2" name="TextBox 1">
            <a:extLst>
              <a:ext uri="{FF2B5EF4-FFF2-40B4-BE49-F238E27FC236}">
                <a16:creationId xmlns:a16="http://schemas.microsoft.com/office/drawing/2014/main" id="{D034A3C1-5F4A-8397-29DF-6B77273E57AD}"/>
              </a:ext>
            </a:extLst>
          </p:cNvPr>
          <p:cNvSpPr txBox="1"/>
          <p:nvPr/>
        </p:nvSpPr>
        <p:spPr>
          <a:xfrm>
            <a:off x="6002784" y="0"/>
            <a:ext cx="5157926" cy="7848302"/>
          </a:xfrm>
          <a:prstGeom prst="rect">
            <a:avLst/>
          </a:prstGeom>
          <a:noFill/>
        </p:spPr>
        <p:txBody>
          <a:bodyPr wrap="square" rtlCol="0">
            <a:spAutoFit/>
          </a:bodyPr>
          <a:lstStyle/>
          <a:p>
            <a:r>
              <a:rPr lang="en-AU" b="1" dirty="0"/>
              <a:t>Limitations:</a:t>
            </a:r>
          </a:p>
          <a:p>
            <a:pPr algn="l">
              <a:lnSpc>
                <a:spcPct val="150000"/>
              </a:lnSpc>
              <a:buFont typeface="+mj-lt"/>
              <a:buAutoNum type="arabicPeriod"/>
            </a:pPr>
            <a:r>
              <a:rPr lang="en-AU" b="0" i="0" dirty="0">
                <a:solidFill>
                  <a:srgbClr val="1D1C1D"/>
                </a:solidFill>
                <a:effectLst/>
                <a:latin typeface="Slack-Lato"/>
              </a:rPr>
              <a:t> </a:t>
            </a:r>
            <a:r>
              <a:rPr lang="en-AU" b="0" i="0" dirty="0">
                <a:solidFill>
                  <a:srgbClr val="1D1C1D"/>
                </a:solidFill>
                <a:effectLst/>
              </a:rPr>
              <a:t>Divergence in questions and response options employed in surveys before and after COVID, making it inappropriate to utilize the chi-square test for comparing distribution variance.</a:t>
            </a:r>
          </a:p>
          <a:p>
            <a:pPr algn="l">
              <a:lnSpc>
                <a:spcPct val="150000"/>
              </a:lnSpc>
            </a:pPr>
            <a:r>
              <a:rPr lang="en-AU" b="0" i="0" dirty="0">
                <a:solidFill>
                  <a:srgbClr val="1D1C1D"/>
                </a:solidFill>
                <a:effectLst/>
              </a:rPr>
              <a:t>2. The way mental health among tech workers is determined, relies on whether they sought help from a medical professional. However, COVID-19-related restrictions on selective medical services might introduce bias against those genuinely experiencing mental health issues.</a:t>
            </a:r>
          </a:p>
          <a:p>
            <a:pPr>
              <a:lnSpc>
                <a:spcPct val="150000"/>
              </a:lnSpc>
            </a:pPr>
            <a:r>
              <a:rPr lang="en-AU" dirty="0">
                <a:solidFill>
                  <a:srgbClr val="1D1C1D"/>
                </a:solidFill>
              </a:rPr>
              <a:t>3. </a:t>
            </a:r>
            <a:r>
              <a:rPr lang="en-AU" b="0" i="0" dirty="0">
                <a:solidFill>
                  <a:srgbClr val="1D1C1D"/>
                </a:solidFill>
                <a:effectLst/>
              </a:rPr>
              <a:t>Majority of respondents from USA with very different healthcare model to, e.g., AUS</a:t>
            </a:r>
          </a:p>
          <a:p>
            <a:pPr>
              <a:lnSpc>
                <a:spcPct val="150000"/>
              </a:lnSpc>
            </a:pPr>
            <a:r>
              <a:rPr lang="en-AU" dirty="0">
                <a:solidFill>
                  <a:srgbClr val="1D1C1D"/>
                </a:solidFill>
              </a:rPr>
              <a:t>4. </a:t>
            </a:r>
            <a:r>
              <a:rPr lang="en-AU" b="0" i="0" dirty="0">
                <a:solidFill>
                  <a:srgbClr val="1D1C1D"/>
                </a:solidFill>
                <a:effectLst/>
              </a:rPr>
              <a:t>Changes may also reflect processes, such as greater awareness of programs and policy changes, rather than being wholly attributable to COVID-19</a:t>
            </a:r>
          </a:p>
          <a:p>
            <a:pPr algn="l"/>
            <a:endParaRPr lang="en-AU"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14110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273794" y="0"/>
            <a:ext cx="5052807" cy="3204134"/>
          </a:xfrm>
        </p:spPr>
        <p:txBody>
          <a:bodyPr vert="horz" lIns="91440" tIns="45720" rIns="91440" bIns="45720" rtlCol="0" anchor="b">
            <a:normAutofit/>
          </a:bodyPr>
          <a:lstStyle/>
          <a:p>
            <a:r>
              <a:rPr lang="en-US" sz="3700" dirty="0">
                <a:solidFill>
                  <a:schemeClr val="bg1"/>
                </a:solidFill>
              </a:rPr>
              <a:t>Future Directions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81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3036162" y="612559"/>
            <a:ext cx="5459768" cy="5509200"/>
          </a:xfrm>
          <a:prstGeom prst="rect">
            <a:avLst/>
          </a:prstGeom>
          <a:noFill/>
        </p:spPr>
        <p:txBody>
          <a:bodyPr wrap="square" rtlCol="0">
            <a:spAutoFit/>
          </a:bodyPr>
          <a:lstStyle/>
          <a:p>
            <a:r>
              <a:rPr lang="en-AU" sz="2800" b="1" dirty="0"/>
              <a:t>Future Directions:</a:t>
            </a:r>
          </a:p>
          <a:p>
            <a:r>
              <a:rPr lang="en-AU" sz="2400" b="0" i="0" dirty="0">
                <a:solidFill>
                  <a:srgbClr val="1D1C1D"/>
                </a:solidFill>
                <a:effectLst/>
                <a:latin typeface="Slack-Lato"/>
              </a:rPr>
              <a:t>1. Time series analysis could help to identify whether COVID-19, or another factor (e.g., local industrial policies), influences the proportions of tech workers reporting MH issues.</a:t>
            </a:r>
          </a:p>
          <a:p>
            <a:r>
              <a:rPr lang="en-AU" sz="2400" b="0" i="0" dirty="0">
                <a:solidFill>
                  <a:srgbClr val="1D1C1D"/>
                </a:solidFill>
                <a:effectLst/>
                <a:latin typeface="Slack-Lato"/>
              </a:rPr>
              <a:t>2. Using a dimensional approach to determine MH issues (e.g., scores on a MH screener) would provide greater statistical power.</a:t>
            </a:r>
          </a:p>
          <a:p>
            <a:r>
              <a:rPr lang="en-AU" sz="2400" dirty="0">
                <a:solidFill>
                  <a:srgbClr val="1D1C1D"/>
                </a:solidFill>
                <a:latin typeface="Slack-Lato"/>
              </a:rPr>
              <a:t>3. Development of a standardised data dictionary for comparison from previous years.  </a:t>
            </a:r>
            <a:endParaRPr lang="en-AU" sz="2400"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7705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2825284" y="671691"/>
            <a:ext cx="6622742" cy="6186309"/>
          </a:xfrm>
          <a:prstGeom prst="rect">
            <a:avLst/>
          </a:prstGeom>
          <a:noFill/>
        </p:spPr>
        <p:txBody>
          <a:bodyPr wrap="square" rtlCol="0">
            <a:spAutoFit/>
          </a:bodyPr>
          <a:lstStyle/>
          <a:p>
            <a:r>
              <a:rPr lang="en-AU" b="1" dirty="0"/>
              <a:t>Methods/Approach:</a:t>
            </a:r>
          </a:p>
          <a:p>
            <a:pPr marL="285750" indent="-285750">
              <a:buFontTx/>
              <a:buChar char="-"/>
            </a:pPr>
            <a:r>
              <a:rPr lang="en-AU" dirty="0"/>
              <a:t>Initial import from .csv file into Pandas Data frame for each individual year.</a:t>
            </a:r>
          </a:p>
          <a:p>
            <a:endParaRPr lang="en-AU" dirty="0"/>
          </a:p>
          <a:p>
            <a:pPr marL="285750" indent="-285750">
              <a:buFontTx/>
              <a:buChar char="-"/>
            </a:pPr>
            <a:r>
              <a:rPr lang="en-AU" dirty="0"/>
              <a:t>Each specific columns were selected via filter which would answer our hypothesis questions.</a:t>
            </a:r>
          </a:p>
          <a:p>
            <a:endParaRPr lang="en-AU" dirty="0"/>
          </a:p>
          <a:p>
            <a:pPr marL="285750" indent="-285750">
              <a:buFontTx/>
              <a:buChar char="-"/>
            </a:pPr>
            <a:r>
              <a:rPr lang="en-AU" dirty="0"/>
              <a:t>2014 data was completely different in data structure, so this was analysed separately. 1259 respondents were in this dataset.</a:t>
            </a:r>
          </a:p>
          <a:p>
            <a:endParaRPr lang="en-AU" dirty="0"/>
          </a:p>
          <a:p>
            <a:pPr marL="285750" indent="-285750">
              <a:buFontTx/>
              <a:buChar char="-"/>
            </a:pPr>
            <a:r>
              <a:rPr lang="en-AU" dirty="0"/>
              <a:t>2020 to 2022 was merged as these datasets were similar in structure and could be analysed as one dataset. This merged dataset had initially 475 respondents, but this was filtered down to “current” Tech Workers which reduced down to 255 responses.</a:t>
            </a:r>
          </a:p>
          <a:p>
            <a:endParaRPr lang="en-AU" dirty="0"/>
          </a:p>
          <a:p>
            <a:pPr marL="285750" indent="-285750">
              <a:buFontTx/>
              <a:buChar char="-"/>
            </a:pPr>
            <a:r>
              <a:rPr lang="en-AU" dirty="0"/>
              <a:t>Proportion based approach was used as there was different responses pre and post covid, this data was then compared statistically using Chi2 analysis.</a:t>
            </a:r>
          </a:p>
          <a:p>
            <a:endParaRPr lang="en-AU" dirty="0"/>
          </a:p>
          <a:p>
            <a:endParaRPr lang="en-AU" dirty="0"/>
          </a:p>
        </p:txBody>
      </p:sp>
    </p:spTree>
    <p:extLst>
      <p:ext uri="{BB962C8B-B14F-4D97-AF65-F5344CB8AC3E}">
        <p14:creationId xmlns:p14="http://schemas.microsoft.com/office/powerpoint/2010/main" val="57459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260630"/>
            <a:ext cx="5221483" cy="3882613"/>
          </a:xfrm>
        </p:spPr>
        <p:txBody>
          <a:bodyPr vert="horz" lIns="91440" tIns="45720" rIns="91440" bIns="45720" rtlCol="0" anchor="b">
            <a:noAutofit/>
          </a:bodyPr>
          <a:lstStyle/>
          <a:p>
            <a:pPr algn="l">
              <a:buFont typeface="+mj-lt"/>
              <a:buAutoNum type="arabicPeriod"/>
            </a:pPr>
            <a:r>
              <a:rPr lang="en-AU" sz="4400" b="0" i="0" dirty="0">
                <a:solidFill>
                  <a:schemeClr val="bg1"/>
                </a:solidFill>
                <a:effectLst/>
                <a:latin typeface="-apple-system"/>
              </a:rPr>
              <a:t>What is the self-reported prevalence of mental health conditions amongst tech industry workers.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409025" y="10"/>
            <a:ext cx="8782975"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06960" y="447659"/>
            <a:ext cx="4023360" cy="3204134"/>
          </a:xfrm>
        </p:spPr>
        <p:txBody>
          <a:bodyPr vert="horz" lIns="91440" tIns="45720" rIns="91440" bIns="45720" rtlCol="0" anchor="b">
            <a:normAutofit/>
          </a:bodyPr>
          <a:lstStyle/>
          <a:p>
            <a:pPr algn="l"/>
            <a:r>
              <a:rPr lang="en-AU" sz="4400" b="0" i="0" dirty="0">
                <a:solidFill>
                  <a:schemeClr val="bg1"/>
                </a:solidFill>
                <a:effectLst/>
                <a:latin typeface="-apple-system"/>
              </a:rPr>
              <a:t>2. How does this compare within different countries?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4101482" y="10"/>
            <a:ext cx="8090517"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398082" y="1823698"/>
            <a:ext cx="4023360" cy="3204134"/>
          </a:xfrm>
        </p:spPr>
        <p:txBody>
          <a:bodyPr vert="horz" lIns="91440" tIns="45720" rIns="91440" bIns="45720" rtlCol="0" anchor="b">
            <a:noAutofit/>
          </a:bodyPr>
          <a:lstStyle/>
          <a:p>
            <a:pPr algn="l"/>
            <a:r>
              <a:rPr lang="en-AU" sz="4400" b="0" i="0" dirty="0">
                <a:solidFill>
                  <a:schemeClr val="bg1"/>
                </a:solidFill>
                <a:effectLst/>
                <a:latin typeface="-apple-system"/>
              </a:rPr>
              <a:t>3. What is the proportion of tech employers that offer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1217</Words>
  <Application>Microsoft Office PowerPoint</Application>
  <PresentationFormat>Widescreen</PresentationFormat>
  <Paragraphs>111</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Aptos</vt:lpstr>
      <vt:lpstr>Aptos Display</vt:lpstr>
      <vt:lpstr>Arial</vt:lpstr>
      <vt:lpstr>Calibri</vt:lpstr>
      <vt:lpstr>Slack-Lato</vt:lpstr>
      <vt:lpstr>Office Theme</vt:lpstr>
      <vt:lpstr>Executive Summary </vt:lpstr>
      <vt:lpstr>Data Source </vt:lpstr>
      <vt:lpstr>PowerPoint Presentation</vt:lpstr>
      <vt:lpstr>What is the self-reported prevalence of mental health conditions amongst tech industry workers.</vt:lpstr>
      <vt:lpstr>PowerPoint Presentation</vt:lpstr>
      <vt:lpstr>2. How does this compare within different countries?</vt:lpstr>
      <vt:lpstr>PowerPoint Presentation</vt:lpstr>
      <vt:lpstr>PowerPoint Presentation</vt:lpstr>
      <vt:lpstr>3. What is the proportion of tech employers that offer wellness programs?</vt:lpstr>
      <vt:lpstr>PowerPoint Presentation</vt:lpstr>
      <vt:lpstr>4. Does the prevalence of self-reported mental health conditions vary between remote vs. office-based workers? </vt:lpstr>
      <vt:lpstr>PowerPoint Presentation</vt:lpstr>
      <vt:lpstr>5. Does the prevalence of self-reported mental health conditions vary between a given family history of mental illness? </vt:lpstr>
      <vt:lpstr>PowerPoint Presentation</vt:lpstr>
      <vt:lpstr>6. How are those with self-reported mental health conditions likely to disclose issues to supervisors </vt:lpstr>
      <vt:lpstr>PowerPoint Presentation</vt:lpstr>
      <vt:lpstr>7. How are those with self-reported mental health conditions likely to disclose issues to supervisors</vt:lpstr>
      <vt:lpstr>PowerPoint Presentation</vt:lpstr>
      <vt:lpstr>Conclusions</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James Radford</cp:lastModifiedBy>
  <cp:revision>35</cp:revision>
  <dcterms:created xsi:type="dcterms:W3CDTF">2024-04-09T08:56:55Z</dcterms:created>
  <dcterms:modified xsi:type="dcterms:W3CDTF">2024-04-14T05:51:20Z</dcterms:modified>
</cp:coreProperties>
</file>