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64" r:id="rId3"/>
    <p:sldId id="266" r:id="rId4"/>
    <p:sldId id="265" r:id="rId5"/>
    <p:sldId id="267" r:id="rId6"/>
    <p:sldId id="256" r:id="rId7"/>
    <p:sldId id="268" r:id="rId8"/>
    <p:sldId id="269" r:id="rId9"/>
    <p:sldId id="270" r:id="rId10"/>
    <p:sldId id="271" r:id="rId11"/>
    <p:sldId id="272" r:id="rId12"/>
    <p:sldId id="273" r:id="rId13"/>
    <p:sldId id="274" r:id="rId14"/>
    <p:sldId id="275" r:id="rId15"/>
    <p:sldId id="276" r:id="rId16"/>
    <p:sldId id="277" r:id="rId17"/>
    <p:sldId id="278"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5" d="100"/>
          <a:sy n="65" d="100"/>
        </p:scale>
        <p:origin x="1358"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DAA07-7814-4C2C-9CA6-5960F1E0BA91}" type="datetimeFigureOut">
              <a:rPr lang="en-AU" smtClean="0"/>
              <a:t>11/04/2024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A4150-C3AC-4031-8BA0-2A154E986986}" type="slidenum">
              <a:rPr lang="en-AU" smtClean="0"/>
              <a:t>‹#›</a:t>
            </a:fld>
            <a:endParaRPr lang="en-AU"/>
          </a:p>
        </p:txBody>
      </p:sp>
    </p:spTree>
    <p:extLst>
      <p:ext uri="{BB962C8B-B14F-4D97-AF65-F5344CB8AC3E}">
        <p14:creationId xmlns:p14="http://schemas.microsoft.com/office/powerpoint/2010/main" val="78641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Significant increase in tech companies that provide mental health wellness programs, a positive result from the pandemic and or a better recognition or understanding of mental health issues. Change %numbers, larger titles etc</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9</a:t>
            </a:fld>
            <a:endParaRPr lang="en-AU"/>
          </a:p>
        </p:txBody>
      </p:sp>
    </p:spTree>
    <p:extLst>
      <p:ext uri="{BB962C8B-B14F-4D97-AF65-F5344CB8AC3E}">
        <p14:creationId xmlns:p14="http://schemas.microsoft.com/office/powerpoint/2010/main" val="349827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Mental health issues more prevalent in office-based workers pre-covid, this result is unexpected.</a:t>
            </a:r>
          </a:p>
          <a:p>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11</a:t>
            </a:fld>
            <a:endParaRPr lang="en-AU"/>
          </a:p>
        </p:txBody>
      </p:sp>
    </p:spTree>
    <p:extLst>
      <p:ext uri="{BB962C8B-B14F-4D97-AF65-F5344CB8AC3E}">
        <p14:creationId xmlns:p14="http://schemas.microsoft.com/office/powerpoint/2010/main" val="294910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Results show that the pandemic didn’t really impact the percentage of tech workers with mental health issues where there was a family history of mental health issues. Also unexpected.</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13</a:t>
            </a:fld>
            <a:endParaRPr lang="en-AU"/>
          </a:p>
        </p:txBody>
      </p:sp>
    </p:spTree>
    <p:extLst>
      <p:ext uri="{BB962C8B-B14F-4D97-AF65-F5344CB8AC3E}">
        <p14:creationId xmlns:p14="http://schemas.microsoft.com/office/powerpoint/2010/main" val="395991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No change, despite the counts in the </a:t>
            </a:r>
            <a:r>
              <a:rPr lang="en-AU" dirty="0" err="1"/>
              <a:t>dataframes</a:t>
            </a:r>
            <a:r>
              <a:rPr lang="en-AU" dirty="0"/>
              <a:t> being completely different. (we didn’t just replicate the same graph ;). How to show value counts in pie chart – </a:t>
            </a:r>
            <a:r>
              <a:rPr lang="en-AU" dirty="0" err="1"/>
              <a:t>Siyuan</a:t>
            </a:r>
            <a:r>
              <a:rPr lang="en-AU" dirty="0"/>
              <a:t> or Chris</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15</a:t>
            </a:fld>
            <a:endParaRPr lang="en-AU"/>
          </a:p>
        </p:txBody>
      </p:sp>
    </p:spTree>
    <p:extLst>
      <p:ext uri="{BB962C8B-B14F-4D97-AF65-F5344CB8AC3E}">
        <p14:creationId xmlns:p14="http://schemas.microsoft.com/office/powerpoint/2010/main" val="4143049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Increase in percentage of employees willing to talk to co-workers, however from previous slide, no change in willingness to disclose to supervisors. </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17</a:t>
            </a:fld>
            <a:endParaRPr lang="en-AU"/>
          </a:p>
        </p:txBody>
      </p:sp>
    </p:spTree>
    <p:extLst>
      <p:ext uri="{BB962C8B-B14F-4D97-AF65-F5344CB8AC3E}">
        <p14:creationId xmlns:p14="http://schemas.microsoft.com/office/powerpoint/2010/main" val="917568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6E49-D9C1-816F-2DAF-C62D1ED7E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B5CAA9B-2424-B355-0153-E24ED110D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10A5764-309D-FFFF-68B9-22035A8694CF}"/>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041F88C6-6A20-5126-9854-428BC72DEA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6CE2E-0AE3-B27A-0081-CF8F6889748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3190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EB74-85DE-9336-5B89-DC81E668188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8615CC5-F475-2739-E00A-F13156EE0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E248E-6A50-9998-E5E7-2BD2CDA47D60}"/>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7B352461-CE04-A82F-65EC-92B7B0BC7A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B0938-EFEB-3DAE-F1F6-7AE9E64B9A78}"/>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7602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F2002-DFAA-7E7F-3CFB-D841F1837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74E906-C7D0-FA6C-AB1A-D5B29E7D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6BB0D1-5911-CCA4-6C6D-71387FE2BB6C}"/>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48CF4B83-D858-8523-A65C-4778BED09B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201C6-18AF-2C4A-6F49-36A63170E3A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715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BC4-28AE-237D-97CC-6827FE01BEC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C9EEFC-FD0B-E597-EA9B-DEA7F582C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1637EB-CAD3-31BC-BA44-22A463CBB664}"/>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3C5FC357-20C8-1656-2786-D7C1D92476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73F8EC-B445-8F31-B0CC-C7D7EB856CB5}"/>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25622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AFE-1940-1729-042D-DE8AB256B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4D9D1D-452A-5E64-ECED-8002F2BB8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21A2F-4834-7D9A-874B-D67AC5B859C2}"/>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D0790654-92BF-4935-4547-2DAE080483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69A3C1-A35F-B4C1-D307-2AFD69DDD43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469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D0C-6539-2026-BD90-85C820CBD2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9E59E9-894E-3691-DCD4-8F0E1B7B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AA6DD58-311C-BC18-A787-8BF5577F2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0EB1EB-3847-9B36-2D3C-E41E7BE2C029}"/>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6" name="Footer Placeholder 5">
            <a:extLst>
              <a:ext uri="{FF2B5EF4-FFF2-40B4-BE49-F238E27FC236}">
                <a16:creationId xmlns:a16="http://schemas.microsoft.com/office/drawing/2014/main" id="{030565A5-8783-878C-95A0-35E433782C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055C5B-3C8E-F0EE-F8D5-0021CBE742B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3419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5FC-97C6-7F8A-F6F8-7E292E2A7E4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5611CB-3C83-2999-4993-EFE9C1504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07BA6-FBD9-378C-965F-4C00ADA5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D1D0AF4-FB98-58B9-980C-B8EAD5773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91626-1868-E3C6-8F89-14DCF542B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F6B4B5B-53DD-7B46-4091-55EAD03F4D14}"/>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8" name="Footer Placeholder 7">
            <a:extLst>
              <a:ext uri="{FF2B5EF4-FFF2-40B4-BE49-F238E27FC236}">
                <a16:creationId xmlns:a16="http://schemas.microsoft.com/office/drawing/2014/main" id="{9D143BAF-26BD-A656-40CF-B3A1C541B6D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845C32B-6943-C64B-4BFC-D338A24F7DE6}"/>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415423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3A5-4A15-24D0-16BE-186FE6FF6B0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425FF93-2983-31DC-F8E4-45F78BB5C902}"/>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4" name="Footer Placeholder 3">
            <a:extLst>
              <a:ext uri="{FF2B5EF4-FFF2-40B4-BE49-F238E27FC236}">
                <a16:creationId xmlns:a16="http://schemas.microsoft.com/office/drawing/2014/main" id="{C591C897-9014-7A79-1B33-4ACC3836E5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94D2CFA-2C21-215B-6E78-7A4EECAC0BAB}"/>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2013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561A-7D45-03A7-63A0-5920266962E9}"/>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3" name="Footer Placeholder 2">
            <a:extLst>
              <a:ext uri="{FF2B5EF4-FFF2-40B4-BE49-F238E27FC236}">
                <a16:creationId xmlns:a16="http://schemas.microsoft.com/office/drawing/2014/main" id="{16A334BC-1B22-3EDC-F29F-CF2516EEAD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9A342E-C5E4-C421-4395-75C0A045FF9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92516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BA6B-DB3D-5B45-2AB3-92A034AB9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389A777-195B-A4EB-35C8-4D47632D0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68BD7CB-A450-1199-FD2C-DEAE443BC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1E1D-740A-D0A6-B3B7-08F9383767EA}"/>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6" name="Footer Placeholder 5">
            <a:extLst>
              <a:ext uri="{FF2B5EF4-FFF2-40B4-BE49-F238E27FC236}">
                <a16:creationId xmlns:a16="http://schemas.microsoft.com/office/drawing/2014/main" id="{BC3C8D01-390F-5081-FD73-90401FD107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E4651C-FB0D-BE4D-E684-6483FF461D0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76681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333-0275-A971-80D2-29B40A60B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821E49-BDD3-D1CB-7741-3667764B7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933ADF-5898-31D7-51EC-3DF65DF0F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EBCF2-FB29-A19E-5D59-F17A96AC5614}"/>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6" name="Footer Placeholder 5">
            <a:extLst>
              <a:ext uri="{FF2B5EF4-FFF2-40B4-BE49-F238E27FC236}">
                <a16:creationId xmlns:a16="http://schemas.microsoft.com/office/drawing/2014/main" id="{664B9C69-EC2D-3FF4-F40D-D4335C957CA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AC7B04-C19B-AC2B-AE84-CB8BF7ECDA4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102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7FB9A-B1E2-10C8-CEC8-A3E090476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232235-263B-FE33-C445-F572396D4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D16F75-EF3E-E838-178F-D68297FE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01F0E904-BCDC-0B8D-3B4C-04CD76A7A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9A69F61-C3CE-1340-DC62-962DE8457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EEEE0-B551-4E2C-AD72-B838DDC78B22}" type="slidenum">
              <a:rPr lang="en-AU" smtClean="0"/>
              <a:t>‹#›</a:t>
            </a:fld>
            <a:endParaRPr lang="en-AU"/>
          </a:p>
        </p:txBody>
      </p:sp>
    </p:spTree>
    <p:extLst>
      <p:ext uri="{BB962C8B-B14F-4D97-AF65-F5344CB8AC3E}">
        <p14:creationId xmlns:p14="http://schemas.microsoft.com/office/powerpoint/2010/main" val="24980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C08F45-2671-E5C3-F65A-97A19A56C378}"/>
              </a:ext>
            </a:extLst>
          </p:cNvPr>
          <p:cNvSpPr txBox="1"/>
          <p:nvPr/>
        </p:nvSpPr>
        <p:spPr>
          <a:xfrm>
            <a:off x="2539014" y="4412202"/>
            <a:ext cx="5477522" cy="1477328"/>
          </a:xfrm>
          <a:prstGeom prst="rect">
            <a:avLst/>
          </a:prstGeom>
          <a:noFill/>
        </p:spPr>
        <p:txBody>
          <a:bodyPr wrap="square" rtlCol="0">
            <a:spAutoFit/>
          </a:bodyPr>
          <a:lstStyle/>
          <a:p>
            <a:r>
              <a:rPr lang="en-AU" dirty="0"/>
              <a:t>Executive summary:</a:t>
            </a:r>
          </a:p>
          <a:p>
            <a:r>
              <a:rPr lang="en-AU" dirty="0"/>
              <a:t>Overview</a:t>
            </a:r>
          </a:p>
          <a:p>
            <a:r>
              <a:rPr lang="en-AU" dirty="0"/>
              <a:t>Project goals</a:t>
            </a:r>
          </a:p>
          <a:p>
            <a:r>
              <a:rPr lang="en-AU" dirty="0"/>
              <a:t>How does this relate to the industry we selected</a:t>
            </a:r>
          </a:p>
          <a:p>
            <a:endParaRPr lang="en-AU" dirty="0"/>
          </a:p>
        </p:txBody>
      </p:sp>
      <p:sp>
        <p:nvSpPr>
          <p:cNvPr id="5" name="TextBox 4">
            <a:extLst>
              <a:ext uri="{FF2B5EF4-FFF2-40B4-BE49-F238E27FC236}">
                <a16:creationId xmlns:a16="http://schemas.microsoft.com/office/drawing/2014/main" id="{65D587D5-CE0B-B5EC-FCED-5CA23A4839ED}"/>
              </a:ext>
            </a:extLst>
          </p:cNvPr>
          <p:cNvSpPr txBox="1"/>
          <p:nvPr/>
        </p:nvSpPr>
        <p:spPr>
          <a:xfrm>
            <a:off x="1864311" y="1056442"/>
            <a:ext cx="8096435" cy="3139321"/>
          </a:xfrm>
          <a:prstGeom prst="rect">
            <a:avLst/>
          </a:prstGeom>
          <a:noFill/>
        </p:spPr>
        <p:txBody>
          <a:bodyPr wrap="square" rtlCol="0">
            <a:spAutoFit/>
          </a:bodyPr>
          <a:lstStyle/>
          <a:p>
            <a:pPr algn="l"/>
            <a:r>
              <a:rPr lang="en-AU" b="0" i="0" dirty="0">
                <a:solidFill>
                  <a:srgbClr val="1F2328"/>
                </a:solidFill>
                <a:effectLst/>
                <a:latin typeface="-apple-system"/>
              </a:rPr>
              <a:t>Tech workers experience precarious employment, unpredictable working hours, sedentary, and often socially isolating working conditions. Research on psychosocial working conditions suggests that these factors are likely to have significant impacts on workers' mental and physical health. Increasingly, research is </a:t>
            </a:r>
            <a:r>
              <a:rPr lang="en-AU" b="0" i="0" dirty="0" err="1">
                <a:solidFill>
                  <a:srgbClr val="1F2328"/>
                </a:solidFill>
                <a:effectLst/>
                <a:latin typeface="-apple-system"/>
              </a:rPr>
              <a:t>suggseting</a:t>
            </a:r>
            <a:r>
              <a:rPr lang="en-AU" b="0" i="0" dirty="0">
                <a:solidFill>
                  <a:srgbClr val="1F2328"/>
                </a:solidFill>
                <a:effectLst/>
                <a:latin typeface="-apple-system"/>
              </a:rPr>
              <a:t> that workplace cultures that encourage workers to disclose their mental health issues to colleagues and supervisors may improve the likelihood that workers will disclose mental health conditions, leading to better long-term outcomes for tech workers.</a:t>
            </a:r>
          </a:p>
          <a:p>
            <a:pPr algn="l"/>
            <a:r>
              <a:rPr lang="en-AU" b="0" i="0" dirty="0">
                <a:solidFill>
                  <a:srgbClr val="1F2328"/>
                </a:solidFill>
                <a:effectLst/>
                <a:latin typeface="-apple-system"/>
              </a:rPr>
              <a:t>The aims of this project are therefore to explore the factors that impact on tech workers mental health over two observation periods, before the COVID-19 pandemic (2014) compared with during the COVID-19 pandemic (2020-2022).</a:t>
            </a:r>
          </a:p>
          <a:p>
            <a:endParaRPr lang="en-AU" dirty="0"/>
          </a:p>
        </p:txBody>
      </p:sp>
    </p:spTree>
    <p:extLst>
      <p:ext uri="{BB962C8B-B14F-4D97-AF65-F5344CB8AC3E}">
        <p14:creationId xmlns:p14="http://schemas.microsoft.com/office/powerpoint/2010/main" val="309136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400" dirty="0">
                <a:solidFill>
                  <a:schemeClr val="bg1"/>
                </a:solidFill>
              </a:rPr>
              <a:t>Proportion of tech employees reporting mental health problems by remote work status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58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pic>
        <p:nvPicPr>
          <p:cNvPr id="5124" name="Picture 4">
            <a:extLst>
              <a:ext uri="{FF2B5EF4-FFF2-40B4-BE49-F238E27FC236}">
                <a16:creationId xmlns:a16="http://schemas.microsoft.com/office/drawing/2014/main" id="{0CFD80F6-1628-2780-324A-4C4DC7F2C6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09"/>
          <a:stretch/>
        </p:blipFill>
        <p:spPr bwMode="auto">
          <a:xfrm>
            <a:off x="0" y="1160332"/>
            <a:ext cx="12192000" cy="4537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267002-32FE-9C35-9E4F-48A439861A83}"/>
              </a:ext>
            </a:extLst>
          </p:cNvPr>
          <p:cNvSpPr txBox="1"/>
          <p:nvPr/>
        </p:nvSpPr>
        <p:spPr>
          <a:xfrm>
            <a:off x="836612" y="6127860"/>
            <a:ext cx="10734065" cy="646331"/>
          </a:xfrm>
          <a:prstGeom prst="rect">
            <a:avLst/>
          </a:prstGeom>
          <a:noFill/>
        </p:spPr>
        <p:txBody>
          <a:bodyPr wrap="square" rtlCol="0">
            <a:spAutoFit/>
          </a:bodyPr>
          <a:lstStyle/>
          <a:p>
            <a:r>
              <a:rPr lang="en-AU" b="1" dirty="0"/>
              <a:t>NOTE: </a:t>
            </a:r>
            <a:br>
              <a:rPr lang="en-AU" b="1" dirty="0"/>
            </a:br>
            <a:r>
              <a:rPr lang="en-AU" b="1" dirty="0"/>
              <a:t>Analyses for the post-pandemic period were not possible as this was not assessed in 2020 to 2022</a:t>
            </a:r>
          </a:p>
        </p:txBody>
      </p:sp>
    </p:spTree>
    <p:extLst>
      <p:ext uri="{BB962C8B-B14F-4D97-AF65-F5344CB8AC3E}">
        <p14:creationId xmlns:p14="http://schemas.microsoft.com/office/powerpoint/2010/main" val="93054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solidFill>
                  <a:schemeClr val="bg1"/>
                </a:solidFill>
              </a:rPr>
              <a:t>Proportion of tech employees reporting mental health problems by family history of mental illness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09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B274518-0EC6-1B61-8492-C1E26C6B4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43" t="5712" r="20192"/>
          <a:stretch/>
        </p:blipFill>
        <p:spPr bwMode="auto">
          <a:xfrm>
            <a:off x="6096000" y="973710"/>
            <a:ext cx="6096000" cy="5297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2970685" cy="646331"/>
          </a:xfrm>
          <a:prstGeom prst="rect">
            <a:avLst/>
          </a:prstGeom>
          <a:noFill/>
        </p:spPr>
        <p:txBody>
          <a:bodyPr wrap="none" rtlCol="0">
            <a:spAutoFit/>
          </a:bodyPr>
          <a:lstStyle/>
          <a:p>
            <a:r>
              <a:rPr lang="en-AU" dirty="0"/>
              <a:t>No significant difference:</a:t>
            </a:r>
          </a:p>
          <a:p>
            <a:r>
              <a:rPr lang="en-AU" dirty="0"/>
              <a:t>Chi2 = 3.73, </a:t>
            </a:r>
            <a:r>
              <a:rPr lang="en-AU" dirty="0" err="1"/>
              <a:t>df</a:t>
            </a:r>
            <a:r>
              <a:rPr lang="en-AU" dirty="0"/>
              <a:t> = 1, p = 0.053</a:t>
            </a:r>
          </a:p>
        </p:txBody>
      </p:sp>
      <p:pic>
        <p:nvPicPr>
          <p:cNvPr id="6150" name="Picture 6">
            <a:extLst>
              <a:ext uri="{FF2B5EF4-FFF2-40B4-BE49-F238E27FC236}">
                <a16:creationId xmlns:a16="http://schemas.microsoft.com/office/drawing/2014/main" id="{953336C0-0AC7-8AC8-AACF-A9FD8462B4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096" t="8191" r="25673"/>
          <a:stretch/>
        </p:blipFill>
        <p:spPr bwMode="auto">
          <a:xfrm>
            <a:off x="372175" y="1134455"/>
            <a:ext cx="5328460" cy="533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20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solidFill>
                  <a:schemeClr val="bg1"/>
                </a:solidFill>
              </a:rPr>
              <a:t>Proportion of tech employees reporting mental health problems willing to disclose to their supervisors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8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B38ED8E1-3948-3ED0-18FB-41AD3171C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88" t="7650" r="24650"/>
          <a:stretch/>
        </p:blipFill>
        <p:spPr bwMode="auto">
          <a:xfrm>
            <a:off x="6393311" y="973710"/>
            <a:ext cx="5798689" cy="535406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714636" y="5541783"/>
            <a:ext cx="3187507" cy="1200329"/>
          </a:xfrm>
          <a:prstGeom prst="rect">
            <a:avLst/>
          </a:prstGeom>
          <a:noFill/>
        </p:spPr>
        <p:txBody>
          <a:bodyPr wrap="square" rtlCol="0">
            <a:spAutoFit/>
          </a:bodyPr>
          <a:lstStyle/>
          <a:p>
            <a:endParaRPr lang="en-AU" dirty="0"/>
          </a:p>
          <a:p>
            <a:endParaRPr lang="en-AU" dirty="0"/>
          </a:p>
          <a:p>
            <a:r>
              <a:rPr lang="en-AU" dirty="0"/>
              <a:t>No significant difference:</a:t>
            </a:r>
          </a:p>
          <a:p>
            <a:r>
              <a:rPr lang="en-AU" dirty="0"/>
              <a:t>Chi2 = 0.31, </a:t>
            </a:r>
            <a:r>
              <a:rPr lang="en-AU" dirty="0" err="1"/>
              <a:t>df</a:t>
            </a:r>
            <a:r>
              <a:rPr lang="en-AU" dirty="0"/>
              <a:t> = 2, p = 0.896</a:t>
            </a:r>
          </a:p>
        </p:txBody>
      </p:sp>
      <p:pic>
        <p:nvPicPr>
          <p:cNvPr id="7170" name="Picture 2">
            <a:extLst>
              <a:ext uri="{FF2B5EF4-FFF2-40B4-BE49-F238E27FC236}">
                <a16:creationId xmlns:a16="http://schemas.microsoft.com/office/drawing/2014/main" id="{563D3D54-D901-F7BE-2FF5-027FC8302F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70" t="7683" r="21827"/>
          <a:stretch/>
        </p:blipFill>
        <p:spPr bwMode="auto">
          <a:xfrm>
            <a:off x="373567" y="977283"/>
            <a:ext cx="5798688" cy="5280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98B29-F374-0D88-0056-C19A4B7E792B}"/>
              </a:ext>
            </a:extLst>
          </p:cNvPr>
          <p:cNvSpPr txBox="1"/>
          <p:nvPr/>
        </p:nvSpPr>
        <p:spPr>
          <a:xfrm>
            <a:off x="845231" y="6095781"/>
            <a:ext cx="6096000" cy="923330"/>
          </a:xfrm>
          <a:prstGeom prst="rect">
            <a:avLst/>
          </a:prstGeom>
          <a:noFill/>
        </p:spPr>
        <p:txBody>
          <a:bodyPr wrap="square">
            <a:spAutoFit/>
          </a:bodyPr>
          <a:lstStyle/>
          <a:p>
            <a:endParaRPr lang="en-AU" b="1" dirty="0"/>
          </a:p>
          <a:p>
            <a:r>
              <a:rPr lang="en-AU" b="1" dirty="0"/>
              <a:t>NOTE: Proportions are the same by chance!</a:t>
            </a:r>
          </a:p>
          <a:p>
            <a:endParaRPr lang="en-AU" b="1" dirty="0"/>
          </a:p>
        </p:txBody>
      </p:sp>
    </p:spTree>
    <p:extLst>
      <p:ext uri="{BB962C8B-B14F-4D97-AF65-F5344CB8AC3E}">
        <p14:creationId xmlns:p14="http://schemas.microsoft.com/office/powerpoint/2010/main" val="370008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solidFill>
                  <a:schemeClr val="bg1"/>
                </a:solidFill>
              </a:rPr>
              <a:t>Proportion of tech employees reporting mental health problems willing to disclose to their co-workers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23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64D8AB4-21F9-9BF8-F1C7-74BE0F7A9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44" t="6720" r="27645"/>
          <a:stretch/>
        </p:blipFill>
        <p:spPr bwMode="auto">
          <a:xfrm>
            <a:off x="6197603" y="1055962"/>
            <a:ext cx="5451120" cy="5470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808026" y="6072813"/>
            <a:ext cx="3094117" cy="646331"/>
          </a:xfrm>
          <a:prstGeom prst="rect">
            <a:avLst/>
          </a:prstGeom>
          <a:noFill/>
        </p:spPr>
        <p:txBody>
          <a:bodyPr wrap="none" rtlCol="0">
            <a:spAutoFit/>
          </a:bodyPr>
          <a:lstStyle/>
          <a:p>
            <a:r>
              <a:rPr lang="en-AU" dirty="0"/>
              <a:t>Significant difference:</a:t>
            </a:r>
          </a:p>
          <a:p>
            <a:r>
              <a:rPr lang="en-AU" dirty="0"/>
              <a:t>Chi2 = 19.34, </a:t>
            </a:r>
            <a:r>
              <a:rPr lang="en-AU" dirty="0" err="1"/>
              <a:t>df</a:t>
            </a:r>
            <a:r>
              <a:rPr lang="en-AU" dirty="0"/>
              <a:t> = 2, p &lt; 0.001</a:t>
            </a:r>
          </a:p>
        </p:txBody>
      </p:sp>
      <p:pic>
        <p:nvPicPr>
          <p:cNvPr id="8194" name="Picture 2">
            <a:extLst>
              <a:ext uri="{FF2B5EF4-FFF2-40B4-BE49-F238E27FC236}">
                <a16:creationId xmlns:a16="http://schemas.microsoft.com/office/drawing/2014/main" id="{A3440E2F-3C7F-7335-AD56-CEF0E9F538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73" t="9905" r="26539"/>
          <a:stretch/>
        </p:blipFill>
        <p:spPr bwMode="auto">
          <a:xfrm>
            <a:off x="543277" y="1215413"/>
            <a:ext cx="5275440" cy="520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2077375" y="878889"/>
            <a:ext cx="6232124" cy="3139321"/>
          </a:xfrm>
          <a:prstGeom prst="rect">
            <a:avLst/>
          </a:prstGeom>
          <a:noFill/>
        </p:spPr>
        <p:txBody>
          <a:bodyPr wrap="square" rtlCol="0">
            <a:spAutoFit/>
          </a:bodyPr>
          <a:lstStyle/>
          <a:p>
            <a:r>
              <a:rPr lang="en-AU" dirty="0"/>
              <a:t>Conclusions:</a:t>
            </a:r>
          </a:p>
          <a:p>
            <a:pPr marL="285750" indent="-285750">
              <a:buFontTx/>
              <a:buChar char="-"/>
            </a:pPr>
            <a:r>
              <a:rPr lang="en-AU" dirty="0"/>
              <a:t>Despite greater uptake of employer wellness programs post covid, employees saw no change in confidence to disclose to their supervisor. </a:t>
            </a:r>
          </a:p>
          <a:p>
            <a:pPr marL="285750" indent="-285750">
              <a:buFontTx/>
              <a:buChar char="-"/>
            </a:pPr>
            <a:r>
              <a:rPr lang="en-AU" dirty="0"/>
              <a:t>Briefly discuss potential next steps for the project.</a:t>
            </a:r>
          </a:p>
          <a:p>
            <a:pPr marL="285750" indent="-285750">
              <a:buFontTx/>
              <a:buChar char="-"/>
            </a:pPr>
            <a:endParaRPr lang="en-AU" dirty="0"/>
          </a:p>
          <a:p>
            <a:pPr marL="285750" indent="-285750">
              <a:buFontTx/>
              <a:buChar char="-"/>
            </a:pPr>
            <a:endParaRPr lang="en-AU" dirty="0"/>
          </a:p>
          <a:p>
            <a:pPr marL="285750" indent="-285750">
              <a:buFontTx/>
              <a:buChar char="-"/>
            </a:pPr>
            <a:r>
              <a:rPr lang="en-AU" dirty="0"/>
              <a:t>Placeholder</a:t>
            </a:r>
          </a:p>
          <a:p>
            <a:pPr marL="285750" indent="-285750">
              <a:buFontTx/>
              <a:buChar char="-"/>
            </a:pPr>
            <a:r>
              <a:rPr lang="en-AU" dirty="0"/>
              <a:t>Add in overall prevalence of mental health issues for both datasets.</a:t>
            </a:r>
          </a:p>
          <a:p>
            <a:pPr marL="285750" indent="-285750">
              <a:buFontTx/>
              <a:buChar char="-"/>
            </a:pPr>
            <a:endParaRPr lang="en-AU" dirty="0"/>
          </a:p>
        </p:txBody>
      </p:sp>
    </p:spTree>
    <p:extLst>
      <p:ext uri="{BB962C8B-B14F-4D97-AF65-F5344CB8AC3E}">
        <p14:creationId xmlns:p14="http://schemas.microsoft.com/office/powerpoint/2010/main" val="141107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1305017" y="1145219"/>
            <a:ext cx="6622742" cy="2031325"/>
          </a:xfrm>
          <a:prstGeom prst="rect">
            <a:avLst/>
          </a:prstGeom>
          <a:noFill/>
        </p:spPr>
        <p:txBody>
          <a:bodyPr wrap="square" rtlCol="0">
            <a:spAutoFit/>
          </a:bodyPr>
          <a:lstStyle/>
          <a:p>
            <a:r>
              <a:rPr lang="en-AU" dirty="0" err="1"/>
              <a:t>Datasource</a:t>
            </a:r>
            <a:r>
              <a:rPr lang="en-AU" dirty="0"/>
              <a:t>: </a:t>
            </a:r>
          </a:p>
          <a:p>
            <a:pPr marL="285750" indent="-285750">
              <a:buFontTx/>
              <a:buChar char="-"/>
            </a:pPr>
            <a:r>
              <a:rPr lang="en-AU" dirty="0"/>
              <a:t>Describe the data source</a:t>
            </a:r>
          </a:p>
          <a:p>
            <a:pPr marL="285750" indent="-285750">
              <a:buFontTx/>
              <a:buChar char="-"/>
            </a:pPr>
            <a:r>
              <a:rPr lang="en-AU" dirty="0"/>
              <a:t>Why we chose it </a:t>
            </a:r>
          </a:p>
          <a:p>
            <a:pPr marL="285750" indent="-285750">
              <a:buFontTx/>
              <a:buChar char="-"/>
            </a:pPr>
            <a:r>
              <a:rPr lang="en-AU" dirty="0"/>
              <a:t>Describe the collection, exploration and cleanup process.</a:t>
            </a:r>
          </a:p>
          <a:p>
            <a:pPr marL="285750" indent="-285750">
              <a:buFontTx/>
              <a:buChar char="-"/>
            </a:pPr>
            <a:r>
              <a:rPr lang="en-AU" dirty="0"/>
              <a:t>Approach we took to achieve our goals</a:t>
            </a:r>
          </a:p>
          <a:p>
            <a:endParaRPr lang="en-AU" dirty="0"/>
          </a:p>
          <a:p>
            <a:endParaRPr lang="en-AU" dirty="0"/>
          </a:p>
        </p:txBody>
      </p:sp>
    </p:spTree>
    <p:extLst>
      <p:ext uri="{BB962C8B-B14F-4D97-AF65-F5344CB8AC3E}">
        <p14:creationId xmlns:p14="http://schemas.microsoft.com/office/powerpoint/2010/main" val="57459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solidFill>
                  <a:schemeClr val="bg1"/>
                </a:solidFill>
              </a:rPr>
              <a:t>Proportion of tech workers self-reporting mental health problems</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4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2970685" cy="646331"/>
          </a:xfrm>
          <a:prstGeom prst="rect">
            <a:avLst/>
          </a:prstGeom>
          <a:noFill/>
        </p:spPr>
        <p:txBody>
          <a:bodyPr wrap="none" rtlCol="0">
            <a:spAutoFit/>
          </a:bodyPr>
          <a:lstStyle/>
          <a:p>
            <a:r>
              <a:rPr lang="en-AU" dirty="0"/>
              <a:t>No significant difference:</a:t>
            </a:r>
          </a:p>
          <a:p>
            <a:r>
              <a:rPr lang="en-AU" dirty="0"/>
              <a:t>Chi2 = 0.15, </a:t>
            </a:r>
            <a:r>
              <a:rPr lang="en-AU" dirty="0" err="1"/>
              <a:t>df</a:t>
            </a:r>
            <a:r>
              <a:rPr lang="en-AU" dirty="0"/>
              <a:t> = 1, p = 0.696</a:t>
            </a:r>
          </a:p>
        </p:txBody>
      </p:sp>
      <p:pic>
        <p:nvPicPr>
          <p:cNvPr id="1032" name="Picture 8">
            <a:extLst>
              <a:ext uri="{FF2B5EF4-FFF2-40B4-BE49-F238E27FC236}">
                <a16:creationId xmlns:a16="http://schemas.microsoft.com/office/drawing/2014/main" id="{A3AFCE2C-1833-19E0-C150-EDE8C8952F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71"/>
          <a:stretch/>
        </p:blipFill>
        <p:spPr bwMode="auto">
          <a:xfrm>
            <a:off x="164123" y="1038186"/>
            <a:ext cx="5591907" cy="48575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C6C163C-FD04-DC76-7B0F-4EAB3E4081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01"/>
          <a:stretch/>
        </p:blipFill>
        <p:spPr bwMode="auto">
          <a:xfrm>
            <a:off x="5103726" y="1038186"/>
            <a:ext cx="7253346" cy="478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0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400" dirty="0">
                <a:solidFill>
                  <a:schemeClr val="bg1"/>
                </a:solidFill>
              </a:rPr>
              <a:t>Proportion of tech workers self-reporting mental health problems by country</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74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48C8791-843E-B5F0-A802-E92228083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90"/>
          <a:stretch/>
        </p:blipFill>
        <p:spPr bwMode="auto">
          <a:xfrm>
            <a:off x="1691787" y="1023647"/>
            <a:ext cx="8808426" cy="5834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Pre-Pandemic, 2014:</a:t>
            </a:r>
          </a:p>
        </p:txBody>
      </p:sp>
    </p:spTree>
    <p:extLst>
      <p:ext uri="{BB962C8B-B14F-4D97-AF65-F5344CB8AC3E}">
        <p14:creationId xmlns:p14="http://schemas.microsoft.com/office/powerpoint/2010/main" val="325963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Post-Pandemic, 2020-2022:</a:t>
            </a:r>
          </a:p>
        </p:txBody>
      </p:sp>
      <p:pic>
        <p:nvPicPr>
          <p:cNvPr id="3074" name="Picture 2">
            <a:extLst>
              <a:ext uri="{FF2B5EF4-FFF2-40B4-BE49-F238E27FC236}">
                <a16:creationId xmlns:a16="http://schemas.microsoft.com/office/drawing/2014/main" id="{8A80651C-2487-B3F1-CEFB-5A75E6B606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06"/>
          <a:stretch/>
        </p:blipFill>
        <p:spPr bwMode="auto">
          <a:xfrm>
            <a:off x="1629508" y="973711"/>
            <a:ext cx="8805801" cy="592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8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solidFill>
                  <a:schemeClr val="bg1"/>
                </a:solidFill>
              </a:rPr>
              <a:t>Proportion of tech companies providing mental health wellness programs</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51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BB235E3E-AF1A-94DC-2ECF-452373BE3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04" t="8156" r="14087"/>
          <a:stretch/>
        </p:blipFill>
        <p:spPr bwMode="auto">
          <a:xfrm>
            <a:off x="6270513" y="1098031"/>
            <a:ext cx="5921487" cy="5294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3094117" cy="646331"/>
          </a:xfrm>
          <a:prstGeom prst="rect">
            <a:avLst/>
          </a:prstGeom>
          <a:noFill/>
        </p:spPr>
        <p:txBody>
          <a:bodyPr wrap="none" rtlCol="0">
            <a:spAutoFit/>
          </a:bodyPr>
          <a:lstStyle/>
          <a:p>
            <a:r>
              <a:rPr lang="en-AU" dirty="0"/>
              <a:t>Significant difference:</a:t>
            </a:r>
          </a:p>
          <a:p>
            <a:r>
              <a:rPr lang="en-AU" dirty="0"/>
              <a:t>Chi2 = 72.29, </a:t>
            </a:r>
            <a:r>
              <a:rPr lang="en-AU" dirty="0" err="1"/>
              <a:t>df</a:t>
            </a:r>
            <a:r>
              <a:rPr lang="en-AU" dirty="0"/>
              <a:t> = 2, p &lt; 0.001</a:t>
            </a:r>
          </a:p>
        </p:txBody>
      </p:sp>
      <p:pic>
        <p:nvPicPr>
          <p:cNvPr id="4102" name="Picture 6">
            <a:extLst>
              <a:ext uri="{FF2B5EF4-FFF2-40B4-BE49-F238E27FC236}">
                <a16:creationId xmlns:a16="http://schemas.microsoft.com/office/drawing/2014/main" id="{7457EE00-834D-E74E-4623-E22E2A8A8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28" t="11965" r="12531" b="3932"/>
          <a:stretch/>
        </p:blipFill>
        <p:spPr bwMode="auto">
          <a:xfrm>
            <a:off x="526638" y="1238557"/>
            <a:ext cx="5577450" cy="483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30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TotalTime>
  <Words>592</Words>
  <Application>Microsoft Office PowerPoint</Application>
  <PresentationFormat>Widescreen</PresentationFormat>
  <Paragraphs>63</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Aptos</vt:lpstr>
      <vt:lpstr>Aptos Display</vt:lpstr>
      <vt:lpstr>Arial</vt:lpstr>
      <vt:lpstr>Calibri</vt:lpstr>
      <vt:lpstr>Office Theme</vt:lpstr>
      <vt:lpstr>PowerPoint Presentation</vt:lpstr>
      <vt:lpstr>PowerPoint Presentation</vt:lpstr>
      <vt:lpstr>Proportion of tech workers self-reporting mental health problems</vt:lpstr>
      <vt:lpstr>PowerPoint Presentation</vt:lpstr>
      <vt:lpstr>Proportion of tech workers self-reporting mental health problems by country</vt:lpstr>
      <vt:lpstr>PowerPoint Presentation</vt:lpstr>
      <vt:lpstr>PowerPoint Presentation</vt:lpstr>
      <vt:lpstr>Proportion of tech companies providing mental health wellness programs</vt:lpstr>
      <vt:lpstr>PowerPoint Presentation</vt:lpstr>
      <vt:lpstr>Proportion of tech employees reporting mental health problems by remote work status</vt:lpstr>
      <vt:lpstr>PowerPoint Presentation</vt:lpstr>
      <vt:lpstr>Proportion of tech employees reporting mental health problems by family history of mental illness</vt:lpstr>
      <vt:lpstr>PowerPoint Presentation</vt:lpstr>
      <vt:lpstr>Proportion of tech employees reporting mental health problems willing to disclose to their supervisors</vt:lpstr>
      <vt:lpstr>PowerPoint Presentation</vt:lpstr>
      <vt:lpstr>Proportion of tech employees reporting mental health problems willing to disclose to their co-workers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Radford</dc:creator>
  <cp:lastModifiedBy>Kat Witt</cp:lastModifiedBy>
  <cp:revision>32</cp:revision>
  <dcterms:created xsi:type="dcterms:W3CDTF">2024-04-09T08:56:55Z</dcterms:created>
  <dcterms:modified xsi:type="dcterms:W3CDTF">2024-04-11T00:59:14Z</dcterms:modified>
</cp:coreProperties>
</file>