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280" r:id="rId3"/>
    <p:sldId id="286" r:id="rId4"/>
    <p:sldId id="289" r:id="rId5"/>
    <p:sldId id="288" r:id="rId6"/>
    <p:sldId id="266" r:id="rId7"/>
    <p:sldId id="265" r:id="rId8"/>
    <p:sldId id="267" r:id="rId9"/>
    <p:sldId id="256" r:id="rId10"/>
    <p:sldId id="268" r:id="rId11"/>
    <p:sldId id="269" r:id="rId12"/>
    <p:sldId id="270" r:id="rId13"/>
    <p:sldId id="271" r:id="rId14"/>
    <p:sldId id="272" r:id="rId15"/>
    <p:sldId id="273" r:id="rId16"/>
    <p:sldId id="274" r:id="rId17"/>
    <p:sldId id="275" r:id="rId18"/>
    <p:sldId id="276" r:id="rId19"/>
    <p:sldId id="277" r:id="rId20"/>
    <p:sldId id="278" r:id="rId21"/>
    <p:sldId id="284" r:id="rId22"/>
    <p:sldId id="262"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60149" autoAdjust="0"/>
  </p:normalViewPr>
  <p:slideViewPr>
    <p:cSldViewPr snapToGrid="0">
      <p:cViewPr varScale="1">
        <p:scale>
          <a:sx n="67" d="100"/>
          <a:sy n="67" d="100"/>
        </p:scale>
        <p:origin x="2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DAA07-7814-4C2C-9CA6-5960F1E0BA91}" type="datetimeFigureOut">
              <a:rPr lang="en-AU" smtClean="0"/>
              <a:t>14/4/24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4150-C3AC-4031-8BA0-2A154E986986}" type="slidenum">
              <a:rPr lang="en-AU" smtClean="0"/>
              <a:t>‹#›</a:t>
            </a:fld>
            <a:endParaRPr lang="en-AU"/>
          </a:p>
        </p:txBody>
      </p:sp>
    </p:spTree>
    <p:extLst>
      <p:ext uri="{BB962C8B-B14F-4D97-AF65-F5344CB8AC3E}">
        <p14:creationId xmlns:p14="http://schemas.microsoft.com/office/powerpoint/2010/main" val="78641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dirty="0">
                <a:solidFill>
                  <a:srgbClr val="1F2328"/>
                </a:solidFill>
                <a:effectLst/>
                <a:latin typeface="-apple-system"/>
              </a:rPr>
              <a:t>Erin :</a:t>
            </a:r>
            <a:r>
              <a:rPr lang="en-AU" b="0" i="0" dirty="0">
                <a:solidFill>
                  <a:srgbClr val="1F2328"/>
                </a:solidFill>
                <a:effectLst/>
                <a:latin typeface="-apple-system"/>
              </a:rPr>
              <a:t> </a:t>
            </a:r>
          </a:p>
          <a:p>
            <a:pPr marL="171450" indent="-171450" algn="l">
              <a:buFontTx/>
              <a:buChar char="-"/>
            </a:pPr>
            <a:r>
              <a:rPr lang="en-AU" b="0" i="0" dirty="0">
                <a:solidFill>
                  <a:srgbClr val="1F2328"/>
                </a:solidFill>
                <a:effectLst/>
                <a:latin typeface="-apple-system"/>
              </a:rPr>
              <a:t>Tech workers experience precarious employment, unpredictable working hours, sedentary, and often socially isolating working conditions.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Research on psychosocial working conditions suggests that these factors are likely to have significant impacts on workers' mental and physical health.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Increasingly, research is suggesting that workplace cultures that encourage workers to disclose their mental health issues to colleagues and supervisors may improve the likelihood that workers will disclose mental health conditions, leading to better long-term outcomes for tech workers.</a:t>
            </a:r>
          </a:p>
          <a:p>
            <a:pPr marL="171450" indent="-171450" algn="l">
              <a:buFontTx/>
              <a:buChar char="-"/>
            </a:pPr>
            <a:endParaRPr lang="en-AU" b="0" i="0" dirty="0">
              <a:solidFill>
                <a:srgbClr val="1F2328"/>
              </a:solidFill>
              <a:effectLst/>
              <a:latin typeface="-apple-system"/>
            </a:endParaRPr>
          </a:p>
          <a:p>
            <a:pPr algn="l"/>
            <a:r>
              <a:rPr lang="en-AU" b="0" i="0" dirty="0">
                <a:solidFill>
                  <a:srgbClr val="1F2328"/>
                </a:solidFill>
                <a:effectLst/>
                <a:latin typeface="-apple-system"/>
              </a:rPr>
              <a:t>-  The aims of this project are therefore to explore the factors that impact on tech workers mental health over two observation periods, before the COVID-19 pandemic (2014) compared with during the COVID-19 pandemic (2020-2022).</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a:t>
            </a:fld>
            <a:endParaRPr lang="en-AU"/>
          </a:p>
        </p:txBody>
      </p:sp>
    </p:spTree>
    <p:extLst>
      <p:ext uri="{BB962C8B-B14F-4D97-AF65-F5344CB8AC3E}">
        <p14:creationId xmlns:p14="http://schemas.microsoft.com/office/powerpoint/2010/main" val="2325534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a:t>
            </a:r>
            <a:r>
              <a:rPr lang="en-AU" b="1" dirty="0"/>
              <a:t>Similar results as above</a:t>
            </a:r>
            <a:r>
              <a:rPr lang="en-AU" dirty="0"/>
              <a:t>, majority of survey results came from the US, </a:t>
            </a:r>
            <a:r>
              <a:rPr lang="en-AU" b="1" dirty="0"/>
              <a:t>noticeably, India jumped 8 places</a:t>
            </a:r>
            <a:r>
              <a:rPr lang="en-AU" dirty="0"/>
              <a:t>.</a:t>
            </a:r>
          </a:p>
        </p:txBody>
      </p:sp>
      <p:sp>
        <p:nvSpPr>
          <p:cNvPr id="4" name="Slide Number Placeholder 3"/>
          <p:cNvSpPr>
            <a:spLocks noGrp="1"/>
          </p:cNvSpPr>
          <p:nvPr>
            <p:ph type="sldNum" sz="quarter" idx="5"/>
          </p:nvPr>
        </p:nvSpPr>
        <p:spPr/>
        <p:txBody>
          <a:bodyPr/>
          <a:lstStyle/>
          <a:p>
            <a:fld id="{650A4150-C3AC-4031-8BA0-2A154E986986}" type="slidenum">
              <a:rPr lang="en-AU" smtClean="0"/>
              <a:t>10</a:t>
            </a:fld>
            <a:endParaRPr lang="en-AU"/>
          </a:p>
        </p:txBody>
      </p:sp>
    </p:spTree>
    <p:extLst>
      <p:ext uri="{BB962C8B-B14F-4D97-AF65-F5344CB8AC3E}">
        <p14:creationId xmlns:p14="http://schemas.microsoft.com/office/powerpoint/2010/main" val="259169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Significant increase in tech companies that provide mental health wellness programs, this may be attributed to greater mental health awareness post pandemic, or greater communication between employers and employees. </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12</a:t>
            </a:fld>
            <a:endParaRPr lang="en-AU"/>
          </a:p>
        </p:txBody>
      </p:sp>
    </p:spTree>
    <p:extLst>
      <p:ext uri="{BB962C8B-B14F-4D97-AF65-F5344CB8AC3E}">
        <p14:creationId xmlns:p14="http://schemas.microsoft.com/office/powerpoint/2010/main" val="3498279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Mental health issues more prevalent in office-based workers pre-covid, this result is unexpected. Only one </a:t>
            </a:r>
            <a:r>
              <a:rPr lang="en-AU" dirty="0" err="1"/>
              <a:t>datasource</a:t>
            </a:r>
            <a:r>
              <a:rPr lang="en-AU" dirty="0"/>
              <a:t> (2014) for this analysis which I will expand on further in the limitations section. </a:t>
            </a:r>
          </a:p>
          <a:p>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14</a:t>
            </a:fld>
            <a:endParaRPr lang="en-AU"/>
          </a:p>
        </p:txBody>
      </p:sp>
    </p:spTree>
    <p:extLst>
      <p:ext uri="{BB962C8B-B14F-4D97-AF65-F5344CB8AC3E}">
        <p14:creationId xmlns:p14="http://schemas.microsoft.com/office/powerpoint/2010/main" val="294910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Results show that the </a:t>
            </a:r>
            <a:r>
              <a:rPr lang="en-AU" b="1" dirty="0"/>
              <a:t>pandemic didn’t really impact the percentage of tech workers with mental health issues where there was a family history of mental health issues</a:t>
            </a:r>
            <a:r>
              <a:rPr lang="en-AU" dirty="0"/>
              <a:t>. Also unexpected. Unable to complete Chi2 due to the different degrees of freedom.</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16</a:t>
            </a:fld>
            <a:endParaRPr lang="en-AU"/>
          </a:p>
        </p:txBody>
      </p:sp>
    </p:spTree>
    <p:extLst>
      <p:ext uri="{BB962C8B-B14F-4D97-AF65-F5344CB8AC3E}">
        <p14:creationId xmlns:p14="http://schemas.microsoft.com/office/powerpoint/2010/main" val="395991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No change</a:t>
            </a:r>
            <a:r>
              <a:rPr lang="en-AU" dirty="0"/>
              <a:t>, despite the counts in the </a:t>
            </a:r>
            <a:r>
              <a:rPr lang="en-AU" dirty="0" err="1"/>
              <a:t>dataframes</a:t>
            </a:r>
            <a:r>
              <a:rPr lang="en-AU" dirty="0"/>
              <a:t> being completely different. We didn’t just duplicate the graphs we swear…</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18</a:t>
            </a:fld>
            <a:endParaRPr lang="en-AU"/>
          </a:p>
        </p:txBody>
      </p:sp>
    </p:spTree>
    <p:extLst>
      <p:ext uri="{BB962C8B-B14F-4D97-AF65-F5344CB8AC3E}">
        <p14:creationId xmlns:p14="http://schemas.microsoft.com/office/powerpoint/2010/main" val="4143049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Increase in percentage of employees willing to talk to co-workers by 16.8%, mental health discussion seems much more open post pandemic.</a:t>
            </a:r>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20</a:t>
            </a:fld>
            <a:endParaRPr lang="en-AU"/>
          </a:p>
        </p:txBody>
      </p:sp>
    </p:spTree>
    <p:extLst>
      <p:ext uri="{BB962C8B-B14F-4D97-AF65-F5344CB8AC3E}">
        <p14:creationId xmlns:p14="http://schemas.microsoft.com/office/powerpoint/2010/main" val="917568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21</a:t>
            </a:fld>
            <a:endParaRPr lang="en-AU"/>
          </a:p>
        </p:txBody>
      </p:sp>
    </p:spTree>
    <p:extLst>
      <p:ext uri="{BB962C8B-B14F-4D97-AF65-F5344CB8AC3E}">
        <p14:creationId xmlns:p14="http://schemas.microsoft.com/office/powerpoint/2010/main" val="2770499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Katrina: Conclusions, James – Limitations?</a:t>
            </a:r>
          </a:p>
        </p:txBody>
      </p:sp>
      <p:sp>
        <p:nvSpPr>
          <p:cNvPr id="4" name="Slide Number Placeholder 3"/>
          <p:cNvSpPr>
            <a:spLocks noGrp="1"/>
          </p:cNvSpPr>
          <p:nvPr>
            <p:ph type="sldNum" sz="quarter" idx="5"/>
          </p:nvPr>
        </p:nvSpPr>
        <p:spPr/>
        <p:txBody>
          <a:bodyPr/>
          <a:lstStyle/>
          <a:p>
            <a:fld id="{650A4150-C3AC-4031-8BA0-2A154E986986}" type="slidenum">
              <a:rPr lang="en-AU" smtClean="0"/>
              <a:t>22</a:t>
            </a:fld>
            <a:endParaRPr lang="en-AU"/>
          </a:p>
        </p:txBody>
      </p:sp>
    </p:spTree>
    <p:extLst>
      <p:ext uri="{BB962C8B-B14F-4D97-AF65-F5344CB8AC3E}">
        <p14:creationId xmlns:p14="http://schemas.microsoft.com/office/powerpoint/2010/main" val="1837285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23</a:t>
            </a:fld>
            <a:endParaRPr lang="en-AU"/>
          </a:p>
        </p:txBody>
      </p:sp>
    </p:spTree>
    <p:extLst>
      <p:ext uri="{BB962C8B-B14F-4D97-AF65-F5344CB8AC3E}">
        <p14:creationId xmlns:p14="http://schemas.microsoft.com/office/powerpoint/2010/main" val="642504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Joyce/Erin??</a:t>
            </a:r>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24</a:t>
            </a:fld>
            <a:endParaRPr lang="en-AU"/>
          </a:p>
        </p:txBody>
      </p:sp>
    </p:spTree>
    <p:extLst>
      <p:ext uri="{BB962C8B-B14F-4D97-AF65-F5344CB8AC3E}">
        <p14:creationId xmlns:p14="http://schemas.microsoft.com/office/powerpoint/2010/main" val="406279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pPr marL="171450" indent="-171450">
              <a:buFontTx/>
              <a:buChar char="-"/>
            </a:pPr>
            <a:r>
              <a:rPr lang="en-AU" dirty="0"/>
              <a:t>Our data was sourced from the example health data provided (.csv format) within the suggested material on </a:t>
            </a:r>
            <a:r>
              <a:rPr lang="en-AU" dirty="0" err="1"/>
              <a:t>Bootcampspot</a:t>
            </a:r>
            <a:endParaRPr lang="en-AU" dirty="0"/>
          </a:p>
          <a:p>
            <a:pPr marL="171450" indent="-171450">
              <a:buFontTx/>
              <a:buChar char="-"/>
            </a:pPr>
            <a:r>
              <a:rPr lang="en-AU" dirty="0"/>
              <a:t>Tech Workers were interviewed and provided insights into their mental health status and the level of support they get from their current and previous employer, </a:t>
            </a:r>
          </a:p>
          <a:p>
            <a:pPr marL="171450" indent="-171450">
              <a:buFontTx/>
              <a:buChar char="-"/>
            </a:pPr>
            <a:r>
              <a:rPr lang="en-AU" dirty="0"/>
              <a:t>They identified how comfortable they feel discussing issues with peers and supervisors. </a:t>
            </a:r>
          </a:p>
          <a:p>
            <a:pPr marL="171450" indent="-171450">
              <a:buFontTx/>
              <a:buChar char="-"/>
            </a:pPr>
            <a:r>
              <a:rPr lang="en-AU" dirty="0"/>
              <a:t>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2</a:t>
            </a:fld>
            <a:endParaRPr lang="en-AU"/>
          </a:p>
        </p:txBody>
      </p:sp>
    </p:spTree>
    <p:extLst>
      <p:ext uri="{BB962C8B-B14F-4D97-AF65-F5344CB8AC3E}">
        <p14:creationId xmlns:p14="http://schemas.microsoft.com/office/powerpoint/2010/main" val="175105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r>
              <a:rPr lang="en-AU" b="1" dirty="0"/>
              <a:t>Aim: </a:t>
            </a:r>
            <a:r>
              <a:rPr lang="en-AU" sz="1800" dirty="0">
                <a:effectLst/>
                <a:latin typeface="Calibri" panose="020F0502020204030204" pitchFamily="34" charset="0"/>
                <a:ea typeface="DengXian" panose="02010600030101010101" pitchFamily="2" charset="-122"/>
                <a:cs typeface="Times New Roman" panose="02020603050405020304" pitchFamily="18" charset="0"/>
              </a:rPr>
              <a:t>explore the factors which, have impact on tech employee’s mental status</a:t>
            </a:r>
            <a:r>
              <a:rPr lang="en-AU" dirty="0">
                <a:effectLst/>
              </a:rPr>
              <a:t> </a:t>
            </a:r>
          </a:p>
          <a:p>
            <a:endParaRPr lang="en-AU" dirty="0">
              <a:effectLst/>
            </a:endParaRPr>
          </a:p>
        </p:txBody>
      </p:sp>
      <p:sp>
        <p:nvSpPr>
          <p:cNvPr id="4" name="Slide Number Placeholder 3"/>
          <p:cNvSpPr>
            <a:spLocks noGrp="1"/>
          </p:cNvSpPr>
          <p:nvPr>
            <p:ph type="sldNum" sz="quarter" idx="5"/>
          </p:nvPr>
        </p:nvSpPr>
        <p:spPr/>
        <p:txBody>
          <a:bodyPr/>
          <a:lstStyle/>
          <a:p>
            <a:fld id="{650A4150-C3AC-4031-8BA0-2A154E986986}" type="slidenum">
              <a:rPr lang="en-AU" smtClean="0"/>
              <a:t>3</a:t>
            </a:fld>
            <a:endParaRPr lang="en-AU"/>
          </a:p>
        </p:txBody>
      </p:sp>
    </p:spTree>
    <p:extLst>
      <p:ext uri="{BB962C8B-B14F-4D97-AF65-F5344CB8AC3E}">
        <p14:creationId xmlns:p14="http://schemas.microsoft.com/office/powerpoint/2010/main" val="117902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pPr marL="171450" indent="-171450">
              <a:buFontTx/>
              <a:buChar char="-"/>
            </a:pPr>
            <a:r>
              <a:rPr lang="en-AU" dirty="0"/>
              <a:t>Our data was sourced from the example health data provided (.csv format) within the suggested material on </a:t>
            </a:r>
            <a:r>
              <a:rPr lang="en-AU" dirty="0" err="1"/>
              <a:t>Bootcampspot</a:t>
            </a:r>
            <a:endParaRPr lang="en-AU" dirty="0"/>
          </a:p>
          <a:p>
            <a:pPr marL="171450" indent="-171450">
              <a:buFontTx/>
              <a:buChar char="-"/>
            </a:pPr>
            <a:r>
              <a:rPr lang="en-AU" dirty="0"/>
              <a:t>Tech Workers were interviewed and provided insights into their mental health status and the level of support they get from their current and previous employer, </a:t>
            </a:r>
          </a:p>
          <a:p>
            <a:pPr marL="171450" indent="-171450">
              <a:buFontTx/>
              <a:buChar char="-"/>
            </a:pPr>
            <a:r>
              <a:rPr lang="en-AU" dirty="0"/>
              <a:t>They identified how comfortable they feel discussing issues with peers and supervisors. </a:t>
            </a:r>
          </a:p>
          <a:p>
            <a:pPr marL="171450" indent="-171450">
              <a:buFontTx/>
              <a:buChar char="-"/>
            </a:pPr>
            <a:r>
              <a:rPr lang="en-AU" dirty="0"/>
              <a:t>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4</a:t>
            </a:fld>
            <a:endParaRPr lang="en-AU"/>
          </a:p>
        </p:txBody>
      </p:sp>
    </p:spTree>
    <p:extLst>
      <p:ext uri="{BB962C8B-B14F-4D97-AF65-F5344CB8AC3E}">
        <p14:creationId xmlns:p14="http://schemas.microsoft.com/office/powerpoint/2010/main" val="145445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5</a:t>
            </a:fld>
            <a:endParaRPr lang="en-AU"/>
          </a:p>
        </p:txBody>
      </p:sp>
    </p:spTree>
    <p:extLst>
      <p:ext uri="{BB962C8B-B14F-4D97-AF65-F5344CB8AC3E}">
        <p14:creationId xmlns:p14="http://schemas.microsoft.com/office/powerpoint/2010/main" val="2548964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6</a:t>
            </a:fld>
            <a:endParaRPr lang="en-AU"/>
          </a:p>
        </p:txBody>
      </p:sp>
    </p:spTree>
    <p:extLst>
      <p:ext uri="{BB962C8B-B14F-4D97-AF65-F5344CB8AC3E}">
        <p14:creationId xmlns:p14="http://schemas.microsoft.com/office/powerpoint/2010/main" val="386958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Similar results between pre and post pandemic as shown by our Chi2 result which out p value is much larger than 0.05.</a:t>
            </a:r>
          </a:p>
        </p:txBody>
      </p:sp>
      <p:sp>
        <p:nvSpPr>
          <p:cNvPr id="4" name="Slide Number Placeholder 3"/>
          <p:cNvSpPr>
            <a:spLocks noGrp="1"/>
          </p:cNvSpPr>
          <p:nvPr>
            <p:ph type="sldNum" sz="quarter" idx="5"/>
          </p:nvPr>
        </p:nvSpPr>
        <p:spPr/>
        <p:txBody>
          <a:bodyPr/>
          <a:lstStyle/>
          <a:p>
            <a:fld id="{650A4150-C3AC-4031-8BA0-2A154E986986}" type="slidenum">
              <a:rPr lang="en-AU" smtClean="0"/>
              <a:t>7</a:t>
            </a:fld>
            <a:endParaRPr lang="en-AU"/>
          </a:p>
        </p:txBody>
      </p:sp>
    </p:spTree>
    <p:extLst>
      <p:ext uri="{BB962C8B-B14F-4D97-AF65-F5344CB8AC3E}">
        <p14:creationId xmlns:p14="http://schemas.microsoft.com/office/powerpoint/2010/main" val="2793727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8</a:t>
            </a:fld>
            <a:endParaRPr lang="en-AU"/>
          </a:p>
        </p:txBody>
      </p:sp>
    </p:spTree>
    <p:extLst>
      <p:ext uri="{BB962C8B-B14F-4D97-AF65-F5344CB8AC3E}">
        <p14:creationId xmlns:p14="http://schemas.microsoft.com/office/powerpoint/2010/main" val="88117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This shows </a:t>
            </a:r>
            <a:r>
              <a:rPr lang="en-AU" b="1" dirty="0"/>
              <a:t>the count of self-reported mental health issues per country </a:t>
            </a:r>
            <a:r>
              <a:rPr lang="en-AU" dirty="0"/>
              <a:t>as tech workers. Clearly the </a:t>
            </a:r>
            <a:r>
              <a:rPr lang="en-AU" b="1" dirty="0"/>
              <a:t>US has the highest number of cases</a:t>
            </a:r>
            <a:r>
              <a:rPr lang="en-AU" dirty="0"/>
              <a:t>, this purely because the survey was </a:t>
            </a:r>
            <a:r>
              <a:rPr lang="en-AU" b="1" dirty="0"/>
              <a:t>more widely distributed in the US</a:t>
            </a:r>
            <a:r>
              <a:rPr lang="en-AU" dirty="0"/>
              <a:t>, however this is only an assumption</a:t>
            </a:r>
          </a:p>
        </p:txBody>
      </p:sp>
      <p:sp>
        <p:nvSpPr>
          <p:cNvPr id="4" name="Slide Number Placeholder 3"/>
          <p:cNvSpPr>
            <a:spLocks noGrp="1"/>
          </p:cNvSpPr>
          <p:nvPr>
            <p:ph type="sldNum" sz="quarter" idx="5"/>
          </p:nvPr>
        </p:nvSpPr>
        <p:spPr/>
        <p:txBody>
          <a:bodyPr/>
          <a:lstStyle/>
          <a:p>
            <a:fld id="{650A4150-C3AC-4031-8BA0-2A154E986986}" type="slidenum">
              <a:rPr lang="en-AU" smtClean="0"/>
              <a:t>9</a:t>
            </a:fld>
            <a:endParaRPr lang="en-AU"/>
          </a:p>
        </p:txBody>
      </p:sp>
    </p:spTree>
    <p:extLst>
      <p:ext uri="{BB962C8B-B14F-4D97-AF65-F5344CB8AC3E}">
        <p14:creationId xmlns:p14="http://schemas.microsoft.com/office/powerpoint/2010/main" val="339932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49-D9C1-816F-2DAF-C62D1ED7E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5CAA9B-2424-B355-0153-E24ED110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0A5764-309D-FFFF-68B9-22035A8694CF}"/>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5" name="Footer Placeholder 4">
            <a:extLst>
              <a:ext uri="{FF2B5EF4-FFF2-40B4-BE49-F238E27FC236}">
                <a16:creationId xmlns:a16="http://schemas.microsoft.com/office/drawing/2014/main" id="{041F88C6-6A20-5126-9854-428BC72DEA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6CE2E-0AE3-B27A-0081-CF8F6889748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3190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B74-85DE-9336-5B89-DC81E668188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8615CC5-F475-2739-E00A-F13156EE0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248E-6A50-9998-E5E7-2BD2CDA47D60}"/>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5" name="Footer Placeholder 4">
            <a:extLst>
              <a:ext uri="{FF2B5EF4-FFF2-40B4-BE49-F238E27FC236}">
                <a16:creationId xmlns:a16="http://schemas.microsoft.com/office/drawing/2014/main" id="{7B352461-CE04-A82F-65EC-92B7B0BC7A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B0938-EFEB-3DAE-F1F6-7AE9E64B9A78}"/>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7602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F2002-DFAA-7E7F-3CFB-D841F183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74E906-C7D0-FA6C-AB1A-D5B29E7D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6BB0D1-5911-CCA4-6C6D-71387FE2BB6C}"/>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5" name="Footer Placeholder 4">
            <a:extLst>
              <a:ext uri="{FF2B5EF4-FFF2-40B4-BE49-F238E27FC236}">
                <a16:creationId xmlns:a16="http://schemas.microsoft.com/office/drawing/2014/main" id="{48CF4B83-D858-8523-A65C-4778BED09B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01C6-18AF-2C4A-6F49-36A63170E3A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7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BC4-28AE-237D-97CC-6827FE01BE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C9EEFC-FD0B-E597-EA9B-DEA7F582C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37EB-CAD3-31BC-BA44-22A463CBB664}"/>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5" name="Footer Placeholder 4">
            <a:extLst>
              <a:ext uri="{FF2B5EF4-FFF2-40B4-BE49-F238E27FC236}">
                <a16:creationId xmlns:a16="http://schemas.microsoft.com/office/drawing/2014/main" id="{3C5FC357-20C8-1656-2786-D7C1D92476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73F8EC-B445-8F31-B0CC-C7D7EB856CB5}"/>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25622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AFE-1940-1729-042D-DE8AB256B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4D9D1D-452A-5E64-ECED-8002F2BB8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21A2F-4834-7D9A-874B-D67AC5B859C2}"/>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5" name="Footer Placeholder 4">
            <a:extLst>
              <a:ext uri="{FF2B5EF4-FFF2-40B4-BE49-F238E27FC236}">
                <a16:creationId xmlns:a16="http://schemas.microsoft.com/office/drawing/2014/main" id="{D0790654-92BF-4935-4547-2DAE080483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69A3C1-A35F-B4C1-D307-2AFD69DDD43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469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D0C-6539-2026-BD90-85C820CBD2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9E59E9-894E-3691-DCD4-8F0E1B7B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AA6DD58-311C-BC18-A787-8BF5577F2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EB1EB-3847-9B36-2D3C-E41E7BE2C029}"/>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6" name="Footer Placeholder 5">
            <a:extLst>
              <a:ext uri="{FF2B5EF4-FFF2-40B4-BE49-F238E27FC236}">
                <a16:creationId xmlns:a16="http://schemas.microsoft.com/office/drawing/2014/main" id="{030565A5-8783-878C-95A0-35E433782C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055C5B-3C8E-F0EE-F8D5-0021CBE742B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3419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5FC-97C6-7F8A-F6F8-7E292E2A7E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5611CB-3C83-2999-4993-EFE9C1504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07BA6-FBD9-378C-965F-4C00ADA5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D1D0AF4-FB98-58B9-980C-B8EAD5773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91626-1868-E3C6-8F89-14DCF542B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6B4B5B-53DD-7B46-4091-55EAD03F4D14}"/>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8" name="Footer Placeholder 7">
            <a:extLst>
              <a:ext uri="{FF2B5EF4-FFF2-40B4-BE49-F238E27FC236}">
                <a16:creationId xmlns:a16="http://schemas.microsoft.com/office/drawing/2014/main" id="{9D143BAF-26BD-A656-40CF-B3A1C541B6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845C32B-6943-C64B-4BFC-D338A24F7DE6}"/>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41542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3A5-4A15-24D0-16BE-186FE6FF6B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25FF93-2983-31DC-F8E4-45F78BB5C902}"/>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4" name="Footer Placeholder 3">
            <a:extLst>
              <a:ext uri="{FF2B5EF4-FFF2-40B4-BE49-F238E27FC236}">
                <a16:creationId xmlns:a16="http://schemas.microsoft.com/office/drawing/2014/main" id="{C591C897-9014-7A79-1B33-4ACC3836E5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4D2CFA-2C21-215B-6E78-7A4EECAC0BAB}"/>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2013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561A-7D45-03A7-63A0-5920266962E9}"/>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3" name="Footer Placeholder 2">
            <a:extLst>
              <a:ext uri="{FF2B5EF4-FFF2-40B4-BE49-F238E27FC236}">
                <a16:creationId xmlns:a16="http://schemas.microsoft.com/office/drawing/2014/main" id="{16A334BC-1B22-3EDC-F29F-CF2516EEAD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9A342E-C5E4-C421-4395-75C0A045FF9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92516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BA6B-DB3D-5B45-2AB3-92A034AB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89A777-195B-A4EB-35C8-4D47632D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8BD7CB-A450-1199-FD2C-DEAE443BC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1E1D-740A-D0A6-B3B7-08F9383767EA}"/>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6" name="Footer Placeholder 5">
            <a:extLst>
              <a:ext uri="{FF2B5EF4-FFF2-40B4-BE49-F238E27FC236}">
                <a16:creationId xmlns:a16="http://schemas.microsoft.com/office/drawing/2014/main" id="{BC3C8D01-390F-5081-FD73-90401FD107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4651C-FB0D-BE4D-E684-6483FF461D0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766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333-0275-A971-80D2-29B40A60B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821E49-BDD3-D1CB-7741-3667764B7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933ADF-5898-31D7-51EC-3DF65DF0F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BCF2-FB29-A19E-5D59-F17A96AC5614}"/>
              </a:ext>
            </a:extLst>
          </p:cNvPr>
          <p:cNvSpPr>
            <a:spLocks noGrp="1"/>
          </p:cNvSpPr>
          <p:nvPr>
            <p:ph type="dt" sz="half" idx="10"/>
          </p:nvPr>
        </p:nvSpPr>
        <p:spPr/>
        <p:txBody>
          <a:bodyPr/>
          <a:lstStyle/>
          <a:p>
            <a:fld id="{C4596805-D2F7-4045-B3B7-6DC6BE4F5E9D}" type="datetimeFigureOut">
              <a:rPr lang="en-AU" smtClean="0"/>
              <a:t>14/4/24</a:t>
            </a:fld>
            <a:endParaRPr lang="en-AU"/>
          </a:p>
        </p:txBody>
      </p:sp>
      <p:sp>
        <p:nvSpPr>
          <p:cNvPr id="6" name="Footer Placeholder 5">
            <a:extLst>
              <a:ext uri="{FF2B5EF4-FFF2-40B4-BE49-F238E27FC236}">
                <a16:creationId xmlns:a16="http://schemas.microsoft.com/office/drawing/2014/main" id="{664B9C69-EC2D-3FF4-F40D-D4335C957CA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AC7B04-C19B-AC2B-AE84-CB8BF7ECDA4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102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7FB9A-B1E2-10C8-CEC8-A3E090476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232235-263B-FE33-C445-F572396D4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D16F75-EF3E-E838-178F-D68297FE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596805-D2F7-4045-B3B7-6DC6BE4F5E9D}" type="datetimeFigureOut">
              <a:rPr lang="en-AU" smtClean="0"/>
              <a:t>14/4/24</a:t>
            </a:fld>
            <a:endParaRPr lang="en-AU"/>
          </a:p>
        </p:txBody>
      </p:sp>
      <p:sp>
        <p:nvSpPr>
          <p:cNvPr id="5" name="Footer Placeholder 4">
            <a:extLst>
              <a:ext uri="{FF2B5EF4-FFF2-40B4-BE49-F238E27FC236}">
                <a16:creationId xmlns:a16="http://schemas.microsoft.com/office/drawing/2014/main" id="{01F0E904-BCDC-0B8D-3B4C-04CD76A7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9A69F61-C3CE-1340-DC62-962DE8457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EEEE0-B551-4E2C-AD72-B838DDC78B22}" type="slidenum">
              <a:rPr lang="en-AU" smtClean="0"/>
              <a:t>‹#›</a:t>
            </a:fld>
            <a:endParaRPr lang="en-AU"/>
          </a:p>
        </p:txBody>
      </p:sp>
    </p:spTree>
    <p:extLst>
      <p:ext uri="{BB962C8B-B14F-4D97-AF65-F5344CB8AC3E}">
        <p14:creationId xmlns:p14="http://schemas.microsoft.com/office/powerpoint/2010/main" val="2498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smhhelp.org/researc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Executive Summary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76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Post-Pandemic, 2020-2022:</a:t>
            </a:r>
          </a:p>
        </p:txBody>
      </p:sp>
      <p:pic>
        <p:nvPicPr>
          <p:cNvPr id="3074" name="Picture 2">
            <a:extLst>
              <a:ext uri="{FF2B5EF4-FFF2-40B4-BE49-F238E27FC236}">
                <a16:creationId xmlns:a16="http://schemas.microsoft.com/office/drawing/2014/main" id="{8A80651C-2487-B3F1-CEFB-5A75E6B60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6"/>
          <a:stretch/>
        </p:blipFill>
        <p:spPr bwMode="auto">
          <a:xfrm>
            <a:off x="1629508" y="973711"/>
            <a:ext cx="8805801" cy="592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8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4101482" y="10"/>
            <a:ext cx="8090517"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398082" y="1823698"/>
            <a:ext cx="4023360" cy="3204134"/>
          </a:xfrm>
        </p:spPr>
        <p:txBody>
          <a:bodyPr vert="horz" lIns="91440" tIns="45720" rIns="91440" bIns="45720" rtlCol="0" anchor="b">
            <a:noAutofit/>
          </a:bodyPr>
          <a:lstStyle/>
          <a:p>
            <a:pPr algn="l"/>
            <a:r>
              <a:rPr lang="en-AU" sz="4400" b="0" i="0" dirty="0">
                <a:solidFill>
                  <a:schemeClr val="bg1"/>
                </a:solidFill>
                <a:effectLst/>
                <a:latin typeface="-apple-system"/>
              </a:rPr>
              <a:t>3. What is the proportion of tech employers that offer wellness programs?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51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BB235E3E-AF1A-94DC-2ECF-452373BE3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04" t="8156" r="14087"/>
          <a:stretch/>
        </p:blipFill>
        <p:spPr bwMode="auto">
          <a:xfrm>
            <a:off x="6270513" y="1098031"/>
            <a:ext cx="5921487" cy="5294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3094117" cy="646331"/>
          </a:xfrm>
          <a:prstGeom prst="rect">
            <a:avLst/>
          </a:prstGeom>
          <a:noFill/>
        </p:spPr>
        <p:txBody>
          <a:bodyPr wrap="none" rtlCol="0">
            <a:spAutoFit/>
          </a:bodyPr>
          <a:lstStyle/>
          <a:p>
            <a:r>
              <a:rPr lang="en-AU" dirty="0"/>
              <a:t>Significant difference:</a:t>
            </a:r>
          </a:p>
          <a:p>
            <a:r>
              <a:rPr lang="en-AU" dirty="0"/>
              <a:t>Chi2 = 72.29, </a:t>
            </a:r>
            <a:r>
              <a:rPr lang="en-AU" dirty="0" err="1"/>
              <a:t>df</a:t>
            </a:r>
            <a:r>
              <a:rPr lang="en-AU" dirty="0"/>
              <a:t> = 2, p &lt; 0.001</a:t>
            </a:r>
          </a:p>
        </p:txBody>
      </p:sp>
      <p:pic>
        <p:nvPicPr>
          <p:cNvPr id="4102" name="Picture 6">
            <a:extLst>
              <a:ext uri="{FF2B5EF4-FFF2-40B4-BE49-F238E27FC236}">
                <a16:creationId xmlns:a16="http://schemas.microsoft.com/office/drawing/2014/main" id="{7457EE00-834D-E74E-4623-E22E2A8A8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28" t="11965" r="12531" b="3932"/>
          <a:stretch/>
        </p:blipFill>
        <p:spPr bwMode="auto">
          <a:xfrm>
            <a:off x="526638" y="1238557"/>
            <a:ext cx="5577450" cy="48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3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15838" y="2445136"/>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4. Does the prevalence of self-reported mental health conditions vary between remote vs. office-based workers?</a:t>
            </a:r>
            <a:br>
              <a:rPr lang="en-AU" sz="1200" b="0" i="0" dirty="0">
                <a:solidFill>
                  <a:srgbClr val="1F2328"/>
                </a:solidFill>
                <a:effectLst/>
                <a:latin typeface="-apple-system"/>
              </a:rPr>
            </a:br>
            <a:endParaRPr lang="en-US" sz="44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58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pic>
        <p:nvPicPr>
          <p:cNvPr id="5124" name="Picture 4">
            <a:extLst>
              <a:ext uri="{FF2B5EF4-FFF2-40B4-BE49-F238E27FC236}">
                <a16:creationId xmlns:a16="http://schemas.microsoft.com/office/drawing/2014/main" id="{0CFD80F6-1628-2780-324A-4C4DC7F2C6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09"/>
          <a:stretch/>
        </p:blipFill>
        <p:spPr bwMode="auto">
          <a:xfrm>
            <a:off x="0" y="1160332"/>
            <a:ext cx="12192000" cy="4537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267002-32FE-9C35-9E4F-48A439861A83}"/>
              </a:ext>
            </a:extLst>
          </p:cNvPr>
          <p:cNvSpPr txBox="1"/>
          <p:nvPr/>
        </p:nvSpPr>
        <p:spPr>
          <a:xfrm>
            <a:off x="836612" y="6127860"/>
            <a:ext cx="10734065" cy="646331"/>
          </a:xfrm>
          <a:prstGeom prst="rect">
            <a:avLst/>
          </a:prstGeom>
          <a:noFill/>
        </p:spPr>
        <p:txBody>
          <a:bodyPr wrap="square" rtlCol="0">
            <a:spAutoFit/>
          </a:bodyPr>
          <a:lstStyle/>
          <a:p>
            <a:r>
              <a:rPr lang="en-AU" b="1" dirty="0"/>
              <a:t>NOTE: </a:t>
            </a:r>
            <a:br>
              <a:rPr lang="en-AU" b="1" dirty="0"/>
            </a:br>
            <a:r>
              <a:rPr lang="en-AU" b="1" dirty="0"/>
              <a:t>Analyses for the post-pandemic period were not possible as this was not assessed in 2020 to 2022</a:t>
            </a:r>
          </a:p>
        </p:txBody>
      </p:sp>
    </p:spTree>
    <p:extLst>
      <p:ext uri="{BB962C8B-B14F-4D97-AF65-F5344CB8AC3E}">
        <p14:creationId xmlns:p14="http://schemas.microsoft.com/office/powerpoint/2010/main" val="93054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42470" y="2924530"/>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5. Does the prevalence of self-reported mental health conditions vary between a given family history of mental illness?</a:t>
            </a:r>
            <a:br>
              <a:rPr lang="en-AU" sz="1100" b="0" i="0" dirty="0">
                <a:solidFill>
                  <a:srgbClr val="1F2328"/>
                </a:solidFill>
                <a:effectLst/>
                <a:latin typeface="-apple-system"/>
              </a:rPr>
            </a:br>
            <a:endParaRPr lang="en-US" sz="37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09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B274518-0EC6-1B61-8492-C1E26C6B4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43" t="5712" r="20192"/>
          <a:stretch/>
        </p:blipFill>
        <p:spPr bwMode="auto">
          <a:xfrm>
            <a:off x="6096000" y="973710"/>
            <a:ext cx="6096000" cy="5297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pic>
        <p:nvPicPr>
          <p:cNvPr id="6150" name="Picture 6">
            <a:extLst>
              <a:ext uri="{FF2B5EF4-FFF2-40B4-BE49-F238E27FC236}">
                <a16:creationId xmlns:a16="http://schemas.microsoft.com/office/drawing/2014/main" id="{953336C0-0AC7-8AC8-AACF-A9FD8462B4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96" t="8191" r="25673"/>
          <a:stretch/>
        </p:blipFill>
        <p:spPr bwMode="auto">
          <a:xfrm>
            <a:off x="372175" y="1134455"/>
            <a:ext cx="5328460" cy="5334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E267002-32FE-9C35-9E4F-48A439861A83}"/>
              </a:ext>
            </a:extLst>
          </p:cNvPr>
          <p:cNvSpPr txBox="1"/>
          <p:nvPr/>
        </p:nvSpPr>
        <p:spPr>
          <a:xfrm>
            <a:off x="4389790" y="6211669"/>
            <a:ext cx="7226210" cy="646331"/>
          </a:xfrm>
          <a:prstGeom prst="rect">
            <a:avLst/>
          </a:prstGeom>
          <a:noFill/>
        </p:spPr>
        <p:txBody>
          <a:bodyPr wrap="square" rtlCol="0">
            <a:spAutoFit/>
          </a:bodyPr>
          <a:lstStyle/>
          <a:p>
            <a:r>
              <a:rPr lang="en-AU" dirty="0"/>
              <a:t>Given the differences in data, we chose not to complete the Chi2</a:t>
            </a:r>
            <a:br>
              <a:rPr lang="en-AU" dirty="0"/>
            </a:br>
            <a:r>
              <a:rPr lang="en-AU" dirty="0"/>
              <a:t>analysis as this would misrepresent the data. </a:t>
            </a:r>
          </a:p>
        </p:txBody>
      </p:sp>
    </p:spTree>
    <p:extLst>
      <p:ext uri="{BB962C8B-B14F-4D97-AF65-F5344CB8AC3E}">
        <p14:creationId xmlns:p14="http://schemas.microsoft.com/office/powerpoint/2010/main" val="386620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24716" y="2371520"/>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6. How are those with self-reported mental health conditions likely to disclose issues to supervisors</a:t>
            </a:r>
            <a:br>
              <a:rPr lang="en-AU" sz="1100" b="0" i="0" dirty="0">
                <a:solidFill>
                  <a:srgbClr val="1F2328"/>
                </a:solidFill>
                <a:effectLst/>
                <a:latin typeface="-apple-system"/>
              </a:rPr>
            </a:br>
            <a:endParaRPr lang="en-US" sz="37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89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38ED8E1-3948-3ED0-18FB-41AD3171C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88" t="7650" r="24650"/>
          <a:stretch/>
        </p:blipFill>
        <p:spPr bwMode="auto">
          <a:xfrm>
            <a:off x="6393311" y="973710"/>
            <a:ext cx="5798689" cy="53540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714636" y="5541783"/>
            <a:ext cx="3187507" cy="1200329"/>
          </a:xfrm>
          <a:prstGeom prst="rect">
            <a:avLst/>
          </a:prstGeom>
          <a:noFill/>
        </p:spPr>
        <p:txBody>
          <a:bodyPr wrap="square" rtlCol="0">
            <a:spAutoFit/>
          </a:bodyPr>
          <a:lstStyle/>
          <a:p>
            <a:endParaRPr lang="en-AU" dirty="0"/>
          </a:p>
          <a:p>
            <a:endParaRPr lang="en-AU" dirty="0"/>
          </a:p>
          <a:p>
            <a:r>
              <a:rPr lang="en-AU" dirty="0"/>
              <a:t>No significant difference:</a:t>
            </a:r>
          </a:p>
          <a:p>
            <a:r>
              <a:rPr lang="en-AU" dirty="0"/>
              <a:t>Chi2 = 0.31, </a:t>
            </a:r>
            <a:r>
              <a:rPr lang="en-AU" dirty="0" err="1"/>
              <a:t>df</a:t>
            </a:r>
            <a:r>
              <a:rPr lang="en-AU" dirty="0"/>
              <a:t> = 2, p = 0.896</a:t>
            </a:r>
          </a:p>
        </p:txBody>
      </p:sp>
      <p:pic>
        <p:nvPicPr>
          <p:cNvPr id="7170" name="Picture 2">
            <a:extLst>
              <a:ext uri="{FF2B5EF4-FFF2-40B4-BE49-F238E27FC236}">
                <a16:creationId xmlns:a16="http://schemas.microsoft.com/office/drawing/2014/main" id="{563D3D54-D901-F7BE-2FF5-027FC8302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70" t="7683" r="21827"/>
          <a:stretch/>
        </p:blipFill>
        <p:spPr bwMode="auto">
          <a:xfrm>
            <a:off x="373567" y="977283"/>
            <a:ext cx="5798688" cy="528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98B29-F374-0D88-0056-C19A4B7E792B}"/>
              </a:ext>
            </a:extLst>
          </p:cNvPr>
          <p:cNvSpPr txBox="1"/>
          <p:nvPr/>
        </p:nvSpPr>
        <p:spPr>
          <a:xfrm>
            <a:off x="845231" y="6095781"/>
            <a:ext cx="6096000" cy="923330"/>
          </a:xfrm>
          <a:prstGeom prst="rect">
            <a:avLst/>
          </a:prstGeom>
          <a:noFill/>
        </p:spPr>
        <p:txBody>
          <a:bodyPr wrap="square">
            <a:spAutoFit/>
          </a:bodyPr>
          <a:lstStyle/>
          <a:p>
            <a:endParaRPr lang="en-AU" b="1" dirty="0"/>
          </a:p>
          <a:p>
            <a:r>
              <a:rPr lang="en-AU" b="1" dirty="0"/>
              <a:t>NOTE: Proportions are the same by chance!</a:t>
            </a:r>
          </a:p>
          <a:p>
            <a:endParaRPr lang="en-AU" b="1" dirty="0"/>
          </a:p>
        </p:txBody>
      </p:sp>
    </p:spTree>
    <p:extLst>
      <p:ext uri="{BB962C8B-B14F-4D97-AF65-F5344CB8AC3E}">
        <p14:creationId xmlns:p14="http://schemas.microsoft.com/office/powerpoint/2010/main" val="370008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69103" y="1308794"/>
            <a:ext cx="4023360" cy="3204134"/>
          </a:xfrm>
        </p:spPr>
        <p:txBody>
          <a:bodyPr vert="horz" lIns="91440" tIns="45720" rIns="91440" bIns="45720" rtlCol="0" anchor="b">
            <a:normAutofit fontScale="90000"/>
          </a:bodyPr>
          <a:lstStyle/>
          <a:p>
            <a:pPr algn="l"/>
            <a:r>
              <a:rPr lang="en-AU" sz="4400" b="0" i="0" dirty="0">
                <a:solidFill>
                  <a:schemeClr val="bg1"/>
                </a:solidFill>
                <a:effectLst/>
                <a:latin typeface="-apple-system"/>
              </a:rPr>
              <a:t>7. How are those with self-reported mental health conditions likely to disclose issues to supervisors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3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Data Source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816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64D8AB4-21F9-9BF8-F1C7-74BE0F7A9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44" t="6720" r="27645"/>
          <a:stretch/>
        </p:blipFill>
        <p:spPr bwMode="auto">
          <a:xfrm>
            <a:off x="6197603" y="1055962"/>
            <a:ext cx="5451120" cy="5470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808026" y="6072813"/>
            <a:ext cx="3094117" cy="646331"/>
          </a:xfrm>
          <a:prstGeom prst="rect">
            <a:avLst/>
          </a:prstGeom>
          <a:noFill/>
        </p:spPr>
        <p:txBody>
          <a:bodyPr wrap="none" rtlCol="0">
            <a:spAutoFit/>
          </a:bodyPr>
          <a:lstStyle/>
          <a:p>
            <a:r>
              <a:rPr lang="en-AU" dirty="0"/>
              <a:t>Significant difference:</a:t>
            </a:r>
          </a:p>
          <a:p>
            <a:r>
              <a:rPr lang="en-AU" dirty="0"/>
              <a:t>Chi2 = 19.34, </a:t>
            </a:r>
            <a:r>
              <a:rPr lang="en-AU" dirty="0" err="1"/>
              <a:t>df</a:t>
            </a:r>
            <a:r>
              <a:rPr lang="en-AU" dirty="0"/>
              <a:t> = 2, p &lt; 0.001</a:t>
            </a:r>
          </a:p>
        </p:txBody>
      </p:sp>
      <p:pic>
        <p:nvPicPr>
          <p:cNvPr id="8194" name="Picture 2">
            <a:extLst>
              <a:ext uri="{FF2B5EF4-FFF2-40B4-BE49-F238E27FC236}">
                <a16:creationId xmlns:a16="http://schemas.microsoft.com/office/drawing/2014/main" id="{A3440E2F-3C7F-7335-AD56-CEF0E9F538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73" t="9905" r="26539"/>
          <a:stretch/>
        </p:blipFill>
        <p:spPr bwMode="auto">
          <a:xfrm>
            <a:off x="543277" y="1215413"/>
            <a:ext cx="5275440" cy="520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247160" y="216841"/>
            <a:ext cx="5052807" cy="3204134"/>
          </a:xfrm>
        </p:spPr>
        <p:txBody>
          <a:bodyPr vert="horz" lIns="91440" tIns="45720" rIns="91440" bIns="45720" rtlCol="0" anchor="b">
            <a:normAutofit/>
          </a:bodyPr>
          <a:lstStyle/>
          <a:p>
            <a:r>
              <a:rPr lang="en-US" sz="3700" dirty="0">
                <a:solidFill>
                  <a:schemeClr val="bg1"/>
                </a:solidFill>
              </a:rPr>
              <a:t>Conclusions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521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621437" y="71022"/>
            <a:ext cx="5157926" cy="6740307"/>
          </a:xfrm>
          <a:prstGeom prst="rect">
            <a:avLst/>
          </a:prstGeom>
          <a:noFill/>
        </p:spPr>
        <p:txBody>
          <a:bodyPr wrap="square" rtlCol="0">
            <a:spAutoFit/>
          </a:bodyPr>
          <a:lstStyle/>
          <a:p>
            <a:r>
              <a:rPr lang="en-AU" b="1" dirty="0"/>
              <a:t>Conclusions:</a:t>
            </a:r>
          </a:p>
          <a:p>
            <a:pPr algn="l">
              <a:lnSpc>
                <a:spcPct val="150000"/>
              </a:lnSpc>
              <a:buFont typeface="+mj-lt"/>
              <a:buAutoNum type="arabicPeriod"/>
            </a:pPr>
            <a:r>
              <a:rPr lang="en-AU" b="0" i="0" dirty="0">
                <a:solidFill>
                  <a:srgbClr val="1D1C1D"/>
                </a:solidFill>
                <a:effectLst/>
              </a:rPr>
              <a:t> No significant increase in proportion of tech workers self-reporting MH issues post-COVID-19</a:t>
            </a:r>
          </a:p>
          <a:p>
            <a:pPr algn="l">
              <a:lnSpc>
                <a:spcPct val="150000"/>
              </a:lnSpc>
              <a:buFont typeface="+mj-lt"/>
              <a:buAutoNum type="arabicPeriod"/>
            </a:pPr>
            <a:r>
              <a:rPr lang="en-AU" b="0" i="0" dirty="0">
                <a:solidFill>
                  <a:srgbClr val="1D1C1D"/>
                </a:solidFill>
                <a:effectLst/>
              </a:rPr>
              <a:t> More tech employees are offering MH wellness programs to employees post-COVID-19</a:t>
            </a:r>
          </a:p>
          <a:p>
            <a:pPr algn="l">
              <a:lnSpc>
                <a:spcPct val="150000"/>
              </a:lnSpc>
              <a:buFont typeface="+mj-lt"/>
              <a:buAutoNum type="arabicPeriod"/>
            </a:pPr>
            <a:r>
              <a:rPr lang="en-AU" b="0" i="0" dirty="0">
                <a:solidFill>
                  <a:srgbClr val="1D1C1D"/>
                </a:solidFill>
                <a:effectLst/>
              </a:rPr>
              <a:t> Surprisingly, majority of tech workers reporting MH issues were office based (but we couldn't compare post-COVID-19 due to data unavailability)</a:t>
            </a:r>
          </a:p>
          <a:p>
            <a:pPr algn="l">
              <a:lnSpc>
                <a:spcPct val="150000"/>
              </a:lnSpc>
              <a:buFont typeface="+mj-lt"/>
              <a:buAutoNum type="arabicPeriod"/>
            </a:pPr>
            <a:r>
              <a:rPr lang="en-AU" b="0" i="0" dirty="0">
                <a:solidFill>
                  <a:srgbClr val="1D1C1D"/>
                </a:solidFill>
                <a:effectLst/>
              </a:rPr>
              <a:t> Despite greater awareness and availability of MH programs, tech workers were no more comfortable in disclosing their issues to a supervisor pre- and post-COVID-19</a:t>
            </a:r>
          </a:p>
          <a:p>
            <a:pPr algn="l">
              <a:lnSpc>
                <a:spcPct val="150000"/>
              </a:lnSpc>
              <a:buFont typeface="+mj-lt"/>
              <a:buAutoNum type="arabicPeriod"/>
            </a:pPr>
            <a:r>
              <a:rPr lang="en-AU" b="0" i="0" dirty="0">
                <a:solidFill>
                  <a:srgbClr val="1D1C1D"/>
                </a:solidFill>
                <a:effectLst/>
              </a:rPr>
              <a:t> However, willingness to disclose to a co-worker did significantly improve post-COVID-19</a:t>
            </a:r>
          </a:p>
          <a:p>
            <a:endParaRPr lang="en-AU" dirty="0"/>
          </a:p>
          <a:p>
            <a:endParaRPr lang="en-AU" dirty="0"/>
          </a:p>
        </p:txBody>
      </p:sp>
      <p:sp>
        <p:nvSpPr>
          <p:cNvPr id="2" name="TextBox 1">
            <a:extLst>
              <a:ext uri="{FF2B5EF4-FFF2-40B4-BE49-F238E27FC236}">
                <a16:creationId xmlns:a16="http://schemas.microsoft.com/office/drawing/2014/main" id="{D034A3C1-5F4A-8397-29DF-6B77273E57AD}"/>
              </a:ext>
            </a:extLst>
          </p:cNvPr>
          <p:cNvSpPr txBox="1"/>
          <p:nvPr/>
        </p:nvSpPr>
        <p:spPr>
          <a:xfrm>
            <a:off x="6002784" y="0"/>
            <a:ext cx="5157926" cy="7848302"/>
          </a:xfrm>
          <a:prstGeom prst="rect">
            <a:avLst/>
          </a:prstGeom>
          <a:noFill/>
        </p:spPr>
        <p:txBody>
          <a:bodyPr wrap="square" rtlCol="0">
            <a:spAutoFit/>
          </a:bodyPr>
          <a:lstStyle/>
          <a:p>
            <a:r>
              <a:rPr lang="en-AU" b="1" dirty="0"/>
              <a:t>Limitations:</a:t>
            </a:r>
          </a:p>
          <a:p>
            <a:pPr algn="l">
              <a:lnSpc>
                <a:spcPct val="150000"/>
              </a:lnSpc>
              <a:buFont typeface="+mj-lt"/>
              <a:buAutoNum type="arabicPeriod"/>
            </a:pPr>
            <a:r>
              <a:rPr lang="en-AU" b="0" i="0" dirty="0">
                <a:solidFill>
                  <a:srgbClr val="1D1C1D"/>
                </a:solidFill>
                <a:effectLst/>
                <a:latin typeface="Slack-Lato"/>
              </a:rPr>
              <a:t> </a:t>
            </a:r>
            <a:r>
              <a:rPr lang="en-AU" b="0" i="0" dirty="0">
                <a:solidFill>
                  <a:srgbClr val="1D1C1D"/>
                </a:solidFill>
                <a:effectLst/>
              </a:rPr>
              <a:t>Divergence in questions and response options employed in surveys before and after COVID, making it inappropriate to utilize the chi-square test for comparing distribution variance.</a:t>
            </a:r>
          </a:p>
          <a:p>
            <a:pPr algn="l">
              <a:lnSpc>
                <a:spcPct val="150000"/>
              </a:lnSpc>
            </a:pPr>
            <a:r>
              <a:rPr lang="en-AU" b="0" i="0" dirty="0">
                <a:solidFill>
                  <a:srgbClr val="1D1C1D"/>
                </a:solidFill>
                <a:effectLst/>
              </a:rPr>
              <a:t>2. The way mental health among tech workers is determined, relies on whether they sought help from a medical professional. However, COVID-19-related restrictions on selective medical services might introduce bias against those genuinely experiencing mental health issues.</a:t>
            </a:r>
          </a:p>
          <a:p>
            <a:pPr>
              <a:lnSpc>
                <a:spcPct val="150000"/>
              </a:lnSpc>
            </a:pPr>
            <a:r>
              <a:rPr lang="en-AU" dirty="0">
                <a:solidFill>
                  <a:srgbClr val="1D1C1D"/>
                </a:solidFill>
              </a:rPr>
              <a:t>3. </a:t>
            </a:r>
            <a:r>
              <a:rPr lang="en-AU" b="0" i="0" dirty="0">
                <a:solidFill>
                  <a:srgbClr val="1D1C1D"/>
                </a:solidFill>
                <a:effectLst/>
              </a:rPr>
              <a:t>Majority of respondents from USA with very different healthcare model to, e.g., AUS</a:t>
            </a:r>
          </a:p>
          <a:p>
            <a:pPr>
              <a:lnSpc>
                <a:spcPct val="150000"/>
              </a:lnSpc>
            </a:pPr>
            <a:r>
              <a:rPr lang="en-AU" dirty="0">
                <a:solidFill>
                  <a:srgbClr val="1D1C1D"/>
                </a:solidFill>
              </a:rPr>
              <a:t>4. </a:t>
            </a:r>
            <a:r>
              <a:rPr lang="en-AU" b="0" i="0" dirty="0">
                <a:solidFill>
                  <a:srgbClr val="1D1C1D"/>
                </a:solidFill>
                <a:effectLst/>
              </a:rPr>
              <a:t>Changes may also reflect processes, such as greater awareness of programs and policy changes, rather than being wholly attributable to COVID-19</a:t>
            </a:r>
          </a:p>
          <a:p>
            <a:pPr algn="l"/>
            <a:endParaRPr lang="en-AU"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1411070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273794" y="0"/>
            <a:ext cx="5052807" cy="3204134"/>
          </a:xfrm>
        </p:spPr>
        <p:txBody>
          <a:bodyPr vert="horz" lIns="91440" tIns="45720" rIns="91440" bIns="45720" rtlCol="0" anchor="b">
            <a:normAutofit/>
          </a:bodyPr>
          <a:lstStyle/>
          <a:p>
            <a:r>
              <a:rPr lang="en-US" sz="3700" dirty="0">
                <a:solidFill>
                  <a:schemeClr val="bg1"/>
                </a:solidFill>
              </a:rPr>
              <a:t>Future Directions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81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3036162" y="612559"/>
            <a:ext cx="5459768" cy="5509200"/>
          </a:xfrm>
          <a:prstGeom prst="rect">
            <a:avLst/>
          </a:prstGeom>
          <a:noFill/>
        </p:spPr>
        <p:txBody>
          <a:bodyPr wrap="square" rtlCol="0">
            <a:spAutoFit/>
          </a:bodyPr>
          <a:lstStyle/>
          <a:p>
            <a:r>
              <a:rPr lang="en-AU" sz="2800" b="1" dirty="0"/>
              <a:t>Future Directions:</a:t>
            </a:r>
          </a:p>
          <a:p>
            <a:r>
              <a:rPr lang="en-AU" sz="2400" b="0" i="0" dirty="0">
                <a:solidFill>
                  <a:srgbClr val="1D1C1D"/>
                </a:solidFill>
                <a:effectLst/>
                <a:latin typeface="Slack-Lato"/>
              </a:rPr>
              <a:t>1. Time series analysis could help to identify whether COVID-19, or another factor (e.g., local industrial policies), influences the proportions of tech workers reporting MH issues.</a:t>
            </a:r>
          </a:p>
          <a:p>
            <a:r>
              <a:rPr lang="en-AU" sz="2400" b="0" i="0" dirty="0">
                <a:solidFill>
                  <a:srgbClr val="1D1C1D"/>
                </a:solidFill>
                <a:effectLst/>
                <a:latin typeface="Slack-Lato"/>
              </a:rPr>
              <a:t>2. Using a dimensional approach to determine MH issues (e.g., scores on a MH screener) would provide greater statistical power.</a:t>
            </a:r>
          </a:p>
          <a:p>
            <a:r>
              <a:rPr lang="en-AU" sz="2400" dirty="0">
                <a:solidFill>
                  <a:srgbClr val="1D1C1D"/>
                </a:solidFill>
                <a:latin typeface="Slack-Lato"/>
              </a:rPr>
              <a:t>3. Development of a standardised data dictionary for comparison from previous years.  </a:t>
            </a:r>
            <a:endParaRPr lang="en-AU" sz="2400"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77055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1396883" y="1305341"/>
            <a:ext cx="9398234" cy="4247317"/>
          </a:xfrm>
          <a:prstGeom prst="rect">
            <a:avLst/>
          </a:prstGeom>
          <a:noFill/>
        </p:spPr>
        <p:txBody>
          <a:bodyPr wrap="square" rtlCol="0">
            <a:spAutoFit/>
          </a:bodyPr>
          <a:lstStyle/>
          <a:p>
            <a:endParaRPr lang="en-AU" b="1" dirty="0"/>
          </a:p>
          <a:p>
            <a:pPr marL="285750" indent="-285750">
              <a:buFont typeface="Arial" panose="020B0604020202020204" pitchFamily="34" charset="0"/>
              <a:buChar char="•"/>
            </a:pPr>
            <a:r>
              <a:rPr lang="en-AU" dirty="0"/>
              <a:t>OSMI 2014, 2020,2021, 2022  Mental Health in Tech Survey Results</a:t>
            </a:r>
          </a:p>
          <a:p>
            <a:r>
              <a:rPr lang="en-AU" dirty="0"/>
              <a:t>       </a:t>
            </a:r>
            <a:r>
              <a:rPr lang="en-AU" dirty="0">
                <a:hlinkClick r:id="rId3"/>
              </a:rPr>
              <a:t>https://</a:t>
            </a:r>
            <a:r>
              <a:rPr lang="en-AU" dirty="0" err="1">
                <a:hlinkClick r:id="rId3"/>
              </a:rPr>
              <a:t>osmhhelp.org</a:t>
            </a:r>
            <a:r>
              <a:rPr lang="en-AU" dirty="0">
                <a:hlinkClick r:id="rId3"/>
              </a:rPr>
              <a:t>/</a:t>
            </a:r>
            <a:r>
              <a:rPr lang="en-AU" dirty="0" err="1">
                <a:hlinkClick r:id="rId3"/>
              </a:rPr>
              <a:t>research.html</a:t>
            </a:r>
            <a:endParaRPr lang="en-AU" dirty="0"/>
          </a:p>
          <a:p>
            <a:endParaRPr lang="en-AU" dirty="0"/>
          </a:p>
          <a:p>
            <a:r>
              <a:rPr lang="en-AU" dirty="0"/>
              <a:t>OSMH: </a:t>
            </a:r>
          </a:p>
          <a:p>
            <a:pPr marL="285750" indent="-285750">
              <a:buFont typeface="Arial" panose="020B0604020202020204" pitchFamily="34" charset="0"/>
              <a:buChar char="•"/>
            </a:pPr>
            <a:r>
              <a:rPr lang="en-AU" u="sng" dirty="0"/>
              <a:t>O</a:t>
            </a:r>
            <a:r>
              <a:rPr lang="en-AU" dirty="0"/>
              <a:t>pen </a:t>
            </a:r>
            <a:r>
              <a:rPr lang="en-AU" u="sng" dirty="0"/>
              <a:t>S</a:t>
            </a:r>
            <a:r>
              <a:rPr lang="en-AU" dirty="0"/>
              <a:t>ourcing </a:t>
            </a:r>
            <a:r>
              <a:rPr lang="en-AU" u="sng" dirty="0"/>
              <a:t>M</a:t>
            </a:r>
            <a:r>
              <a:rPr lang="en-AU" dirty="0"/>
              <a:t>ental Health, </a:t>
            </a:r>
          </a:p>
          <a:p>
            <a:pPr marL="285750" indent="-285750">
              <a:buFont typeface="Arial" panose="020B0604020202020204" pitchFamily="34" charset="0"/>
              <a:buChar char="•"/>
            </a:pPr>
            <a:r>
              <a:rPr lang="en-AU" dirty="0"/>
              <a:t>Non-for-profit dedicated to promoting mental wellness in tech industry .</a:t>
            </a:r>
          </a:p>
          <a:p>
            <a:endParaRPr lang="en-AU" dirty="0"/>
          </a:p>
          <a:p>
            <a:r>
              <a:rPr lang="en-AU" dirty="0"/>
              <a:t>Pre-COVID Period: </a:t>
            </a:r>
          </a:p>
          <a:p>
            <a:pPr marL="285750" indent="-285750">
              <a:buFont typeface="Arial" panose="020B0604020202020204" pitchFamily="34" charset="0"/>
              <a:buChar char="•"/>
            </a:pPr>
            <a:r>
              <a:rPr lang="en-AU" dirty="0"/>
              <a:t>2014 survey: largest survey done on mental health in the tech industry, 1259 respondents </a:t>
            </a:r>
          </a:p>
          <a:p>
            <a:pPr marL="285750" indent="-285750">
              <a:buFont typeface="Arial" panose="020B0604020202020204" pitchFamily="34" charset="0"/>
              <a:buChar char="•"/>
            </a:pPr>
            <a:endParaRPr lang="en-AU" dirty="0"/>
          </a:p>
          <a:p>
            <a:r>
              <a:rPr lang="en-AU" dirty="0"/>
              <a:t>COVID Affected Period: </a:t>
            </a:r>
          </a:p>
          <a:p>
            <a:pPr marL="285750" indent="-285750" algn="just">
              <a:buFont typeface="Arial" panose="020B0604020202020204" pitchFamily="34" charset="0"/>
              <a:buChar char="•"/>
            </a:pPr>
            <a:r>
              <a:rPr lang="en-AU" dirty="0"/>
              <a:t>2020-2022 surveys: merged into one dataset, initially 475 respondents, filtered to 255 responses to match the target participant of 2014 data  </a:t>
            </a:r>
          </a:p>
          <a:p>
            <a:endParaRPr lang="en-AU" dirty="0"/>
          </a:p>
        </p:txBody>
      </p:sp>
    </p:spTree>
    <p:extLst>
      <p:ext uri="{BB962C8B-B14F-4D97-AF65-F5344CB8AC3E}">
        <p14:creationId xmlns:p14="http://schemas.microsoft.com/office/powerpoint/2010/main" val="401548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Method</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27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952500" y="526345"/>
            <a:ext cx="10287000" cy="6186309"/>
          </a:xfrm>
          <a:prstGeom prst="rect">
            <a:avLst/>
          </a:prstGeom>
          <a:noFill/>
        </p:spPr>
        <p:txBody>
          <a:bodyPr wrap="square" rtlCol="0">
            <a:spAutoFit/>
          </a:bodyPr>
          <a:lstStyle/>
          <a:p>
            <a:endParaRPr lang="en-AU" b="1" dirty="0"/>
          </a:p>
          <a:p>
            <a:r>
              <a:rPr lang="en-AU" dirty="0"/>
              <a:t>Datatype: </a:t>
            </a:r>
            <a:r>
              <a:rPr lang="en-AU" i="1" dirty="0"/>
              <a:t>.csv </a:t>
            </a:r>
            <a:r>
              <a:rPr lang="en-AU" dirty="0"/>
              <a:t>file imported into Pandas Data frame for each individual year.</a:t>
            </a:r>
          </a:p>
          <a:p>
            <a:endParaRPr lang="en-AU" dirty="0"/>
          </a:p>
          <a:p>
            <a:r>
              <a:rPr lang="en-AU" dirty="0"/>
              <a:t>Research Questions: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P</a:t>
            </a:r>
            <a:r>
              <a:rPr lang="en-AU" sz="1800" dirty="0">
                <a:effectLst/>
                <a:latin typeface="Calibri" panose="020F0502020204030204" pitchFamily="34" charset="0"/>
                <a:ea typeface="DengXian" panose="02010600030101010101" pitchFamily="2" charset="-122"/>
                <a:cs typeface="Times New Roman" panose="02020603050405020304" pitchFamily="18" charset="0"/>
              </a:rPr>
              <a:t>revalence of mental health conditions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G</a:t>
            </a:r>
            <a:r>
              <a:rPr lang="en-AU" sz="1800" dirty="0">
                <a:effectLst/>
                <a:latin typeface="Calibri" panose="020F0502020204030204" pitchFamily="34" charset="0"/>
                <a:ea typeface="DengXian" panose="02010600030101010101" pitchFamily="2" charset="-122"/>
                <a:cs typeface="Times New Roman" panose="02020603050405020304" pitchFamily="18" charset="0"/>
              </a:rPr>
              <a:t>eographic distribution of the respondents</a:t>
            </a:r>
          </a:p>
          <a:p>
            <a:pPr marL="285750" indent="-285750">
              <a:buFont typeface="Arial" panose="020B0604020202020204" pitchFamily="34" charset="0"/>
              <a:buChar char="•"/>
            </a:pPr>
            <a:r>
              <a:rPr lang="en-AU" dirty="0"/>
              <a:t>How comfortable they feel discussing issues in the workplace(supervisors VS co-workers)</a:t>
            </a:r>
          </a:p>
          <a:p>
            <a:pPr marL="285750" indent="-285750">
              <a:buFont typeface="Arial" panose="020B0604020202020204" pitchFamily="34" charset="0"/>
              <a:buChar char="•"/>
            </a:pPr>
            <a:r>
              <a:rPr lang="en-AU" dirty="0"/>
              <a:t>Factors correlated mental status, type of work or family history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E</a:t>
            </a:r>
            <a:r>
              <a:rPr lang="en-AU" sz="1800" dirty="0">
                <a:effectLst/>
                <a:latin typeface="Calibri" panose="020F0502020204030204" pitchFamily="34" charset="0"/>
                <a:ea typeface="DengXian" panose="02010600030101010101" pitchFamily="2" charset="-122"/>
                <a:cs typeface="Times New Roman" panose="02020603050405020304" pitchFamily="18" charset="0"/>
              </a:rPr>
              <a:t>mployers’ attitudes towards wellness programs under COVID impact</a:t>
            </a:r>
          </a:p>
          <a:p>
            <a:endParaRPr lang="en-AU" dirty="0">
              <a:latin typeface="Calibri" panose="020F0502020204030204" pitchFamily="34" charset="0"/>
              <a:ea typeface="DengXian" panose="02010600030101010101" pitchFamily="2" charset="-122"/>
              <a:cs typeface="Times New Roman" panose="02020603050405020304" pitchFamily="18" charset="0"/>
            </a:endParaRPr>
          </a:p>
          <a:p>
            <a:r>
              <a:rPr lang="en-AU" dirty="0"/>
              <a:t>Differences in survey data structure: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Survey q</a:t>
            </a:r>
            <a:r>
              <a:rPr lang="en-AU" sz="1800" dirty="0">
                <a:effectLst/>
                <a:latin typeface="Calibri" panose="020F0502020204030204" pitchFamily="34" charset="0"/>
                <a:ea typeface="DengXian" panose="02010600030101010101" pitchFamily="2" charset="-122"/>
                <a:cs typeface="Times New Roman" panose="02020603050405020304" pitchFamily="18" charset="0"/>
              </a:rPr>
              <a:t>uestions with equivalent meanings manually selected and filtered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Harmonise the responses’ options </a:t>
            </a:r>
          </a:p>
          <a:p>
            <a:endParaRPr lang="en-AU" dirty="0">
              <a:latin typeface="Calibri" panose="020F0502020204030204" pitchFamily="34" charset="0"/>
              <a:ea typeface="DengXian" panose="02010600030101010101" pitchFamily="2" charset="-122"/>
              <a:cs typeface="Times New Roman" panose="02020603050405020304" pitchFamily="18" charset="0"/>
            </a:endParaRPr>
          </a:p>
          <a:p>
            <a:r>
              <a:rPr lang="en-AU" dirty="0">
                <a:latin typeface="Calibri" panose="020F0502020204030204" pitchFamily="34" charset="0"/>
                <a:ea typeface="DengXian" panose="02010600030101010101" pitchFamily="2" charset="-122"/>
                <a:cs typeface="Times New Roman" panose="02020603050405020304" pitchFamily="18" charset="0"/>
              </a:rPr>
              <a:t>Visualisation: </a:t>
            </a:r>
            <a:r>
              <a:rPr lang="en-AU" sz="1800" dirty="0">
                <a:effectLst/>
                <a:latin typeface="Calibri" panose="020F0502020204030204" pitchFamily="34" charset="0"/>
                <a:ea typeface="DengXian" panose="02010600030101010101" pitchFamily="2" charset="-122"/>
                <a:cs typeface="Times New Roman" panose="02020603050405020304" pitchFamily="18" charset="0"/>
              </a:rPr>
              <a:t>Matplotlib plot to visualize distribution, p</a:t>
            </a:r>
            <a:r>
              <a:rPr lang="en-AU" dirty="0"/>
              <a:t>roportion-based approach </a:t>
            </a:r>
            <a:endParaRPr lang="en-AU"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AU" dirty="0"/>
          </a:p>
          <a:p>
            <a:r>
              <a:rPr lang="en-AU" dirty="0"/>
              <a:t>Chi2 test </a:t>
            </a:r>
            <a:r>
              <a:rPr lang="en-AU" sz="1800" dirty="0">
                <a:effectLst/>
                <a:latin typeface="Calibri" panose="020F0502020204030204" pitchFamily="34" charset="0"/>
                <a:ea typeface="DengXian" panose="02010600030101010101" pitchFamily="2" charset="-122"/>
                <a:cs typeface="Times New Roman" panose="02020603050405020304" pitchFamily="18" charset="0"/>
              </a:rPr>
              <a:t>of independence of variables: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Done for questions </a:t>
            </a:r>
            <a:r>
              <a:rPr lang="en-AU" sz="1800" dirty="0">
                <a:effectLst/>
                <a:latin typeface="Calibri" panose="020F0502020204030204" pitchFamily="34" charset="0"/>
                <a:ea typeface="DengXian" panose="02010600030101010101" pitchFamily="2" charset="-122"/>
                <a:cs typeface="Times New Roman" panose="02020603050405020304" pitchFamily="18" charset="0"/>
              </a:rPr>
              <a:t>with identical answer options after harmonization</a:t>
            </a:r>
            <a:r>
              <a:rPr lang="en-AU" dirty="0">
                <a:effectLst/>
              </a:rPr>
              <a:t> </a:t>
            </a:r>
            <a:endParaRPr lang="en-AU" dirty="0">
              <a:latin typeface="Calibri" panose="020F0502020204030204" pitchFamily="34"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2014 data --- Expected Frequencies; 2020-2022 data – Observed Frequencies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C</a:t>
            </a:r>
            <a:r>
              <a:rPr lang="en-AU" sz="1800" dirty="0">
                <a:effectLst/>
                <a:latin typeface="Calibri" panose="020F0502020204030204" pitchFamily="34" charset="0"/>
                <a:ea typeface="DengXian" panose="02010600030101010101" pitchFamily="2" charset="-122"/>
                <a:cs typeface="Times New Roman" panose="02020603050405020304" pitchFamily="18" charset="0"/>
              </a:rPr>
              <a:t>hi-square statistic and p-value to explore COVID impact </a:t>
            </a:r>
            <a:endParaRPr lang="en-AU" dirty="0"/>
          </a:p>
          <a:p>
            <a:pPr marL="285750" indent="-285750">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293352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260630"/>
            <a:ext cx="5221483" cy="3882613"/>
          </a:xfrm>
        </p:spPr>
        <p:txBody>
          <a:bodyPr vert="horz" lIns="91440" tIns="45720" rIns="91440" bIns="45720" rtlCol="0" anchor="b">
            <a:noAutofit/>
          </a:bodyPr>
          <a:lstStyle/>
          <a:p>
            <a:pPr algn="l">
              <a:buFont typeface="+mj-lt"/>
              <a:buAutoNum type="arabicPeriod"/>
            </a:pPr>
            <a:r>
              <a:rPr lang="en-AU" sz="4400" b="0" i="0" dirty="0">
                <a:solidFill>
                  <a:schemeClr val="bg1"/>
                </a:solidFill>
                <a:effectLst/>
                <a:latin typeface="-apple-system"/>
              </a:rPr>
              <a:t>What is the self-reported prevalence of mental health conditions amongst tech industry workers.</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4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2970685" cy="646331"/>
          </a:xfrm>
          <a:prstGeom prst="rect">
            <a:avLst/>
          </a:prstGeom>
          <a:noFill/>
        </p:spPr>
        <p:txBody>
          <a:bodyPr wrap="none" rtlCol="0">
            <a:spAutoFit/>
          </a:bodyPr>
          <a:lstStyle/>
          <a:p>
            <a:r>
              <a:rPr lang="en-AU" dirty="0"/>
              <a:t>No significant difference:</a:t>
            </a:r>
          </a:p>
          <a:p>
            <a:r>
              <a:rPr lang="en-AU" dirty="0"/>
              <a:t>Chi2 = 0.15, </a:t>
            </a:r>
            <a:r>
              <a:rPr lang="en-AU" dirty="0" err="1"/>
              <a:t>df</a:t>
            </a:r>
            <a:r>
              <a:rPr lang="en-AU" dirty="0"/>
              <a:t> = 1, p = 0.696</a:t>
            </a:r>
          </a:p>
        </p:txBody>
      </p:sp>
      <p:pic>
        <p:nvPicPr>
          <p:cNvPr id="1032" name="Picture 8">
            <a:extLst>
              <a:ext uri="{FF2B5EF4-FFF2-40B4-BE49-F238E27FC236}">
                <a16:creationId xmlns:a16="http://schemas.microsoft.com/office/drawing/2014/main" id="{A3AFCE2C-1833-19E0-C150-EDE8C8952F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71"/>
          <a:stretch/>
        </p:blipFill>
        <p:spPr bwMode="auto">
          <a:xfrm>
            <a:off x="164123" y="1038186"/>
            <a:ext cx="5591907" cy="48575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C6C163C-FD04-DC76-7B0F-4EAB3E4081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601"/>
          <a:stretch/>
        </p:blipFill>
        <p:spPr bwMode="auto">
          <a:xfrm>
            <a:off x="5103726" y="1038186"/>
            <a:ext cx="7253346" cy="478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409025" y="10"/>
            <a:ext cx="8782975"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06960" y="447659"/>
            <a:ext cx="4023360" cy="3204134"/>
          </a:xfrm>
        </p:spPr>
        <p:txBody>
          <a:bodyPr vert="horz" lIns="91440" tIns="45720" rIns="91440" bIns="45720" rtlCol="0" anchor="b">
            <a:normAutofit/>
          </a:bodyPr>
          <a:lstStyle/>
          <a:p>
            <a:pPr algn="l"/>
            <a:r>
              <a:rPr lang="en-AU" sz="4400" b="0" i="0" dirty="0">
                <a:solidFill>
                  <a:schemeClr val="bg1"/>
                </a:solidFill>
                <a:effectLst/>
                <a:latin typeface="-apple-system"/>
              </a:rPr>
              <a:t>2. How does this compare within different countries?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74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48C8791-843E-B5F0-A802-E92228083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90"/>
          <a:stretch/>
        </p:blipFill>
        <p:spPr bwMode="auto">
          <a:xfrm>
            <a:off x="1691787" y="1023647"/>
            <a:ext cx="8808426" cy="5834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Pre-Pandemic, 2014:</a:t>
            </a:r>
          </a:p>
        </p:txBody>
      </p:sp>
    </p:spTree>
    <p:extLst>
      <p:ext uri="{BB962C8B-B14F-4D97-AF65-F5344CB8AC3E}">
        <p14:creationId xmlns:p14="http://schemas.microsoft.com/office/powerpoint/2010/main" val="3259633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512</TotalTime>
  <Words>1383</Words>
  <Application>Microsoft Macintosh PowerPoint</Application>
  <PresentationFormat>Widescreen</PresentationFormat>
  <Paragraphs>139</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Slack-Lato</vt:lpstr>
      <vt:lpstr>Aptos</vt:lpstr>
      <vt:lpstr>Aptos Display</vt:lpstr>
      <vt:lpstr>Arial</vt:lpstr>
      <vt:lpstr>Calibri</vt:lpstr>
      <vt:lpstr>Office Theme</vt:lpstr>
      <vt:lpstr>Executive Summary </vt:lpstr>
      <vt:lpstr>Data Source </vt:lpstr>
      <vt:lpstr>PowerPoint Presentation</vt:lpstr>
      <vt:lpstr>Method</vt:lpstr>
      <vt:lpstr>PowerPoint Presentation</vt:lpstr>
      <vt:lpstr>What is the self-reported prevalence of mental health conditions amongst tech industry workers.</vt:lpstr>
      <vt:lpstr>PowerPoint Presentation</vt:lpstr>
      <vt:lpstr>2. How does this compare within different countries?</vt:lpstr>
      <vt:lpstr>PowerPoint Presentation</vt:lpstr>
      <vt:lpstr>PowerPoint Presentation</vt:lpstr>
      <vt:lpstr>3. What is the proportion of tech employers that offer wellness programs?</vt:lpstr>
      <vt:lpstr>PowerPoint Presentation</vt:lpstr>
      <vt:lpstr>4. Does the prevalence of self-reported mental health conditions vary between remote vs. office-based workers? </vt:lpstr>
      <vt:lpstr>PowerPoint Presentation</vt:lpstr>
      <vt:lpstr>5. Does the prevalence of self-reported mental health conditions vary between a given family history of mental illness? </vt:lpstr>
      <vt:lpstr>PowerPoint Presentation</vt:lpstr>
      <vt:lpstr>6. How are those with self-reported mental health conditions likely to disclose issues to supervisors </vt:lpstr>
      <vt:lpstr>PowerPoint Presentation</vt:lpstr>
      <vt:lpstr>7. How are those with self-reported mental health conditions likely to disclose issues to supervisors</vt:lpstr>
      <vt:lpstr>PowerPoint Presentation</vt:lpstr>
      <vt:lpstr>Conclusions</vt:lpstr>
      <vt:lpstr>PowerPoint Presentation</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Radford</dc:creator>
  <cp:lastModifiedBy>Joyce Xu</cp:lastModifiedBy>
  <cp:revision>41</cp:revision>
  <dcterms:created xsi:type="dcterms:W3CDTF">2024-04-09T08:56:55Z</dcterms:created>
  <dcterms:modified xsi:type="dcterms:W3CDTF">2024-04-14T11:00:08Z</dcterms:modified>
</cp:coreProperties>
</file>