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00" d="100"/>
          <a:sy n="100" d="100"/>
        </p:scale>
        <p:origin x="-90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6E49-D9C1-816F-2DAF-C62D1ED7E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B5CAA9B-2424-B355-0153-E24ED110D6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10A5764-309D-FFFF-68B9-22035A8694CF}"/>
              </a:ext>
            </a:extLst>
          </p:cNvPr>
          <p:cNvSpPr>
            <a:spLocks noGrp="1"/>
          </p:cNvSpPr>
          <p:nvPr>
            <p:ph type="dt" sz="half" idx="10"/>
          </p:nvPr>
        </p:nvSpPr>
        <p:spPr/>
        <p:txBody>
          <a:bodyPr/>
          <a:lstStyle/>
          <a:p>
            <a:fld id="{C4596805-D2F7-4045-B3B7-6DC6BE4F5E9D}" type="datetimeFigureOut">
              <a:rPr lang="en-AU" smtClean="0"/>
              <a:t>9/04/2024</a:t>
            </a:fld>
            <a:endParaRPr lang="en-AU"/>
          </a:p>
        </p:txBody>
      </p:sp>
      <p:sp>
        <p:nvSpPr>
          <p:cNvPr id="5" name="Footer Placeholder 4">
            <a:extLst>
              <a:ext uri="{FF2B5EF4-FFF2-40B4-BE49-F238E27FC236}">
                <a16:creationId xmlns:a16="http://schemas.microsoft.com/office/drawing/2014/main" id="{041F88C6-6A20-5126-9854-428BC72DEA9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006CE2E-0AE3-B27A-0081-CF8F68897484}"/>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131900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EB74-85DE-9336-5B89-DC81E668188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8615CC5-F475-2739-E00A-F13156EE02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9E248E-6A50-9998-E5E7-2BD2CDA47D60}"/>
              </a:ext>
            </a:extLst>
          </p:cNvPr>
          <p:cNvSpPr>
            <a:spLocks noGrp="1"/>
          </p:cNvSpPr>
          <p:nvPr>
            <p:ph type="dt" sz="half" idx="10"/>
          </p:nvPr>
        </p:nvSpPr>
        <p:spPr/>
        <p:txBody>
          <a:bodyPr/>
          <a:lstStyle/>
          <a:p>
            <a:fld id="{C4596805-D2F7-4045-B3B7-6DC6BE4F5E9D}" type="datetimeFigureOut">
              <a:rPr lang="en-AU" smtClean="0"/>
              <a:t>9/04/2024</a:t>
            </a:fld>
            <a:endParaRPr lang="en-AU"/>
          </a:p>
        </p:txBody>
      </p:sp>
      <p:sp>
        <p:nvSpPr>
          <p:cNvPr id="5" name="Footer Placeholder 4">
            <a:extLst>
              <a:ext uri="{FF2B5EF4-FFF2-40B4-BE49-F238E27FC236}">
                <a16:creationId xmlns:a16="http://schemas.microsoft.com/office/drawing/2014/main" id="{7B352461-CE04-A82F-65EC-92B7B0BC7A2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58B0938-EFEB-3DAE-F1F6-7AE9E64B9A78}"/>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376021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DF2002-DFAA-7E7F-3CFB-D841F1837A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D74E906-C7D0-FA6C-AB1A-D5B29E7D2E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86BB0D1-5911-CCA4-6C6D-71387FE2BB6C}"/>
              </a:ext>
            </a:extLst>
          </p:cNvPr>
          <p:cNvSpPr>
            <a:spLocks noGrp="1"/>
          </p:cNvSpPr>
          <p:nvPr>
            <p:ph type="dt" sz="half" idx="10"/>
          </p:nvPr>
        </p:nvSpPr>
        <p:spPr/>
        <p:txBody>
          <a:bodyPr/>
          <a:lstStyle/>
          <a:p>
            <a:fld id="{C4596805-D2F7-4045-B3B7-6DC6BE4F5E9D}" type="datetimeFigureOut">
              <a:rPr lang="en-AU" smtClean="0"/>
              <a:t>9/04/2024</a:t>
            </a:fld>
            <a:endParaRPr lang="en-AU"/>
          </a:p>
        </p:txBody>
      </p:sp>
      <p:sp>
        <p:nvSpPr>
          <p:cNvPr id="5" name="Footer Placeholder 4">
            <a:extLst>
              <a:ext uri="{FF2B5EF4-FFF2-40B4-BE49-F238E27FC236}">
                <a16:creationId xmlns:a16="http://schemas.microsoft.com/office/drawing/2014/main" id="{48CF4B83-D858-8523-A65C-4778BED09B6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FD201C6-18AF-2C4A-6F49-36A63170E3A1}"/>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715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7BC4-28AE-237D-97CC-6827FE01BEC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8C9EEFC-FD0B-E597-EA9B-DEA7F582CD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A1637EB-CAD3-31BC-BA44-22A463CBB664}"/>
              </a:ext>
            </a:extLst>
          </p:cNvPr>
          <p:cNvSpPr>
            <a:spLocks noGrp="1"/>
          </p:cNvSpPr>
          <p:nvPr>
            <p:ph type="dt" sz="half" idx="10"/>
          </p:nvPr>
        </p:nvSpPr>
        <p:spPr/>
        <p:txBody>
          <a:bodyPr/>
          <a:lstStyle/>
          <a:p>
            <a:fld id="{C4596805-D2F7-4045-B3B7-6DC6BE4F5E9D}" type="datetimeFigureOut">
              <a:rPr lang="en-AU" smtClean="0"/>
              <a:t>9/04/2024</a:t>
            </a:fld>
            <a:endParaRPr lang="en-AU"/>
          </a:p>
        </p:txBody>
      </p:sp>
      <p:sp>
        <p:nvSpPr>
          <p:cNvPr id="5" name="Footer Placeholder 4">
            <a:extLst>
              <a:ext uri="{FF2B5EF4-FFF2-40B4-BE49-F238E27FC236}">
                <a16:creationId xmlns:a16="http://schemas.microsoft.com/office/drawing/2014/main" id="{3C5FC357-20C8-1656-2786-D7C1D92476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B73F8EC-B445-8F31-B0CC-C7D7EB856CB5}"/>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1256221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4AFE-1940-1729-042D-DE8AB256B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14D9D1D-452A-5E64-ECED-8002F2BB8B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321A2F-4834-7D9A-874B-D67AC5B859C2}"/>
              </a:ext>
            </a:extLst>
          </p:cNvPr>
          <p:cNvSpPr>
            <a:spLocks noGrp="1"/>
          </p:cNvSpPr>
          <p:nvPr>
            <p:ph type="dt" sz="half" idx="10"/>
          </p:nvPr>
        </p:nvSpPr>
        <p:spPr/>
        <p:txBody>
          <a:bodyPr/>
          <a:lstStyle/>
          <a:p>
            <a:fld id="{C4596805-D2F7-4045-B3B7-6DC6BE4F5E9D}" type="datetimeFigureOut">
              <a:rPr lang="en-AU" smtClean="0"/>
              <a:t>9/04/2024</a:t>
            </a:fld>
            <a:endParaRPr lang="en-AU"/>
          </a:p>
        </p:txBody>
      </p:sp>
      <p:sp>
        <p:nvSpPr>
          <p:cNvPr id="5" name="Footer Placeholder 4">
            <a:extLst>
              <a:ext uri="{FF2B5EF4-FFF2-40B4-BE49-F238E27FC236}">
                <a16:creationId xmlns:a16="http://schemas.microsoft.com/office/drawing/2014/main" id="{D0790654-92BF-4935-4547-2DAE0804838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269A3C1-A35F-B4C1-D307-2AFD69DDD431}"/>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44692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4D0C-6539-2026-BD90-85C820CBD2A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59E59E9-894E-3691-DCD4-8F0E1B7B2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AA6DD58-311C-BC18-A787-8BF5577F2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90EB1EB-3847-9B36-2D3C-E41E7BE2C029}"/>
              </a:ext>
            </a:extLst>
          </p:cNvPr>
          <p:cNvSpPr>
            <a:spLocks noGrp="1"/>
          </p:cNvSpPr>
          <p:nvPr>
            <p:ph type="dt" sz="half" idx="10"/>
          </p:nvPr>
        </p:nvSpPr>
        <p:spPr/>
        <p:txBody>
          <a:bodyPr/>
          <a:lstStyle/>
          <a:p>
            <a:fld id="{C4596805-D2F7-4045-B3B7-6DC6BE4F5E9D}" type="datetimeFigureOut">
              <a:rPr lang="en-AU" smtClean="0"/>
              <a:t>9/04/2024</a:t>
            </a:fld>
            <a:endParaRPr lang="en-AU"/>
          </a:p>
        </p:txBody>
      </p:sp>
      <p:sp>
        <p:nvSpPr>
          <p:cNvPr id="6" name="Footer Placeholder 5">
            <a:extLst>
              <a:ext uri="{FF2B5EF4-FFF2-40B4-BE49-F238E27FC236}">
                <a16:creationId xmlns:a16="http://schemas.microsoft.com/office/drawing/2014/main" id="{030565A5-8783-878C-95A0-35E433782C7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3055C5B-3C8E-F0EE-F8D5-0021CBE742B0}"/>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34198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35FC-97C6-7F8A-F6F8-7E292E2A7E4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25611CB-3C83-2999-4993-EFE9C15048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707BA6-FBD9-378C-965F-4C00ADA53C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D1D0AF4-FB98-58B9-980C-B8EAD57730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391626-1868-E3C6-8F89-14DCF542BF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F6B4B5B-53DD-7B46-4091-55EAD03F4D14}"/>
              </a:ext>
            </a:extLst>
          </p:cNvPr>
          <p:cNvSpPr>
            <a:spLocks noGrp="1"/>
          </p:cNvSpPr>
          <p:nvPr>
            <p:ph type="dt" sz="half" idx="10"/>
          </p:nvPr>
        </p:nvSpPr>
        <p:spPr/>
        <p:txBody>
          <a:bodyPr/>
          <a:lstStyle/>
          <a:p>
            <a:fld id="{C4596805-D2F7-4045-B3B7-6DC6BE4F5E9D}" type="datetimeFigureOut">
              <a:rPr lang="en-AU" smtClean="0"/>
              <a:t>9/04/2024</a:t>
            </a:fld>
            <a:endParaRPr lang="en-AU"/>
          </a:p>
        </p:txBody>
      </p:sp>
      <p:sp>
        <p:nvSpPr>
          <p:cNvPr id="8" name="Footer Placeholder 7">
            <a:extLst>
              <a:ext uri="{FF2B5EF4-FFF2-40B4-BE49-F238E27FC236}">
                <a16:creationId xmlns:a16="http://schemas.microsoft.com/office/drawing/2014/main" id="{9D143BAF-26BD-A656-40CF-B3A1C541B6D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845C32B-6943-C64B-4BFC-D338A24F7DE6}"/>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4154236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93A5-4A15-24D0-16BE-186FE6FF6B0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425FF93-2983-31DC-F8E4-45F78BB5C902}"/>
              </a:ext>
            </a:extLst>
          </p:cNvPr>
          <p:cNvSpPr>
            <a:spLocks noGrp="1"/>
          </p:cNvSpPr>
          <p:nvPr>
            <p:ph type="dt" sz="half" idx="10"/>
          </p:nvPr>
        </p:nvSpPr>
        <p:spPr/>
        <p:txBody>
          <a:bodyPr/>
          <a:lstStyle/>
          <a:p>
            <a:fld id="{C4596805-D2F7-4045-B3B7-6DC6BE4F5E9D}" type="datetimeFigureOut">
              <a:rPr lang="en-AU" smtClean="0"/>
              <a:t>9/04/2024</a:t>
            </a:fld>
            <a:endParaRPr lang="en-AU"/>
          </a:p>
        </p:txBody>
      </p:sp>
      <p:sp>
        <p:nvSpPr>
          <p:cNvPr id="4" name="Footer Placeholder 3">
            <a:extLst>
              <a:ext uri="{FF2B5EF4-FFF2-40B4-BE49-F238E27FC236}">
                <a16:creationId xmlns:a16="http://schemas.microsoft.com/office/drawing/2014/main" id="{C591C897-9014-7A79-1B33-4ACC3836E5F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94D2CFA-2C21-215B-6E78-7A4EECAC0BAB}"/>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420136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A561A-7D45-03A7-63A0-5920266962E9}"/>
              </a:ext>
            </a:extLst>
          </p:cNvPr>
          <p:cNvSpPr>
            <a:spLocks noGrp="1"/>
          </p:cNvSpPr>
          <p:nvPr>
            <p:ph type="dt" sz="half" idx="10"/>
          </p:nvPr>
        </p:nvSpPr>
        <p:spPr/>
        <p:txBody>
          <a:bodyPr/>
          <a:lstStyle/>
          <a:p>
            <a:fld id="{C4596805-D2F7-4045-B3B7-6DC6BE4F5E9D}" type="datetimeFigureOut">
              <a:rPr lang="en-AU" smtClean="0"/>
              <a:t>9/04/2024</a:t>
            </a:fld>
            <a:endParaRPr lang="en-AU"/>
          </a:p>
        </p:txBody>
      </p:sp>
      <p:sp>
        <p:nvSpPr>
          <p:cNvPr id="3" name="Footer Placeholder 2">
            <a:extLst>
              <a:ext uri="{FF2B5EF4-FFF2-40B4-BE49-F238E27FC236}">
                <a16:creationId xmlns:a16="http://schemas.microsoft.com/office/drawing/2014/main" id="{16A334BC-1B22-3EDC-F29F-CF2516EEADF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59A342E-C5E4-C421-4395-75C0A045FF90}"/>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925165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BA6B-DB3D-5B45-2AB3-92A034AB94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389A777-195B-A4EB-35C8-4D47632D0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68BD7CB-A450-1199-FD2C-DEAE443BC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071E1D-740A-D0A6-B3B7-08F9383767EA}"/>
              </a:ext>
            </a:extLst>
          </p:cNvPr>
          <p:cNvSpPr>
            <a:spLocks noGrp="1"/>
          </p:cNvSpPr>
          <p:nvPr>
            <p:ph type="dt" sz="half" idx="10"/>
          </p:nvPr>
        </p:nvSpPr>
        <p:spPr/>
        <p:txBody>
          <a:bodyPr/>
          <a:lstStyle/>
          <a:p>
            <a:fld id="{C4596805-D2F7-4045-B3B7-6DC6BE4F5E9D}" type="datetimeFigureOut">
              <a:rPr lang="en-AU" smtClean="0"/>
              <a:t>9/04/2024</a:t>
            </a:fld>
            <a:endParaRPr lang="en-AU"/>
          </a:p>
        </p:txBody>
      </p:sp>
      <p:sp>
        <p:nvSpPr>
          <p:cNvPr id="6" name="Footer Placeholder 5">
            <a:extLst>
              <a:ext uri="{FF2B5EF4-FFF2-40B4-BE49-F238E27FC236}">
                <a16:creationId xmlns:a16="http://schemas.microsoft.com/office/drawing/2014/main" id="{BC3C8D01-390F-5081-FD73-90401FD107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9E4651C-FB0D-BE4D-E684-6483FF461D01}"/>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76681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C333-0275-A971-80D2-29B40A60B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0821E49-BDD3-D1CB-7741-3667764B71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F933ADF-5898-31D7-51EC-3DF65DF0F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EBCF2-FB29-A19E-5D59-F17A96AC5614}"/>
              </a:ext>
            </a:extLst>
          </p:cNvPr>
          <p:cNvSpPr>
            <a:spLocks noGrp="1"/>
          </p:cNvSpPr>
          <p:nvPr>
            <p:ph type="dt" sz="half" idx="10"/>
          </p:nvPr>
        </p:nvSpPr>
        <p:spPr/>
        <p:txBody>
          <a:bodyPr/>
          <a:lstStyle/>
          <a:p>
            <a:fld id="{C4596805-D2F7-4045-B3B7-6DC6BE4F5E9D}" type="datetimeFigureOut">
              <a:rPr lang="en-AU" smtClean="0"/>
              <a:t>9/04/2024</a:t>
            </a:fld>
            <a:endParaRPr lang="en-AU"/>
          </a:p>
        </p:txBody>
      </p:sp>
      <p:sp>
        <p:nvSpPr>
          <p:cNvPr id="6" name="Footer Placeholder 5">
            <a:extLst>
              <a:ext uri="{FF2B5EF4-FFF2-40B4-BE49-F238E27FC236}">
                <a16:creationId xmlns:a16="http://schemas.microsoft.com/office/drawing/2014/main" id="{664B9C69-EC2D-3FF4-F40D-D4335C957CA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0AC7B04-C19B-AC2B-AE84-CB8BF7ECDA44}"/>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310289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67FB9A-B1E2-10C8-CEC8-A3E0904766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8232235-263B-FE33-C445-F572396D4A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AD16F75-EF3E-E838-178F-D68297FE5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596805-D2F7-4045-B3B7-6DC6BE4F5E9D}" type="datetimeFigureOut">
              <a:rPr lang="en-AU" smtClean="0"/>
              <a:t>9/04/2024</a:t>
            </a:fld>
            <a:endParaRPr lang="en-AU"/>
          </a:p>
        </p:txBody>
      </p:sp>
      <p:sp>
        <p:nvSpPr>
          <p:cNvPr id="5" name="Footer Placeholder 4">
            <a:extLst>
              <a:ext uri="{FF2B5EF4-FFF2-40B4-BE49-F238E27FC236}">
                <a16:creationId xmlns:a16="http://schemas.microsoft.com/office/drawing/2014/main" id="{01F0E904-BCDC-0B8D-3B4C-04CD76A7A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9A69F61-C3CE-1340-DC62-962DE8457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7EEEE0-B551-4E2C-AD72-B838DDC78B22}" type="slidenum">
              <a:rPr lang="en-AU" smtClean="0"/>
              <a:t>‹#›</a:t>
            </a:fld>
            <a:endParaRPr lang="en-AU"/>
          </a:p>
        </p:txBody>
      </p:sp>
    </p:spTree>
    <p:extLst>
      <p:ext uri="{BB962C8B-B14F-4D97-AF65-F5344CB8AC3E}">
        <p14:creationId xmlns:p14="http://schemas.microsoft.com/office/powerpoint/2010/main" val="249809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C08F45-2671-E5C3-F65A-97A19A56C378}"/>
              </a:ext>
            </a:extLst>
          </p:cNvPr>
          <p:cNvSpPr txBox="1"/>
          <p:nvPr/>
        </p:nvSpPr>
        <p:spPr>
          <a:xfrm>
            <a:off x="2539014" y="4412202"/>
            <a:ext cx="5477522" cy="1477328"/>
          </a:xfrm>
          <a:prstGeom prst="rect">
            <a:avLst/>
          </a:prstGeom>
          <a:noFill/>
        </p:spPr>
        <p:txBody>
          <a:bodyPr wrap="square" rtlCol="0">
            <a:spAutoFit/>
          </a:bodyPr>
          <a:lstStyle/>
          <a:p>
            <a:r>
              <a:rPr lang="en-AU" dirty="0"/>
              <a:t>Executive summary:</a:t>
            </a:r>
          </a:p>
          <a:p>
            <a:r>
              <a:rPr lang="en-AU" dirty="0"/>
              <a:t>Overview</a:t>
            </a:r>
          </a:p>
          <a:p>
            <a:r>
              <a:rPr lang="en-AU" dirty="0"/>
              <a:t>Project goals</a:t>
            </a:r>
          </a:p>
          <a:p>
            <a:r>
              <a:rPr lang="en-AU" dirty="0"/>
              <a:t>How does this relate to the industry we selected</a:t>
            </a:r>
          </a:p>
          <a:p>
            <a:endParaRPr lang="en-AU" dirty="0"/>
          </a:p>
        </p:txBody>
      </p:sp>
      <p:sp>
        <p:nvSpPr>
          <p:cNvPr id="5" name="TextBox 4">
            <a:extLst>
              <a:ext uri="{FF2B5EF4-FFF2-40B4-BE49-F238E27FC236}">
                <a16:creationId xmlns:a16="http://schemas.microsoft.com/office/drawing/2014/main" id="{65D587D5-CE0B-B5EC-FCED-5CA23A4839ED}"/>
              </a:ext>
            </a:extLst>
          </p:cNvPr>
          <p:cNvSpPr txBox="1"/>
          <p:nvPr/>
        </p:nvSpPr>
        <p:spPr>
          <a:xfrm>
            <a:off x="1864311" y="1056442"/>
            <a:ext cx="8096435" cy="3139321"/>
          </a:xfrm>
          <a:prstGeom prst="rect">
            <a:avLst/>
          </a:prstGeom>
          <a:noFill/>
        </p:spPr>
        <p:txBody>
          <a:bodyPr wrap="square" rtlCol="0">
            <a:spAutoFit/>
          </a:bodyPr>
          <a:lstStyle/>
          <a:p>
            <a:pPr algn="l"/>
            <a:r>
              <a:rPr lang="en-AU" b="0" i="0" dirty="0">
                <a:solidFill>
                  <a:srgbClr val="1F2328"/>
                </a:solidFill>
                <a:effectLst/>
                <a:latin typeface="-apple-system"/>
              </a:rPr>
              <a:t>Tech workers experience precarious employment, unpredictable working hours, sedentary, and often socially isolating working conditions. Research on psychosocial working conditions suggests that these factors are likely to have significant impacts on workers' mental and physical health. Increasingly, research is </a:t>
            </a:r>
            <a:r>
              <a:rPr lang="en-AU" b="0" i="0" dirty="0" err="1">
                <a:solidFill>
                  <a:srgbClr val="1F2328"/>
                </a:solidFill>
                <a:effectLst/>
                <a:latin typeface="-apple-system"/>
              </a:rPr>
              <a:t>suggseting</a:t>
            </a:r>
            <a:r>
              <a:rPr lang="en-AU" b="0" i="0" dirty="0">
                <a:solidFill>
                  <a:srgbClr val="1F2328"/>
                </a:solidFill>
                <a:effectLst/>
                <a:latin typeface="-apple-system"/>
              </a:rPr>
              <a:t> that workplace cultures that encourage workers to disclose their mental health issues to colleagues and supervisors may improve the likelihood that workers will disclose mental health conditions, leading to better long-term outcomes for tech workers.</a:t>
            </a:r>
          </a:p>
          <a:p>
            <a:pPr algn="l"/>
            <a:r>
              <a:rPr lang="en-AU" b="0" i="0" dirty="0">
                <a:solidFill>
                  <a:srgbClr val="1F2328"/>
                </a:solidFill>
                <a:effectLst/>
                <a:latin typeface="-apple-system"/>
              </a:rPr>
              <a:t>The aims of this project are therefore to explore the factors that impact on tech workers mental health over two observation periods, before the COVID-19 pandemic (2014) compared with during the COVID-19 pandemic (2020-2022).</a:t>
            </a:r>
          </a:p>
          <a:p>
            <a:endParaRPr lang="en-AU" dirty="0"/>
          </a:p>
        </p:txBody>
      </p:sp>
    </p:spTree>
    <p:extLst>
      <p:ext uri="{BB962C8B-B14F-4D97-AF65-F5344CB8AC3E}">
        <p14:creationId xmlns:p14="http://schemas.microsoft.com/office/powerpoint/2010/main" val="3091366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6EAB6-F612-3328-7775-864528108772}"/>
              </a:ext>
            </a:extLst>
          </p:cNvPr>
          <p:cNvSpPr txBox="1"/>
          <p:nvPr/>
        </p:nvSpPr>
        <p:spPr>
          <a:xfrm>
            <a:off x="2077375" y="878889"/>
            <a:ext cx="6232124" cy="3139321"/>
          </a:xfrm>
          <a:prstGeom prst="rect">
            <a:avLst/>
          </a:prstGeom>
          <a:noFill/>
        </p:spPr>
        <p:txBody>
          <a:bodyPr wrap="square" rtlCol="0">
            <a:spAutoFit/>
          </a:bodyPr>
          <a:lstStyle/>
          <a:p>
            <a:r>
              <a:rPr lang="en-AU" dirty="0"/>
              <a:t>Conclusions:</a:t>
            </a:r>
          </a:p>
          <a:p>
            <a:pPr marL="285750" indent="-285750">
              <a:buFontTx/>
              <a:buChar char="-"/>
            </a:pPr>
            <a:r>
              <a:rPr lang="en-AU" dirty="0"/>
              <a:t>Despite greater uptake of employer wellness programs post covid, employees saw no change in confidence to disclose to their supervisor. </a:t>
            </a:r>
          </a:p>
          <a:p>
            <a:pPr marL="285750" indent="-285750">
              <a:buFontTx/>
              <a:buChar char="-"/>
            </a:pPr>
            <a:r>
              <a:rPr lang="en-AU" dirty="0"/>
              <a:t>Briefly discuss potential next steps for the project.</a:t>
            </a:r>
          </a:p>
          <a:p>
            <a:pPr marL="285750" indent="-285750">
              <a:buFontTx/>
              <a:buChar char="-"/>
            </a:pPr>
            <a:endParaRPr lang="en-AU" dirty="0"/>
          </a:p>
          <a:p>
            <a:pPr marL="285750" indent="-285750">
              <a:buFontTx/>
              <a:buChar char="-"/>
            </a:pPr>
            <a:endParaRPr lang="en-AU" dirty="0"/>
          </a:p>
          <a:p>
            <a:pPr marL="285750" indent="-285750">
              <a:buFontTx/>
              <a:buChar char="-"/>
            </a:pPr>
            <a:r>
              <a:rPr lang="en-AU" dirty="0"/>
              <a:t>Placeholder</a:t>
            </a:r>
          </a:p>
          <a:p>
            <a:pPr marL="285750" indent="-285750">
              <a:buFontTx/>
              <a:buChar char="-"/>
            </a:pPr>
            <a:r>
              <a:rPr lang="en-AU" dirty="0"/>
              <a:t>Add in overall prevalence of mental health issues for both datasets.</a:t>
            </a:r>
          </a:p>
          <a:p>
            <a:pPr marL="285750" indent="-285750">
              <a:buFontTx/>
              <a:buChar char="-"/>
            </a:pPr>
            <a:endParaRPr lang="en-AU" dirty="0"/>
          </a:p>
        </p:txBody>
      </p:sp>
    </p:spTree>
    <p:extLst>
      <p:ext uri="{BB962C8B-B14F-4D97-AF65-F5344CB8AC3E}">
        <p14:creationId xmlns:p14="http://schemas.microsoft.com/office/powerpoint/2010/main" val="1411070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4EB87E-97F4-FB2F-D53F-AD9D46C4F7B7}"/>
              </a:ext>
            </a:extLst>
          </p:cNvPr>
          <p:cNvSpPr txBox="1"/>
          <p:nvPr/>
        </p:nvSpPr>
        <p:spPr>
          <a:xfrm>
            <a:off x="1305017" y="1145219"/>
            <a:ext cx="6622742" cy="2031325"/>
          </a:xfrm>
          <a:prstGeom prst="rect">
            <a:avLst/>
          </a:prstGeom>
          <a:noFill/>
        </p:spPr>
        <p:txBody>
          <a:bodyPr wrap="square" rtlCol="0">
            <a:spAutoFit/>
          </a:bodyPr>
          <a:lstStyle/>
          <a:p>
            <a:r>
              <a:rPr lang="en-AU" dirty="0" err="1"/>
              <a:t>Datasource</a:t>
            </a:r>
            <a:r>
              <a:rPr lang="en-AU" dirty="0"/>
              <a:t>: </a:t>
            </a:r>
          </a:p>
          <a:p>
            <a:pPr marL="285750" indent="-285750">
              <a:buFontTx/>
              <a:buChar char="-"/>
            </a:pPr>
            <a:r>
              <a:rPr lang="en-AU" dirty="0"/>
              <a:t>Describe the data source</a:t>
            </a:r>
          </a:p>
          <a:p>
            <a:pPr marL="285750" indent="-285750">
              <a:buFontTx/>
              <a:buChar char="-"/>
            </a:pPr>
            <a:r>
              <a:rPr lang="en-AU" dirty="0"/>
              <a:t>Why we chose it </a:t>
            </a:r>
          </a:p>
          <a:p>
            <a:pPr marL="285750" indent="-285750">
              <a:buFontTx/>
              <a:buChar char="-"/>
            </a:pPr>
            <a:r>
              <a:rPr lang="en-AU" dirty="0"/>
              <a:t>Describe the collection, exploration and cleanup process.</a:t>
            </a:r>
          </a:p>
          <a:p>
            <a:pPr marL="285750" indent="-285750">
              <a:buFontTx/>
              <a:buChar char="-"/>
            </a:pPr>
            <a:r>
              <a:rPr lang="en-AU" dirty="0"/>
              <a:t>Approach we took to achieve our goals</a:t>
            </a:r>
          </a:p>
          <a:p>
            <a:endParaRPr lang="en-AU" dirty="0"/>
          </a:p>
          <a:p>
            <a:endParaRPr lang="en-AU" dirty="0"/>
          </a:p>
        </p:txBody>
      </p:sp>
    </p:spTree>
    <p:extLst>
      <p:ext uri="{BB962C8B-B14F-4D97-AF65-F5344CB8AC3E}">
        <p14:creationId xmlns:p14="http://schemas.microsoft.com/office/powerpoint/2010/main" val="57459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een and red circle&#10;&#10;Description automatically generated">
            <a:extLst>
              <a:ext uri="{FF2B5EF4-FFF2-40B4-BE49-F238E27FC236}">
                <a16:creationId xmlns:a16="http://schemas.microsoft.com/office/drawing/2014/main" id="{DE84755A-61AA-2308-2689-06B65A456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897" y="1282044"/>
            <a:ext cx="6460189" cy="4614421"/>
          </a:xfrm>
          <a:prstGeom prst="rect">
            <a:avLst/>
          </a:prstGeom>
        </p:spPr>
      </p:pic>
      <p:pic>
        <p:nvPicPr>
          <p:cNvPr id="7" name="Picture 6" descr="A green and red circle&#10;&#10;Description automatically generated">
            <a:extLst>
              <a:ext uri="{FF2B5EF4-FFF2-40B4-BE49-F238E27FC236}">
                <a16:creationId xmlns:a16="http://schemas.microsoft.com/office/drawing/2014/main" id="{F6D94B39-B882-83FB-96EA-ADE09FAC3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416" y="1404594"/>
            <a:ext cx="6486584" cy="4633274"/>
          </a:xfrm>
          <a:prstGeom prst="rect">
            <a:avLst/>
          </a:prstGeom>
        </p:spPr>
      </p:pic>
    </p:spTree>
    <p:extLst>
      <p:ext uri="{BB962C8B-B14F-4D97-AF65-F5344CB8AC3E}">
        <p14:creationId xmlns:p14="http://schemas.microsoft.com/office/powerpoint/2010/main" val="252540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CD62ED0-CEA1-59E4-2ECA-0465DAF7A9CB}"/>
              </a:ext>
            </a:extLst>
          </p:cNvPr>
          <p:cNvSpPr txBox="1"/>
          <p:nvPr/>
        </p:nvSpPr>
        <p:spPr>
          <a:xfrm>
            <a:off x="976544" y="5956917"/>
            <a:ext cx="4731798" cy="369332"/>
          </a:xfrm>
          <a:prstGeom prst="rect">
            <a:avLst/>
          </a:prstGeom>
          <a:noFill/>
        </p:spPr>
        <p:txBody>
          <a:bodyPr wrap="square" rtlCol="0">
            <a:spAutoFit/>
          </a:bodyPr>
          <a:lstStyle/>
          <a:p>
            <a:r>
              <a:rPr lang="en-AU" dirty="0"/>
              <a:t>Limitations: majority of participants from US</a:t>
            </a:r>
          </a:p>
        </p:txBody>
      </p:sp>
      <p:pic>
        <p:nvPicPr>
          <p:cNvPr id="10" name="Picture 9" descr="A graph of a number of blue and black text&#10;&#10;Description automatically generated with medium confidence">
            <a:extLst>
              <a:ext uri="{FF2B5EF4-FFF2-40B4-BE49-F238E27FC236}">
                <a16:creationId xmlns:a16="http://schemas.microsoft.com/office/drawing/2014/main" id="{27E17D9E-BF7F-E536-6403-D9C525850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639" y="941033"/>
            <a:ext cx="7084381" cy="4048218"/>
          </a:xfrm>
          <a:prstGeom prst="rect">
            <a:avLst/>
          </a:prstGeom>
        </p:spPr>
      </p:pic>
      <p:pic>
        <p:nvPicPr>
          <p:cNvPr id="12" name="Picture 11" descr="A graph of a number of blue bars&#10;&#10;Description automatically generated with medium confidence">
            <a:extLst>
              <a:ext uri="{FF2B5EF4-FFF2-40B4-BE49-F238E27FC236}">
                <a16:creationId xmlns:a16="http://schemas.microsoft.com/office/drawing/2014/main" id="{A2FB541F-8FB3-AE5D-514F-87E8E6952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1206" y="1080644"/>
            <a:ext cx="6770146" cy="3868655"/>
          </a:xfrm>
          <a:prstGeom prst="rect">
            <a:avLst/>
          </a:prstGeom>
        </p:spPr>
      </p:pic>
    </p:spTree>
    <p:extLst>
      <p:ext uri="{BB962C8B-B14F-4D97-AF65-F5344CB8AC3E}">
        <p14:creationId xmlns:p14="http://schemas.microsoft.com/office/powerpoint/2010/main" val="3259633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circle with green triangle and blue triangle&#10;&#10;Description automatically generated">
            <a:extLst>
              <a:ext uri="{FF2B5EF4-FFF2-40B4-BE49-F238E27FC236}">
                <a16:creationId xmlns:a16="http://schemas.microsoft.com/office/drawing/2014/main" id="{20C505DE-483D-E7BD-F3EE-261DC686A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98" y="1157889"/>
            <a:ext cx="6187440" cy="4419600"/>
          </a:xfrm>
          <a:prstGeom prst="rect">
            <a:avLst/>
          </a:prstGeom>
        </p:spPr>
      </p:pic>
      <p:pic>
        <p:nvPicPr>
          <p:cNvPr id="7" name="Picture 6" descr="A red green and blue circle with black text&#10;&#10;Description automatically generated">
            <a:extLst>
              <a:ext uri="{FF2B5EF4-FFF2-40B4-BE49-F238E27FC236}">
                <a16:creationId xmlns:a16="http://schemas.microsoft.com/office/drawing/2014/main" id="{71D1223E-4878-979F-0FCF-FF8494ADE0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2718" y="1199996"/>
            <a:ext cx="6169282" cy="4406630"/>
          </a:xfrm>
          <a:prstGeom prst="rect">
            <a:avLst/>
          </a:prstGeom>
        </p:spPr>
      </p:pic>
      <p:sp>
        <p:nvSpPr>
          <p:cNvPr id="8" name="TextBox 7">
            <a:extLst>
              <a:ext uri="{FF2B5EF4-FFF2-40B4-BE49-F238E27FC236}">
                <a16:creationId xmlns:a16="http://schemas.microsoft.com/office/drawing/2014/main" id="{1133D69A-1D1D-0BDC-4412-6A6F92502F0B}"/>
              </a:ext>
            </a:extLst>
          </p:cNvPr>
          <p:cNvSpPr txBox="1"/>
          <p:nvPr/>
        </p:nvSpPr>
        <p:spPr>
          <a:xfrm>
            <a:off x="1899821" y="5486400"/>
            <a:ext cx="5770486" cy="1477328"/>
          </a:xfrm>
          <a:prstGeom prst="rect">
            <a:avLst/>
          </a:prstGeom>
          <a:noFill/>
        </p:spPr>
        <p:txBody>
          <a:bodyPr wrap="square" rtlCol="0">
            <a:spAutoFit/>
          </a:bodyPr>
          <a:lstStyle/>
          <a:p>
            <a:r>
              <a:rPr lang="en-AU" dirty="0"/>
              <a:t>Significant increase in tech companies that provide mental health wellness programs, a positive result from the pandemic and or a better recognition or understanding of mental health issues. Change %numbers, larger titles etc</a:t>
            </a:r>
          </a:p>
        </p:txBody>
      </p:sp>
    </p:spTree>
    <p:extLst>
      <p:ext uri="{BB962C8B-B14F-4D97-AF65-F5344CB8AC3E}">
        <p14:creationId xmlns:p14="http://schemas.microsoft.com/office/powerpoint/2010/main" val="112525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red pie chart&#10;&#10;Description automatically generated">
            <a:extLst>
              <a:ext uri="{FF2B5EF4-FFF2-40B4-BE49-F238E27FC236}">
                <a16:creationId xmlns:a16="http://schemas.microsoft.com/office/drawing/2014/main" id="{FAF4BF1E-1469-D0C8-7BD5-8054DAA3E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933" y="686696"/>
            <a:ext cx="7531231" cy="5379451"/>
          </a:xfrm>
          <a:prstGeom prst="rect">
            <a:avLst/>
          </a:prstGeom>
        </p:spPr>
      </p:pic>
      <p:sp>
        <p:nvSpPr>
          <p:cNvPr id="6" name="TextBox 5">
            <a:extLst>
              <a:ext uri="{FF2B5EF4-FFF2-40B4-BE49-F238E27FC236}">
                <a16:creationId xmlns:a16="http://schemas.microsoft.com/office/drawing/2014/main" id="{0B03F873-55DB-CE34-06C8-5793AB423220}"/>
              </a:ext>
            </a:extLst>
          </p:cNvPr>
          <p:cNvSpPr txBox="1"/>
          <p:nvPr/>
        </p:nvSpPr>
        <p:spPr>
          <a:xfrm>
            <a:off x="2831977" y="5459767"/>
            <a:ext cx="6107837" cy="646331"/>
          </a:xfrm>
          <a:prstGeom prst="rect">
            <a:avLst/>
          </a:prstGeom>
          <a:noFill/>
        </p:spPr>
        <p:txBody>
          <a:bodyPr wrap="square" rtlCol="0">
            <a:spAutoFit/>
          </a:bodyPr>
          <a:lstStyle/>
          <a:p>
            <a:r>
              <a:rPr lang="en-AU" dirty="0"/>
              <a:t>Mental health issues more prevalent in office-based workers pre-covid, this result is unexpected.</a:t>
            </a:r>
          </a:p>
        </p:txBody>
      </p:sp>
    </p:spTree>
    <p:extLst>
      <p:ext uri="{BB962C8B-B14F-4D97-AF65-F5344CB8AC3E}">
        <p14:creationId xmlns:p14="http://schemas.microsoft.com/office/powerpoint/2010/main" val="337253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een and red pie chart&#10;&#10;Description automatically generated">
            <a:extLst>
              <a:ext uri="{FF2B5EF4-FFF2-40B4-BE49-F238E27FC236}">
                <a16:creationId xmlns:a16="http://schemas.microsoft.com/office/drawing/2014/main" id="{431CCAC3-7180-F130-282D-808BBA007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34" y="1112251"/>
            <a:ext cx="6777087" cy="4840776"/>
          </a:xfrm>
          <a:prstGeom prst="rect">
            <a:avLst/>
          </a:prstGeom>
        </p:spPr>
      </p:pic>
      <p:pic>
        <p:nvPicPr>
          <p:cNvPr id="7" name="Picture 6" descr="A pie chart with a red green and blue circle&#10;&#10;Description automatically generated">
            <a:extLst>
              <a:ext uri="{FF2B5EF4-FFF2-40B4-BE49-F238E27FC236}">
                <a16:creationId xmlns:a16="http://schemas.microsoft.com/office/drawing/2014/main" id="{4D9B5973-B784-DBEC-4499-3CA4DCE3C0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9270" y="1140643"/>
            <a:ext cx="6209435" cy="4435311"/>
          </a:xfrm>
          <a:prstGeom prst="rect">
            <a:avLst/>
          </a:prstGeom>
        </p:spPr>
      </p:pic>
      <p:sp>
        <p:nvSpPr>
          <p:cNvPr id="8" name="TextBox 7">
            <a:extLst>
              <a:ext uri="{FF2B5EF4-FFF2-40B4-BE49-F238E27FC236}">
                <a16:creationId xmlns:a16="http://schemas.microsoft.com/office/drawing/2014/main" id="{F164B112-18BB-B2E6-6C91-DBEE8378B6EB}"/>
              </a:ext>
            </a:extLst>
          </p:cNvPr>
          <p:cNvSpPr txBox="1"/>
          <p:nvPr/>
        </p:nvSpPr>
        <p:spPr>
          <a:xfrm>
            <a:off x="2352583" y="5379868"/>
            <a:ext cx="5122415" cy="1200329"/>
          </a:xfrm>
          <a:prstGeom prst="rect">
            <a:avLst/>
          </a:prstGeom>
          <a:noFill/>
        </p:spPr>
        <p:txBody>
          <a:bodyPr wrap="square" rtlCol="0">
            <a:spAutoFit/>
          </a:bodyPr>
          <a:lstStyle/>
          <a:p>
            <a:r>
              <a:rPr lang="en-AU" dirty="0"/>
              <a:t>Results show that the pandemic didn’t really impact the percentage of tech workers with mental health issues where there was a family history of mental health issues. Also unexpected.</a:t>
            </a:r>
          </a:p>
        </p:txBody>
      </p:sp>
    </p:spTree>
    <p:extLst>
      <p:ext uri="{BB962C8B-B14F-4D97-AF65-F5344CB8AC3E}">
        <p14:creationId xmlns:p14="http://schemas.microsoft.com/office/powerpoint/2010/main" val="188623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e chart with a red green and blue circle&#10;&#10;Description automatically generated">
            <a:extLst>
              <a:ext uri="{FF2B5EF4-FFF2-40B4-BE49-F238E27FC236}">
                <a16:creationId xmlns:a16="http://schemas.microsoft.com/office/drawing/2014/main" id="{AA8AEEDF-11DD-20B8-3FCD-2103742E8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9239"/>
            <a:ext cx="6701672" cy="4786909"/>
          </a:xfrm>
          <a:prstGeom prst="rect">
            <a:avLst/>
          </a:prstGeom>
        </p:spPr>
      </p:pic>
      <p:pic>
        <p:nvPicPr>
          <p:cNvPr id="7" name="Picture 6" descr="A pie chart with a red green and blue circle&#10;&#10;Description automatically generated">
            <a:extLst>
              <a:ext uri="{FF2B5EF4-FFF2-40B4-BE49-F238E27FC236}">
                <a16:creationId xmlns:a16="http://schemas.microsoft.com/office/drawing/2014/main" id="{1C014589-34D6-4799-0287-212330177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0308" y="1358284"/>
            <a:ext cx="6351916" cy="4537083"/>
          </a:xfrm>
          <a:prstGeom prst="rect">
            <a:avLst/>
          </a:prstGeom>
        </p:spPr>
      </p:pic>
      <p:sp>
        <p:nvSpPr>
          <p:cNvPr id="8" name="TextBox 7">
            <a:extLst>
              <a:ext uri="{FF2B5EF4-FFF2-40B4-BE49-F238E27FC236}">
                <a16:creationId xmlns:a16="http://schemas.microsoft.com/office/drawing/2014/main" id="{864DCC7E-8138-B28D-16BC-9971826F7535}"/>
              </a:ext>
            </a:extLst>
          </p:cNvPr>
          <p:cNvSpPr txBox="1"/>
          <p:nvPr/>
        </p:nvSpPr>
        <p:spPr>
          <a:xfrm>
            <a:off x="2441359" y="5442012"/>
            <a:ext cx="4811697" cy="1477328"/>
          </a:xfrm>
          <a:prstGeom prst="rect">
            <a:avLst/>
          </a:prstGeom>
          <a:noFill/>
        </p:spPr>
        <p:txBody>
          <a:bodyPr wrap="square" rtlCol="0">
            <a:spAutoFit/>
          </a:bodyPr>
          <a:lstStyle/>
          <a:p>
            <a:r>
              <a:rPr lang="en-AU" dirty="0"/>
              <a:t>No change, despite the counts in the </a:t>
            </a:r>
            <a:r>
              <a:rPr lang="en-AU" dirty="0" err="1"/>
              <a:t>dataframes</a:t>
            </a:r>
            <a:r>
              <a:rPr lang="en-AU" dirty="0"/>
              <a:t> being completely different. (we didn’t just replicate the same graph ;). How to show value counts in pie chart – </a:t>
            </a:r>
            <a:r>
              <a:rPr lang="en-AU" dirty="0" err="1"/>
              <a:t>Siyuan</a:t>
            </a:r>
            <a:r>
              <a:rPr lang="en-AU" dirty="0"/>
              <a:t> or Chris</a:t>
            </a:r>
          </a:p>
        </p:txBody>
      </p:sp>
    </p:spTree>
    <p:extLst>
      <p:ext uri="{BB962C8B-B14F-4D97-AF65-F5344CB8AC3E}">
        <p14:creationId xmlns:p14="http://schemas.microsoft.com/office/powerpoint/2010/main" val="2007243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e chart with a red green and blue circle&#10;&#10;Description automatically generated">
            <a:extLst>
              <a:ext uri="{FF2B5EF4-FFF2-40B4-BE49-F238E27FC236}">
                <a16:creationId xmlns:a16="http://schemas.microsoft.com/office/drawing/2014/main" id="{0F7C3C5D-B321-194D-E021-360311F96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21" y="1112361"/>
            <a:ext cx="6526177" cy="4661555"/>
          </a:xfrm>
          <a:prstGeom prst="rect">
            <a:avLst/>
          </a:prstGeom>
        </p:spPr>
      </p:pic>
      <p:pic>
        <p:nvPicPr>
          <p:cNvPr id="7" name="Picture 6" descr="A pie chart with different colored circles&#10;&#10;Description automatically generated">
            <a:extLst>
              <a:ext uri="{FF2B5EF4-FFF2-40B4-BE49-F238E27FC236}">
                <a16:creationId xmlns:a16="http://schemas.microsoft.com/office/drawing/2014/main" id="{F6565FA0-CB08-576F-34D1-F5E0EC6E2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2965" y="1385740"/>
            <a:ext cx="5681535" cy="4058239"/>
          </a:xfrm>
          <a:prstGeom prst="rect">
            <a:avLst/>
          </a:prstGeom>
        </p:spPr>
      </p:pic>
      <p:sp>
        <p:nvSpPr>
          <p:cNvPr id="8" name="TextBox 7">
            <a:extLst>
              <a:ext uri="{FF2B5EF4-FFF2-40B4-BE49-F238E27FC236}">
                <a16:creationId xmlns:a16="http://schemas.microsoft.com/office/drawing/2014/main" id="{E3ACCA14-6E08-34C8-7327-9CF83D6D8632}"/>
              </a:ext>
            </a:extLst>
          </p:cNvPr>
          <p:cNvSpPr txBox="1"/>
          <p:nvPr/>
        </p:nvSpPr>
        <p:spPr>
          <a:xfrm>
            <a:off x="3506680" y="5166804"/>
            <a:ext cx="5024761" cy="1200329"/>
          </a:xfrm>
          <a:prstGeom prst="rect">
            <a:avLst/>
          </a:prstGeom>
          <a:noFill/>
        </p:spPr>
        <p:txBody>
          <a:bodyPr wrap="square" rtlCol="0">
            <a:spAutoFit/>
          </a:bodyPr>
          <a:lstStyle/>
          <a:p>
            <a:r>
              <a:rPr lang="en-AU" dirty="0"/>
              <a:t>Increase in percentage of employees willing to talk to co-workers, however from previous slide, no change in willingness to disclose to supervisors. </a:t>
            </a:r>
          </a:p>
        </p:txBody>
      </p:sp>
    </p:spTree>
    <p:extLst>
      <p:ext uri="{BB962C8B-B14F-4D97-AF65-F5344CB8AC3E}">
        <p14:creationId xmlns:p14="http://schemas.microsoft.com/office/powerpoint/2010/main" val="343124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151</TotalTime>
  <Words>359</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Radford</dc:creator>
  <cp:lastModifiedBy>James Radford</cp:lastModifiedBy>
  <cp:revision>4</cp:revision>
  <dcterms:created xsi:type="dcterms:W3CDTF">2024-04-09T08:56:55Z</dcterms:created>
  <dcterms:modified xsi:type="dcterms:W3CDTF">2024-04-09T11:28:35Z</dcterms:modified>
</cp:coreProperties>
</file>