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79" r:id="rId2"/>
    <p:sldId id="290" r:id="rId3"/>
    <p:sldId id="280" r:id="rId4"/>
    <p:sldId id="286" r:id="rId5"/>
    <p:sldId id="289" r:id="rId6"/>
    <p:sldId id="288" r:id="rId7"/>
    <p:sldId id="266" r:id="rId8"/>
    <p:sldId id="265" r:id="rId9"/>
    <p:sldId id="267" r:id="rId10"/>
    <p:sldId id="256" r:id="rId11"/>
    <p:sldId id="268" r:id="rId12"/>
    <p:sldId id="269" r:id="rId13"/>
    <p:sldId id="270" r:id="rId14"/>
    <p:sldId id="271" r:id="rId15"/>
    <p:sldId id="272" r:id="rId16"/>
    <p:sldId id="273" r:id="rId17"/>
    <p:sldId id="274" r:id="rId18"/>
    <p:sldId id="275" r:id="rId19"/>
    <p:sldId id="276" r:id="rId20"/>
    <p:sldId id="277" r:id="rId21"/>
    <p:sldId id="278" r:id="rId22"/>
    <p:sldId id="284" r:id="rId23"/>
    <p:sldId id="262" r:id="rId24"/>
    <p:sldId id="282" r:id="rId25"/>
    <p:sldId id="283"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83" autoAdjust="0"/>
    <p:restoredTop sz="60149" autoAdjust="0"/>
  </p:normalViewPr>
  <p:slideViewPr>
    <p:cSldViewPr snapToGrid="0">
      <p:cViewPr varScale="1">
        <p:scale>
          <a:sx n="68" d="100"/>
          <a:sy n="68" d="100"/>
        </p:scale>
        <p:origin x="223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DDAA07-7814-4C2C-9CA6-5960F1E0BA91}" type="datetimeFigureOut">
              <a:rPr lang="en-AU" smtClean="0"/>
              <a:t>15/04/2024</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0A4150-C3AC-4031-8BA0-2A154E986986}" type="slidenum">
              <a:rPr lang="en-AU" smtClean="0"/>
              <a:t>‹#›</a:t>
            </a:fld>
            <a:endParaRPr lang="en-AU"/>
          </a:p>
        </p:txBody>
      </p:sp>
    </p:spTree>
    <p:extLst>
      <p:ext uri="{BB962C8B-B14F-4D97-AF65-F5344CB8AC3E}">
        <p14:creationId xmlns:p14="http://schemas.microsoft.com/office/powerpoint/2010/main" val="7864193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650A4150-C3AC-4031-8BA0-2A154E986986}" type="slidenum">
              <a:rPr lang="en-AU" smtClean="0"/>
              <a:t>1</a:t>
            </a:fld>
            <a:endParaRPr lang="en-AU"/>
          </a:p>
        </p:txBody>
      </p:sp>
    </p:spTree>
    <p:extLst>
      <p:ext uri="{BB962C8B-B14F-4D97-AF65-F5344CB8AC3E}">
        <p14:creationId xmlns:p14="http://schemas.microsoft.com/office/powerpoint/2010/main" val="23255345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James: This shows </a:t>
            </a:r>
            <a:r>
              <a:rPr lang="en-AU" b="1" dirty="0"/>
              <a:t>the count of self-reported mental health issues per country </a:t>
            </a:r>
            <a:r>
              <a:rPr lang="en-AU" dirty="0"/>
              <a:t>as tech workers. Clearly the </a:t>
            </a:r>
            <a:r>
              <a:rPr lang="en-AU" b="1" dirty="0"/>
              <a:t>US has the highest number of cases</a:t>
            </a:r>
            <a:r>
              <a:rPr lang="en-AU" dirty="0"/>
              <a:t>, this purely because the survey was </a:t>
            </a:r>
            <a:r>
              <a:rPr lang="en-AU" b="1" dirty="0"/>
              <a:t>more widely distributed in the US</a:t>
            </a:r>
            <a:r>
              <a:rPr lang="en-AU" dirty="0"/>
              <a:t>, however this is only an assumption</a:t>
            </a:r>
          </a:p>
        </p:txBody>
      </p:sp>
      <p:sp>
        <p:nvSpPr>
          <p:cNvPr id="4" name="Slide Number Placeholder 3"/>
          <p:cNvSpPr>
            <a:spLocks noGrp="1"/>
          </p:cNvSpPr>
          <p:nvPr>
            <p:ph type="sldNum" sz="quarter" idx="5"/>
          </p:nvPr>
        </p:nvSpPr>
        <p:spPr/>
        <p:txBody>
          <a:bodyPr/>
          <a:lstStyle/>
          <a:p>
            <a:fld id="{650A4150-C3AC-4031-8BA0-2A154E986986}" type="slidenum">
              <a:rPr lang="en-AU" smtClean="0"/>
              <a:t>10</a:t>
            </a:fld>
            <a:endParaRPr lang="en-AU"/>
          </a:p>
        </p:txBody>
      </p:sp>
    </p:spTree>
    <p:extLst>
      <p:ext uri="{BB962C8B-B14F-4D97-AF65-F5344CB8AC3E}">
        <p14:creationId xmlns:p14="http://schemas.microsoft.com/office/powerpoint/2010/main" val="33993206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James: </a:t>
            </a:r>
            <a:r>
              <a:rPr lang="en-AU" b="1" dirty="0"/>
              <a:t>Similar results as above</a:t>
            </a:r>
            <a:r>
              <a:rPr lang="en-AU" dirty="0"/>
              <a:t>, majority of survey results came from the US, </a:t>
            </a:r>
            <a:r>
              <a:rPr lang="en-AU" b="1" dirty="0"/>
              <a:t>noticeably, India jumped 8 places</a:t>
            </a:r>
            <a:r>
              <a:rPr lang="en-AU" dirty="0"/>
              <a:t>.</a:t>
            </a:r>
          </a:p>
        </p:txBody>
      </p:sp>
      <p:sp>
        <p:nvSpPr>
          <p:cNvPr id="4" name="Slide Number Placeholder 3"/>
          <p:cNvSpPr>
            <a:spLocks noGrp="1"/>
          </p:cNvSpPr>
          <p:nvPr>
            <p:ph type="sldNum" sz="quarter" idx="5"/>
          </p:nvPr>
        </p:nvSpPr>
        <p:spPr/>
        <p:txBody>
          <a:bodyPr/>
          <a:lstStyle/>
          <a:p>
            <a:fld id="{650A4150-C3AC-4031-8BA0-2A154E986986}" type="slidenum">
              <a:rPr lang="en-AU" smtClean="0"/>
              <a:t>11</a:t>
            </a:fld>
            <a:endParaRPr lang="en-AU"/>
          </a:p>
        </p:txBody>
      </p:sp>
    </p:spTree>
    <p:extLst>
      <p:ext uri="{BB962C8B-B14F-4D97-AF65-F5344CB8AC3E}">
        <p14:creationId xmlns:p14="http://schemas.microsoft.com/office/powerpoint/2010/main" val="2591696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James : Significant increase in tech companies that provide mental health wellness programs, this may be attributed to greater mental health awareness post pandemic, or greater communication between employers and employees. </a:t>
            </a:r>
          </a:p>
          <a:p>
            <a:endParaRPr lang="en-AU" dirty="0"/>
          </a:p>
        </p:txBody>
      </p:sp>
      <p:sp>
        <p:nvSpPr>
          <p:cNvPr id="4" name="Slide Number Placeholder 3"/>
          <p:cNvSpPr>
            <a:spLocks noGrp="1"/>
          </p:cNvSpPr>
          <p:nvPr>
            <p:ph type="sldNum" sz="quarter" idx="5"/>
          </p:nvPr>
        </p:nvSpPr>
        <p:spPr/>
        <p:txBody>
          <a:bodyPr/>
          <a:lstStyle/>
          <a:p>
            <a:fld id="{650A4150-C3AC-4031-8BA0-2A154E986986}" type="slidenum">
              <a:rPr lang="en-AU" smtClean="0"/>
              <a:t>13</a:t>
            </a:fld>
            <a:endParaRPr lang="en-AU"/>
          </a:p>
        </p:txBody>
      </p:sp>
    </p:spTree>
    <p:extLst>
      <p:ext uri="{BB962C8B-B14F-4D97-AF65-F5344CB8AC3E}">
        <p14:creationId xmlns:p14="http://schemas.microsoft.com/office/powerpoint/2010/main" val="34982797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Mental health issues more prevalent in office-based workers pre-covid, this result is unexpected. Only one </a:t>
            </a:r>
            <a:r>
              <a:rPr lang="en-AU" dirty="0" err="1"/>
              <a:t>datasource</a:t>
            </a:r>
            <a:r>
              <a:rPr lang="en-AU" dirty="0"/>
              <a:t> (2014) for this analysis which I will expand on further in the limitations section. </a:t>
            </a:r>
          </a:p>
          <a:p>
            <a:endParaRPr lang="en-AU" dirty="0"/>
          </a:p>
          <a:p>
            <a:endParaRPr lang="en-AU" dirty="0"/>
          </a:p>
        </p:txBody>
      </p:sp>
      <p:sp>
        <p:nvSpPr>
          <p:cNvPr id="4" name="Slide Number Placeholder 3"/>
          <p:cNvSpPr>
            <a:spLocks noGrp="1"/>
          </p:cNvSpPr>
          <p:nvPr>
            <p:ph type="sldNum" sz="quarter" idx="5"/>
          </p:nvPr>
        </p:nvSpPr>
        <p:spPr/>
        <p:txBody>
          <a:bodyPr/>
          <a:lstStyle/>
          <a:p>
            <a:fld id="{650A4150-C3AC-4031-8BA0-2A154E986986}" type="slidenum">
              <a:rPr lang="en-AU" smtClean="0"/>
              <a:t>15</a:t>
            </a:fld>
            <a:endParaRPr lang="en-AU"/>
          </a:p>
        </p:txBody>
      </p:sp>
    </p:spTree>
    <p:extLst>
      <p:ext uri="{BB962C8B-B14F-4D97-AF65-F5344CB8AC3E}">
        <p14:creationId xmlns:p14="http://schemas.microsoft.com/office/powerpoint/2010/main" val="29491095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650A4150-C3AC-4031-8BA0-2A154E986986}" type="slidenum">
              <a:rPr lang="en-AU" smtClean="0"/>
              <a:t>16</a:t>
            </a:fld>
            <a:endParaRPr lang="en-AU"/>
          </a:p>
        </p:txBody>
      </p:sp>
    </p:spTree>
    <p:extLst>
      <p:ext uri="{BB962C8B-B14F-4D97-AF65-F5344CB8AC3E}">
        <p14:creationId xmlns:p14="http://schemas.microsoft.com/office/powerpoint/2010/main" val="8964732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Results show that the </a:t>
            </a:r>
            <a:r>
              <a:rPr lang="en-AU" b="1" dirty="0"/>
              <a:t>pandemic didn’t really impact the percentage of tech workers with mental health issues where there was a family history of mental health issues</a:t>
            </a:r>
            <a:r>
              <a:rPr lang="en-AU" dirty="0"/>
              <a:t>. Also unexpected. Unable to complete Chi2 due to the different degrees of freedom.</a:t>
            </a:r>
          </a:p>
          <a:p>
            <a:endParaRPr lang="en-AU" dirty="0"/>
          </a:p>
        </p:txBody>
      </p:sp>
      <p:sp>
        <p:nvSpPr>
          <p:cNvPr id="4" name="Slide Number Placeholder 3"/>
          <p:cNvSpPr>
            <a:spLocks noGrp="1"/>
          </p:cNvSpPr>
          <p:nvPr>
            <p:ph type="sldNum" sz="quarter" idx="5"/>
          </p:nvPr>
        </p:nvSpPr>
        <p:spPr/>
        <p:txBody>
          <a:bodyPr/>
          <a:lstStyle/>
          <a:p>
            <a:fld id="{650A4150-C3AC-4031-8BA0-2A154E986986}" type="slidenum">
              <a:rPr lang="en-AU" smtClean="0"/>
              <a:t>17</a:t>
            </a:fld>
            <a:endParaRPr lang="en-AU"/>
          </a:p>
        </p:txBody>
      </p:sp>
    </p:spTree>
    <p:extLst>
      <p:ext uri="{BB962C8B-B14F-4D97-AF65-F5344CB8AC3E}">
        <p14:creationId xmlns:p14="http://schemas.microsoft.com/office/powerpoint/2010/main" val="39599103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650A4150-C3AC-4031-8BA0-2A154E986986}" type="slidenum">
              <a:rPr lang="en-AU" smtClean="0"/>
              <a:t>18</a:t>
            </a:fld>
            <a:endParaRPr lang="en-AU"/>
          </a:p>
        </p:txBody>
      </p:sp>
    </p:spTree>
    <p:extLst>
      <p:ext uri="{BB962C8B-B14F-4D97-AF65-F5344CB8AC3E}">
        <p14:creationId xmlns:p14="http://schemas.microsoft.com/office/powerpoint/2010/main" val="40276301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James : </a:t>
            </a:r>
            <a:r>
              <a:rPr lang="en-AU" b="1" dirty="0"/>
              <a:t>No change</a:t>
            </a:r>
            <a:r>
              <a:rPr lang="en-AU" dirty="0"/>
              <a:t>, despite the counts in the </a:t>
            </a:r>
            <a:r>
              <a:rPr lang="en-AU" dirty="0" err="1"/>
              <a:t>dataframes</a:t>
            </a:r>
            <a:r>
              <a:rPr lang="en-AU" dirty="0"/>
              <a:t> being completely different. We didn’t just duplicate the graphs we swear…</a:t>
            </a:r>
          </a:p>
          <a:p>
            <a:endParaRPr lang="en-AU" dirty="0"/>
          </a:p>
        </p:txBody>
      </p:sp>
      <p:sp>
        <p:nvSpPr>
          <p:cNvPr id="4" name="Slide Number Placeholder 3"/>
          <p:cNvSpPr>
            <a:spLocks noGrp="1"/>
          </p:cNvSpPr>
          <p:nvPr>
            <p:ph type="sldNum" sz="quarter" idx="5"/>
          </p:nvPr>
        </p:nvSpPr>
        <p:spPr/>
        <p:txBody>
          <a:bodyPr/>
          <a:lstStyle/>
          <a:p>
            <a:fld id="{650A4150-C3AC-4031-8BA0-2A154E986986}" type="slidenum">
              <a:rPr lang="en-AU" smtClean="0"/>
              <a:t>19</a:t>
            </a:fld>
            <a:endParaRPr lang="en-AU"/>
          </a:p>
        </p:txBody>
      </p:sp>
    </p:spTree>
    <p:extLst>
      <p:ext uri="{BB962C8B-B14F-4D97-AF65-F5344CB8AC3E}">
        <p14:creationId xmlns:p14="http://schemas.microsoft.com/office/powerpoint/2010/main" val="41430498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James : </a:t>
            </a:r>
            <a:r>
              <a:rPr lang="en-AU" b="1" dirty="0"/>
              <a:t>Increase in percentage of employees willing to talk to co-workers by 16.8%, mental health discussion seems much more open post pandemic.</a:t>
            </a:r>
            <a:endParaRPr lang="en-AU" dirty="0"/>
          </a:p>
          <a:p>
            <a:endParaRPr lang="en-AU" dirty="0"/>
          </a:p>
        </p:txBody>
      </p:sp>
      <p:sp>
        <p:nvSpPr>
          <p:cNvPr id="4" name="Slide Number Placeholder 3"/>
          <p:cNvSpPr>
            <a:spLocks noGrp="1"/>
          </p:cNvSpPr>
          <p:nvPr>
            <p:ph type="sldNum" sz="quarter" idx="5"/>
          </p:nvPr>
        </p:nvSpPr>
        <p:spPr/>
        <p:txBody>
          <a:bodyPr/>
          <a:lstStyle/>
          <a:p>
            <a:fld id="{650A4150-C3AC-4031-8BA0-2A154E986986}" type="slidenum">
              <a:rPr lang="en-AU" smtClean="0"/>
              <a:t>21</a:t>
            </a:fld>
            <a:endParaRPr lang="en-AU"/>
          </a:p>
        </p:txBody>
      </p:sp>
    </p:spTree>
    <p:extLst>
      <p:ext uri="{BB962C8B-B14F-4D97-AF65-F5344CB8AC3E}">
        <p14:creationId xmlns:p14="http://schemas.microsoft.com/office/powerpoint/2010/main" val="9175682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650A4150-C3AC-4031-8BA0-2A154E986986}" type="slidenum">
              <a:rPr lang="en-AU" smtClean="0"/>
              <a:t>22</a:t>
            </a:fld>
            <a:endParaRPr lang="en-AU"/>
          </a:p>
        </p:txBody>
      </p:sp>
    </p:spTree>
    <p:extLst>
      <p:ext uri="{BB962C8B-B14F-4D97-AF65-F5344CB8AC3E}">
        <p14:creationId xmlns:p14="http://schemas.microsoft.com/office/powerpoint/2010/main" val="27704996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AU" b="1" i="0" dirty="0">
                <a:solidFill>
                  <a:srgbClr val="1F2328"/>
                </a:solidFill>
                <a:effectLst/>
                <a:latin typeface="-apple-system"/>
              </a:rPr>
              <a:t>Erin :</a:t>
            </a:r>
            <a:r>
              <a:rPr lang="en-AU" b="0" i="0" dirty="0">
                <a:solidFill>
                  <a:srgbClr val="1F2328"/>
                </a:solidFill>
                <a:effectLst/>
                <a:latin typeface="-apple-system"/>
              </a:rPr>
              <a:t> </a:t>
            </a:r>
          </a:p>
          <a:p>
            <a:pPr marL="171450" indent="-171450" algn="l">
              <a:buFontTx/>
              <a:buChar char="-"/>
            </a:pPr>
            <a:r>
              <a:rPr lang="en-AU" b="0" i="0" dirty="0">
                <a:solidFill>
                  <a:srgbClr val="1F2328"/>
                </a:solidFill>
                <a:effectLst/>
                <a:latin typeface="-apple-system"/>
              </a:rPr>
              <a:t>Tech workers experience precarious employment, unpredictable working hours, sedentary, and often socially isolating working conditions. </a:t>
            </a:r>
          </a:p>
          <a:p>
            <a:pPr marL="0" indent="0" algn="l">
              <a:buFontTx/>
              <a:buNone/>
            </a:pPr>
            <a:endParaRPr lang="en-AU" b="0" i="0" dirty="0">
              <a:solidFill>
                <a:srgbClr val="1F2328"/>
              </a:solidFill>
              <a:effectLst/>
              <a:latin typeface="-apple-system"/>
            </a:endParaRPr>
          </a:p>
          <a:p>
            <a:pPr marL="171450" indent="-171450" algn="l">
              <a:buFontTx/>
              <a:buChar char="-"/>
            </a:pPr>
            <a:r>
              <a:rPr lang="en-AU" b="0" i="0" dirty="0">
                <a:solidFill>
                  <a:srgbClr val="1F2328"/>
                </a:solidFill>
                <a:effectLst/>
                <a:latin typeface="-apple-system"/>
              </a:rPr>
              <a:t>Research on psychosocial working conditions suggests that these factors are likely to have significant impacts on workers' mental and physical health. </a:t>
            </a:r>
          </a:p>
          <a:p>
            <a:pPr marL="0" indent="0" algn="l">
              <a:buFontTx/>
              <a:buNone/>
            </a:pPr>
            <a:endParaRPr lang="en-AU" b="0" i="0" dirty="0">
              <a:solidFill>
                <a:srgbClr val="1F2328"/>
              </a:solidFill>
              <a:effectLst/>
              <a:latin typeface="-apple-system"/>
            </a:endParaRPr>
          </a:p>
          <a:p>
            <a:pPr marL="171450" indent="-171450" algn="l">
              <a:buFontTx/>
              <a:buChar char="-"/>
            </a:pPr>
            <a:r>
              <a:rPr lang="en-AU" b="0" i="0" dirty="0">
                <a:solidFill>
                  <a:srgbClr val="1F2328"/>
                </a:solidFill>
                <a:effectLst/>
                <a:latin typeface="-apple-system"/>
              </a:rPr>
              <a:t>Increasingly, research is suggesting that workplace cultures that encourage workers to disclose their mental health issues to colleagues and supervisors may improve the likelihood that workers will disclose mental health conditions, leading to better long-term outcomes for tech workers.</a:t>
            </a:r>
          </a:p>
          <a:p>
            <a:pPr marL="171450" indent="-171450" algn="l">
              <a:buFontTx/>
              <a:buChar char="-"/>
            </a:pPr>
            <a:endParaRPr lang="en-AU" b="0" i="0" dirty="0">
              <a:solidFill>
                <a:srgbClr val="1F2328"/>
              </a:solidFill>
              <a:effectLst/>
              <a:latin typeface="-apple-system"/>
            </a:endParaRPr>
          </a:p>
          <a:p>
            <a:pPr algn="l"/>
            <a:r>
              <a:rPr lang="en-AU" b="0" i="0" dirty="0">
                <a:solidFill>
                  <a:srgbClr val="1F2328"/>
                </a:solidFill>
                <a:effectLst/>
                <a:latin typeface="-apple-system"/>
              </a:rPr>
              <a:t>-  The aims of this project are therefore to explore the factors that impact on tech workers mental health over two observation periods, before the COVID-19 pandemic (2014) compared with during the COVID-19 pandemic (2020-2022).</a:t>
            </a:r>
          </a:p>
          <a:p>
            <a:endParaRPr lang="en-AU" dirty="0"/>
          </a:p>
        </p:txBody>
      </p:sp>
      <p:sp>
        <p:nvSpPr>
          <p:cNvPr id="4" name="Slide Number Placeholder 3"/>
          <p:cNvSpPr>
            <a:spLocks noGrp="1"/>
          </p:cNvSpPr>
          <p:nvPr>
            <p:ph type="sldNum" sz="quarter" idx="5"/>
          </p:nvPr>
        </p:nvSpPr>
        <p:spPr/>
        <p:txBody>
          <a:bodyPr/>
          <a:lstStyle/>
          <a:p>
            <a:fld id="{650A4150-C3AC-4031-8BA0-2A154E986986}" type="slidenum">
              <a:rPr lang="en-AU" smtClean="0"/>
              <a:t>2</a:t>
            </a:fld>
            <a:endParaRPr lang="en-AU"/>
          </a:p>
        </p:txBody>
      </p:sp>
    </p:spTree>
    <p:extLst>
      <p:ext uri="{BB962C8B-B14F-4D97-AF65-F5344CB8AC3E}">
        <p14:creationId xmlns:p14="http://schemas.microsoft.com/office/powerpoint/2010/main" val="9332895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Katrina: Conclusions &amp; Limitations?</a:t>
            </a:r>
          </a:p>
        </p:txBody>
      </p:sp>
      <p:sp>
        <p:nvSpPr>
          <p:cNvPr id="4" name="Slide Number Placeholder 3"/>
          <p:cNvSpPr>
            <a:spLocks noGrp="1"/>
          </p:cNvSpPr>
          <p:nvPr>
            <p:ph type="sldNum" sz="quarter" idx="5"/>
          </p:nvPr>
        </p:nvSpPr>
        <p:spPr/>
        <p:txBody>
          <a:bodyPr/>
          <a:lstStyle/>
          <a:p>
            <a:fld id="{650A4150-C3AC-4031-8BA0-2A154E986986}" type="slidenum">
              <a:rPr lang="en-AU" smtClean="0"/>
              <a:t>23</a:t>
            </a:fld>
            <a:endParaRPr lang="en-AU"/>
          </a:p>
        </p:txBody>
      </p:sp>
    </p:spTree>
    <p:extLst>
      <p:ext uri="{BB962C8B-B14F-4D97-AF65-F5344CB8AC3E}">
        <p14:creationId xmlns:p14="http://schemas.microsoft.com/office/powerpoint/2010/main" val="18372853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650A4150-C3AC-4031-8BA0-2A154E986986}" type="slidenum">
              <a:rPr lang="en-AU" smtClean="0"/>
              <a:t>24</a:t>
            </a:fld>
            <a:endParaRPr lang="en-AU"/>
          </a:p>
        </p:txBody>
      </p:sp>
    </p:spTree>
    <p:extLst>
      <p:ext uri="{BB962C8B-B14F-4D97-AF65-F5344CB8AC3E}">
        <p14:creationId xmlns:p14="http://schemas.microsoft.com/office/powerpoint/2010/main" val="64250492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a:t>Joyce/Erin??</a:t>
            </a:r>
            <a:endParaRPr lang="en-AU" dirty="0"/>
          </a:p>
        </p:txBody>
      </p:sp>
      <p:sp>
        <p:nvSpPr>
          <p:cNvPr id="4" name="Slide Number Placeholder 3"/>
          <p:cNvSpPr>
            <a:spLocks noGrp="1"/>
          </p:cNvSpPr>
          <p:nvPr>
            <p:ph type="sldNum" sz="quarter" idx="5"/>
          </p:nvPr>
        </p:nvSpPr>
        <p:spPr/>
        <p:txBody>
          <a:bodyPr/>
          <a:lstStyle/>
          <a:p>
            <a:fld id="{650A4150-C3AC-4031-8BA0-2A154E986986}" type="slidenum">
              <a:rPr lang="en-AU" smtClean="0"/>
              <a:t>25</a:t>
            </a:fld>
            <a:endParaRPr lang="en-AU"/>
          </a:p>
        </p:txBody>
      </p:sp>
    </p:spTree>
    <p:extLst>
      <p:ext uri="{BB962C8B-B14F-4D97-AF65-F5344CB8AC3E}">
        <p14:creationId xmlns:p14="http://schemas.microsoft.com/office/powerpoint/2010/main" val="40627961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b="1" dirty="0"/>
              <a:t>Joyce: </a:t>
            </a:r>
          </a:p>
          <a:p>
            <a:pPr marL="171450" indent="-171450">
              <a:buFontTx/>
              <a:buChar char="-"/>
            </a:pPr>
            <a:r>
              <a:rPr lang="en-AU" dirty="0"/>
              <a:t>Our data was sourced from the example health data provided (.csv format) within the suggested material on </a:t>
            </a:r>
            <a:r>
              <a:rPr lang="en-AU" dirty="0" err="1"/>
              <a:t>Bootcampspot</a:t>
            </a:r>
            <a:endParaRPr lang="en-AU" dirty="0"/>
          </a:p>
          <a:p>
            <a:pPr marL="171450" indent="-171450">
              <a:buFontTx/>
              <a:buChar char="-"/>
            </a:pPr>
            <a:r>
              <a:rPr lang="en-AU" dirty="0"/>
              <a:t>Tech Workers were interviewed and provided insights into their mental health status and the level of support they get from their current and previous employer, </a:t>
            </a:r>
          </a:p>
          <a:p>
            <a:pPr marL="171450" indent="-171450">
              <a:buFontTx/>
              <a:buChar char="-"/>
            </a:pPr>
            <a:r>
              <a:rPr lang="en-AU" dirty="0"/>
              <a:t>They identified how comfortable they feel discussing issues with peers and supervisors. </a:t>
            </a:r>
          </a:p>
          <a:p>
            <a:pPr marL="171450" indent="-171450">
              <a:buFontTx/>
              <a:buChar char="-"/>
            </a:pPr>
            <a:r>
              <a:rPr lang="en-AU" dirty="0"/>
              <a:t>Four data streams were used, 2014, 2020, 2021 &amp; 2022. This gave us the ability to compare surveys pre and post covid.</a:t>
            </a:r>
          </a:p>
        </p:txBody>
      </p:sp>
      <p:sp>
        <p:nvSpPr>
          <p:cNvPr id="4" name="Slide Number Placeholder 3"/>
          <p:cNvSpPr>
            <a:spLocks noGrp="1"/>
          </p:cNvSpPr>
          <p:nvPr>
            <p:ph type="sldNum" sz="quarter" idx="5"/>
          </p:nvPr>
        </p:nvSpPr>
        <p:spPr/>
        <p:txBody>
          <a:bodyPr/>
          <a:lstStyle/>
          <a:p>
            <a:fld id="{650A4150-C3AC-4031-8BA0-2A154E986986}" type="slidenum">
              <a:rPr lang="en-AU" smtClean="0"/>
              <a:t>3</a:t>
            </a:fld>
            <a:endParaRPr lang="en-AU"/>
          </a:p>
        </p:txBody>
      </p:sp>
    </p:spTree>
    <p:extLst>
      <p:ext uri="{BB962C8B-B14F-4D97-AF65-F5344CB8AC3E}">
        <p14:creationId xmlns:p14="http://schemas.microsoft.com/office/powerpoint/2010/main" val="17510549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b="1" dirty="0"/>
              <a:t>Joyce: </a:t>
            </a:r>
          </a:p>
          <a:p>
            <a:r>
              <a:rPr lang="en-AU" b="1" dirty="0"/>
              <a:t>Aim: </a:t>
            </a:r>
            <a:r>
              <a:rPr lang="en-AU" sz="1800" dirty="0">
                <a:effectLst/>
                <a:latin typeface="Calibri" panose="020F0502020204030204" pitchFamily="34" charset="0"/>
                <a:ea typeface="DengXian" panose="02010600030101010101" pitchFamily="2" charset="-122"/>
                <a:cs typeface="Times New Roman" panose="02020603050405020304" pitchFamily="18" charset="0"/>
              </a:rPr>
              <a:t>explore the factors which, have impact on tech employee’s mental status</a:t>
            </a:r>
            <a:r>
              <a:rPr lang="en-AU" dirty="0">
                <a:effectLst/>
              </a:rPr>
              <a:t> </a:t>
            </a:r>
          </a:p>
          <a:p>
            <a:endParaRPr lang="en-AU" dirty="0">
              <a:effectLst/>
            </a:endParaRPr>
          </a:p>
        </p:txBody>
      </p:sp>
      <p:sp>
        <p:nvSpPr>
          <p:cNvPr id="4" name="Slide Number Placeholder 3"/>
          <p:cNvSpPr>
            <a:spLocks noGrp="1"/>
          </p:cNvSpPr>
          <p:nvPr>
            <p:ph type="sldNum" sz="quarter" idx="5"/>
          </p:nvPr>
        </p:nvSpPr>
        <p:spPr/>
        <p:txBody>
          <a:bodyPr/>
          <a:lstStyle/>
          <a:p>
            <a:fld id="{650A4150-C3AC-4031-8BA0-2A154E986986}" type="slidenum">
              <a:rPr lang="en-AU" smtClean="0"/>
              <a:t>4</a:t>
            </a:fld>
            <a:endParaRPr lang="en-AU"/>
          </a:p>
        </p:txBody>
      </p:sp>
    </p:spTree>
    <p:extLst>
      <p:ext uri="{BB962C8B-B14F-4D97-AF65-F5344CB8AC3E}">
        <p14:creationId xmlns:p14="http://schemas.microsoft.com/office/powerpoint/2010/main" val="11790280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b="1" dirty="0"/>
              <a:t>Joyce: </a:t>
            </a:r>
          </a:p>
          <a:p>
            <a:pPr marL="171450" indent="-171450">
              <a:buFontTx/>
              <a:buChar char="-"/>
            </a:pPr>
            <a:r>
              <a:rPr lang="en-AU" dirty="0"/>
              <a:t>Our data was sourced from the example health data provided (.csv format) within the suggested material on </a:t>
            </a:r>
            <a:r>
              <a:rPr lang="en-AU" dirty="0" err="1"/>
              <a:t>Bootcampspot</a:t>
            </a:r>
            <a:endParaRPr lang="en-AU" dirty="0"/>
          </a:p>
          <a:p>
            <a:pPr marL="171450" indent="-171450">
              <a:buFontTx/>
              <a:buChar char="-"/>
            </a:pPr>
            <a:r>
              <a:rPr lang="en-AU" dirty="0"/>
              <a:t>Tech Workers were interviewed and provided insights into their mental health status and the level of support they get from their current and previous employer, </a:t>
            </a:r>
          </a:p>
          <a:p>
            <a:pPr marL="171450" indent="-171450">
              <a:buFontTx/>
              <a:buChar char="-"/>
            </a:pPr>
            <a:r>
              <a:rPr lang="en-AU" dirty="0"/>
              <a:t>They identified how comfortable they feel discussing issues with peers and supervisors. </a:t>
            </a:r>
          </a:p>
          <a:p>
            <a:pPr marL="171450" indent="-171450">
              <a:buFontTx/>
              <a:buChar char="-"/>
            </a:pPr>
            <a:r>
              <a:rPr lang="en-AU" dirty="0"/>
              <a:t>Four data streams were used, 2014, 2020, 2021 &amp; 2022. This gave us the ability to compare surveys pre and post covid.</a:t>
            </a:r>
          </a:p>
        </p:txBody>
      </p:sp>
      <p:sp>
        <p:nvSpPr>
          <p:cNvPr id="4" name="Slide Number Placeholder 3"/>
          <p:cNvSpPr>
            <a:spLocks noGrp="1"/>
          </p:cNvSpPr>
          <p:nvPr>
            <p:ph type="sldNum" sz="quarter" idx="5"/>
          </p:nvPr>
        </p:nvSpPr>
        <p:spPr/>
        <p:txBody>
          <a:bodyPr/>
          <a:lstStyle/>
          <a:p>
            <a:fld id="{650A4150-C3AC-4031-8BA0-2A154E986986}" type="slidenum">
              <a:rPr lang="en-AU" smtClean="0"/>
              <a:t>5</a:t>
            </a:fld>
            <a:endParaRPr lang="en-AU"/>
          </a:p>
        </p:txBody>
      </p:sp>
    </p:spTree>
    <p:extLst>
      <p:ext uri="{BB962C8B-B14F-4D97-AF65-F5344CB8AC3E}">
        <p14:creationId xmlns:p14="http://schemas.microsoft.com/office/powerpoint/2010/main" val="14544582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650A4150-C3AC-4031-8BA0-2A154E986986}" type="slidenum">
              <a:rPr lang="en-AU" smtClean="0"/>
              <a:t>6</a:t>
            </a:fld>
            <a:endParaRPr lang="en-AU"/>
          </a:p>
        </p:txBody>
      </p:sp>
    </p:spTree>
    <p:extLst>
      <p:ext uri="{BB962C8B-B14F-4D97-AF65-F5344CB8AC3E}">
        <p14:creationId xmlns:p14="http://schemas.microsoft.com/office/powerpoint/2010/main" val="25489647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James</a:t>
            </a:r>
          </a:p>
        </p:txBody>
      </p:sp>
      <p:sp>
        <p:nvSpPr>
          <p:cNvPr id="4" name="Slide Number Placeholder 3"/>
          <p:cNvSpPr>
            <a:spLocks noGrp="1"/>
          </p:cNvSpPr>
          <p:nvPr>
            <p:ph type="sldNum" sz="quarter" idx="5"/>
          </p:nvPr>
        </p:nvSpPr>
        <p:spPr/>
        <p:txBody>
          <a:bodyPr/>
          <a:lstStyle/>
          <a:p>
            <a:fld id="{650A4150-C3AC-4031-8BA0-2A154E986986}" type="slidenum">
              <a:rPr lang="en-AU" smtClean="0"/>
              <a:t>7</a:t>
            </a:fld>
            <a:endParaRPr lang="en-AU"/>
          </a:p>
        </p:txBody>
      </p:sp>
    </p:spTree>
    <p:extLst>
      <p:ext uri="{BB962C8B-B14F-4D97-AF65-F5344CB8AC3E}">
        <p14:creationId xmlns:p14="http://schemas.microsoft.com/office/powerpoint/2010/main" val="38695858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James: Similar results between pre and post pandemic as shown by our Chi2 result which out p value is much larger than 0.05.</a:t>
            </a:r>
          </a:p>
        </p:txBody>
      </p:sp>
      <p:sp>
        <p:nvSpPr>
          <p:cNvPr id="4" name="Slide Number Placeholder 3"/>
          <p:cNvSpPr>
            <a:spLocks noGrp="1"/>
          </p:cNvSpPr>
          <p:nvPr>
            <p:ph type="sldNum" sz="quarter" idx="5"/>
          </p:nvPr>
        </p:nvSpPr>
        <p:spPr/>
        <p:txBody>
          <a:bodyPr/>
          <a:lstStyle/>
          <a:p>
            <a:fld id="{650A4150-C3AC-4031-8BA0-2A154E986986}" type="slidenum">
              <a:rPr lang="en-AU" smtClean="0"/>
              <a:t>8</a:t>
            </a:fld>
            <a:endParaRPr lang="en-AU"/>
          </a:p>
        </p:txBody>
      </p:sp>
    </p:spTree>
    <p:extLst>
      <p:ext uri="{BB962C8B-B14F-4D97-AF65-F5344CB8AC3E}">
        <p14:creationId xmlns:p14="http://schemas.microsoft.com/office/powerpoint/2010/main" val="27937275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James</a:t>
            </a:r>
          </a:p>
        </p:txBody>
      </p:sp>
      <p:sp>
        <p:nvSpPr>
          <p:cNvPr id="4" name="Slide Number Placeholder 3"/>
          <p:cNvSpPr>
            <a:spLocks noGrp="1"/>
          </p:cNvSpPr>
          <p:nvPr>
            <p:ph type="sldNum" sz="quarter" idx="5"/>
          </p:nvPr>
        </p:nvSpPr>
        <p:spPr/>
        <p:txBody>
          <a:bodyPr/>
          <a:lstStyle/>
          <a:p>
            <a:fld id="{650A4150-C3AC-4031-8BA0-2A154E986986}" type="slidenum">
              <a:rPr lang="en-AU" smtClean="0"/>
              <a:t>9</a:t>
            </a:fld>
            <a:endParaRPr lang="en-AU"/>
          </a:p>
        </p:txBody>
      </p:sp>
    </p:spTree>
    <p:extLst>
      <p:ext uri="{BB962C8B-B14F-4D97-AF65-F5344CB8AC3E}">
        <p14:creationId xmlns:p14="http://schemas.microsoft.com/office/powerpoint/2010/main" val="8811770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36E49-D9C1-816F-2DAF-C62D1ED7E10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FB5CAA9B-2424-B355-0153-E24ED110D68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C10A5764-309D-FFFF-68B9-22035A8694CF}"/>
              </a:ext>
            </a:extLst>
          </p:cNvPr>
          <p:cNvSpPr>
            <a:spLocks noGrp="1"/>
          </p:cNvSpPr>
          <p:nvPr>
            <p:ph type="dt" sz="half" idx="10"/>
          </p:nvPr>
        </p:nvSpPr>
        <p:spPr/>
        <p:txBody>
          <a:bodyPr/>
          <a:lstStyle/>
          <a:p>
            <a:fld id="{C4596805-D2F7-4045-B3B7-6DC6BE4F5E9D}" type="datetimeFigureOut">
              <a:rPr lang="en-AU" smtClean="0"/>
              <a:t>15/04/2024</a:t>
            </a:fld>
            <a:endParaRPr lang="en-AU"/>
          </a:p>
        </p:txBody>
      </p:sp>
      <p:sp>
        <p:nvSpPr>
          <p:cNvPr id="5" name="Footer Placeholder 4">
            <a:extLst>
              <a:ext uri="{FF2B5EF4-FFF2-40B4-BE49-F238E27FC236}">
                <a16:creationId xmlns:a16="http://schemas.microsoft.com/office/drawing/2014/main" id="{041F88C6-6A20-5126-9854-428BC72DEA98}"/>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9006CE2E-0AE3-B27A-0081-CF8F68897484}"/>
              </a:ext>
            </a:extLst>
          </p:cNvPr>
          <p:cNvSpPr>
            <a:spLocks noGrp="1"/>
          </p:cNvSpPr>
          <p:nvPr>
            <p:ph type="sldNum" sz="quarter" idx="12"/>
          </p:nvPr>
        </p:nvSpPr>
        <p:spPr/>
        <p:txBody>
          <a:bodyPr/>
          <a:lstStyle/>
          <a:p>
            <a:fld id="{8D7EEEE0-B551-4E2C-AD72-B838DDC78B22}" type="slidenum">
              <a:rPr lang="en-AU" smtClean="0"/>
              <a:t>‹#›</a:t>
            </a:fld>
            <a:endParaRPr lang="en-AU"/>
          </a:p>
        </p:txBody>
      </p:sp>
    </p:spTree>
    <p:extLst>
      <p:ext uri="{BB962C8B-B14F-4D97-AF65-F5344CB8AC3E}">
        <p14:creationId xmlns:p14="http://schemas.microsoft.com/office/powerpoint/2010/main" val="13190041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7EB74-85DE-9336-5B89-DC81E668188E}"/>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28615CC5-F475-2739-E00A-F13156EE028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E49E248E-6A50-9998-E5E7-2BD2CDA47D60}"/>
              </a:ext>
            </a:extLst>
          </p:cNvPr>
          <p:cNvSpPr>
            <a:spLocks noGrp="1"/>
          </p:cNvSpPr>
          <p:nvPr>
            <p:ph type="dt" sz="half" idx="10"/>
          </p:nvPr>
        </p:nvSpPr>
        <p:spPr/>
        <p:txBody>
          <a:bodyPr/>
          <a:lstStyle/>
          <a:p>
            <a:fld id="{C4596805-D2F7-4045-B3B7-6DC6BE4F5E9D}" type="datetimeFigureOut">
              <a:rPr lang="en-AU" smtClean="0"/>
              <a:t>15/04/2024</a:t>
            </a:fld>
            <a:endParaRPr lang="en-AU"/>
          </a:p>
        </p:txBody>
      </p:sp>
      <p:sp>
        <p:nvSpPr>
          <p:cNvPr id="5" name="Footer Placeholder 4">
            <a:extLst>
              <a:ext uri="{FF2B5EF4-FFF2-40B4-BE49-F238E27FC236}">
                <a16:creationId xmlns:a16="http://schemas.microsoft.com/office/drawing/2014/main" id="{7B352461-CE04-A82F-65EC-92B7B0BC7A26}"/>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E58B0938-EFEB-3DAE-F1F6-7AE9E64B9A78}"/>
              </a:ext>
            </a:extLst>
          </p:cNvPr>
          <p:cNvSpPr>
            <a:spLocks noGrp="1"/>
          </p:cNvSpPr>
          <p:nvPr>
            <p:ph type="sldNum" sz="quarter" idx="12"/>
          </p:nvPr>
        </p:nvSpPr>
        <p:spPr/>
        <p:txBody>
          <a:bodyPr/>
          <a:lstStyle/>
          <a:p>
            <a:fld id="{8D7EEEE0-B551-4E2C-AD72-B838DDC78B22}" type="slidenum">
              <a:rPr lang="en-AU" smtClean="0"/>
              <a:t>‹#›</a:t>
            </a:fld>
            <a:endParaRPr lang="en-AU"/>
          </a:p>
        </p:txBody>
      </p:sp>
    </p:spTree>
    <p:extLst>
      <p:ext uri="{BB962C8B-B14F-4D97-AF65-F5344CB8AC3E}">
        <p14:creationId xmlns:p14="http://schemas.microsoft.com/office/powerpoint/2010/main" val="37602108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5DF2002-DFAA-7E7F-3CFB-D841F1837A4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FD74E906-C7D0-FA6C-AB1A-D5B29E7D2E1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586BB0D1-5911-CCA4-6C6D-71387FE2BB6C}"/>
              </a:ext>
            </a:extLst>
          </p:cNvPr>
          <p:cNvSpPr>
            <a:spLocks noGrp="1"/>
          </p:cNvSpPr>
          <p:nvPr>
            <p:ph type="dt" sz="half" idx="10"/>
          </p:nvPr>
        </p:nvSpPr>
        <p:spPr/>
        <p:txBody>
          <a:bodyPr/>
          <a:lstStyle/>
          <a:p>
            <a:fld id="{C4596805-D2F7-4045-B3B7-6DC6BE4F5E9D}" type="datetimeFigureOut">
              <a:rPr lang="en-AU" smtClean="0"/>
              <a:t>15/04/2024</a:t>
            </a:fld>
            <a:endParaRPr lang="en-AU"/>
          </a:p>
        </p:txBody>
      </p:sp>
      <p:sp>
        <p:nvSpPr>
          <p:cNvPr id="5" name="Footer Placeholder 4">
            <a:extLst>
              <a:ext uri="{FF2B5EF4-FFF2-40B4-BE49-F238E27FC236}">
                <a16:creationId xmlns:a16="http://schemas.microsoft.com/office/drawing/2014/main" id="{48CF4B83-D858-8523-A65C-4778BED09B69}"/>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CFD201C6-18AF-2C4A-6F49-36A63170E3A1}"/>
              </a:ext>
            </a:extLst>
          </p:cNvPr>
          <p:cNvSpPr>
            <a:spLocks noGrp="1"/>
          </p:cNvSpPr>
          <p:nvPr>
            <p:ph type="sldNum" sz="quarter" idx="12"/>
          </p:nvPr>
        </p:nvSpPr>
        <p:spPr/>
        <p:txBody>
          <a:bodyPr/>
          <a:lstStyle/>
          <a:p>
            <a:fld id="{8D7EEEE0-B551-4E2C-AD72-B838DDC78B22}" type="slidenum">
              <a:rPr lang="en-AU" smtClean="0"/>
              <a:t>‹#›</a:t>
            </a:fld>
            <a:endParaRPr lang="en-AU"/>
          </a:p>
        </p:txBody>
      </p:sp>
    </p:spTree>
    <p:extLst>
      <p:ext uri="{BB962C8B-B14F-4D97-AF65-F5344CB8AC3E}">
        <p14:creationId xmlns:p14="http://schemas.microsoft.com/office/powerpoint/2010/main" val="71531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D7BC4-28AE-237D-97CC-6827FE01BEC2}"/>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E8C9EEFC-FD0B-E597-EA9B-DEA7F582CDC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0A1637EB-CAD3-31BC-BA44-22A463CBB664}"/>
              </a:ext>
            </a:extLst>
          </p:cNvPr>
          <p:cNvSpPr>
            <a:spLocks noGrp="1"/>
          </p:cNvSpPr>
          <p:nvPr>
            <p:ph type="dt" sz="half" idx="10"/>
          </p:nvPr>
        </p:nvSpPr>
        <p:spPr/>
        <p:txBody>
          <a:bodyPr/>
          <a:lstStyle/>
          <a:p>
            <a:fld id="{C4596805-D2F7-4045-B3B7-6DC6BE4F5E9D}" type="datetimeFigureOut">
              <a:rPr lang="en-AU" smtClean="0"/>
              <a:t>15/04/2024</a:t>
            </a:fld>
            <a:endParaRPr lang="en-AU"/>
          </a:p>
        </p:txBody>
      </p:sp>
      <p:sp>
        <p:nvSpPr>
          <p:cNvPr id="5" name="Footer Placeholder 4">
            <a:extLst>
              <a:ext uri="{FF2B5EF4-FFF2-40B4-BE49-F238E27FC236}">
                <a16:creationId xmlns:a16="http://schemas.microsoft.com/office/drawing/2014/main" id="{3C5FC357-20C8-1656-2786-D7C1D924768E}"/>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DB73F8EC-B445-8F31-B0CC-C7D7EB856CB5}"/>
              </a:ext>
            </a:extLst>
          </p:cNvPr>
          <p:cNvSpPr>
            <a:spLocks noGrp="1"/>
          </p:cNvSpPr>
          <p:nvPr>
            <p:ph type="sldNum" sz="quarter" idx="12"/>
          </p:nvPr>
        </p:nvSpPr>
        <p:spPr/>
        <p:txBody>
          <a:bodyPr/>
          <a:lstStyle/>
          <a:p>
            <a:fld id="{8D7EEEE0-B551-4E2C-AD72-B838DDC78B22}" type="slidenum">
              <a:rPr lang="en-AU" smtClean="0"/>
              <a:t>‹#›</a:t>
            </a:fld>
            <a:endParaRPr lang="en-AU"/>
          </a:p>
        </p:txBody>
      </p:sp>
    </p:spTree>
    <p:extLst>
      <p:ext uri="{BB962C8B-B14F-4D97-AF65-F5344CB8AC3E}">
        <p14:creationId xmlns:p14="http://schemas.microsoft.com/office/powerpoint/2010/main" val="12562216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C4AFE-1940-1729-042D-DE8AB256B92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614D9D1D-452A-5E64-ECED-8002F2BB8BF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1321A2F-4834-7D9A-874B-D67AC5B859C2}"/>
              </a:ext>
            </a:extLst>
          </p:cNvPr>
          <p:cNvSpPr>
            <a:spLocks noGrp="1"/>
          </p:cNvSpPr>
          <p:nvPr>
            <p:ph type="dt" sz="half" idx="10"/>
          </p:nvPr>
        </p:nvSpPr>
        <p:spPr/>
        <p:txBody>
          <a:bodyPr/>
          <a:lstStyle/>
          <a:p>
            <a:fld id="{C4596805-D2F7-4045-B3B7-6DC6BE4F5E9D}" type="datetimeFigureOut">
              <a:rPr lang="en-AU" smtClean="0"/>
              <a:t>15/04/2024</a:t>
            </a:fld>
            <a:endParaRPr lang="en-AU"/>
          </a:p>
        </p:txBody>
      </p:sp>
      <p:sp>
        <p:nvSpPr>
          <p:cNvPr id="5" name="Footer Placeholder 4">
            <a:extLst>
              <a:ext uri="{FF2B5EF4-FFF2-40B4-BE49-F238E27FC236}">
                <a16:creationId xmlns:a16="http://schemas.microsoft.com/office/drawing/2014/main" id="{D0790654-92BF-4935-4547-2DAE08048388}"/>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1269A3C1-A35F-B4C1-D307-2AFD69DDD431}"/>
              </a:ext>
            </a:extLst>
          </p:cNvPr>
          <p:cNvSpPr>
            <a:spLocks noGrp="1"/>
          </p:cNvSpPr>
          <p:nvPr>
            <p:ph type="sldNum" sz="quarter" idx="12"/>
          </p:nvPr>
        </p:nvSpPr>
        <p:spPr/>
        <p:txBody>
          <a:bodyPr/>
          <a:lstStyle/>
          <a:p>
            <a:fld id="{8D7EEEE0-B551-4E2C-AD72-B838DDC78B22}" type="slidenum">
              <a:rPr lang="en-AU" smtClean="0"/>
              <a:t>‹#›</a:t>
            </a:fld>
            <a:endParaRPr lang="en-AU"/>
          </a:p>
        </p:txBody>
      </p:sp>
    </p:spTree>
    <p:extLst>
      <p:ext uri="{BB962C8B-B14F-4D97-AF65-F5344CB8AC3E}">
        <p14:creationId xmlns:p14="http://schemas.microsoft.com/office/powerpoint/2010/main" val="24469218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34D0C-6539-2026-BD90-85C820CBD2AD}"/>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259E59E9-894E-3691-DCD4-8F0E1B7B25A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AAA6DD58-311C-BC18-A787-8BF5577F265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290EB1EB-3847-9B36-2D3C-E41E7BE2C029}"/>
              </a:ext>
            </a:extLst>
          </p:cNvPr>
          <p:cNvSpPr>
            <a:spLocks noGrp="1"/>
          </p:cNvSpPr>
          <p:nvPr>
            <p:ph type="dt" sz="half" idx="10"/>
          </p:nvPr>
        </p:nvSpPr>
        <p:spPr/>
        <p:txBody>
          <a:bodyPr/>
          <a:lstStyle/>
          <a:p>
            <a:fld id="{C4596805-D2F7-4045-B3B7-6DC6BE4F5E9D}" type="datetimeFigureOut">
              <a:rPr lang="en-AU" smtClean="0"/>
              <a:t>15/04/2024</a:t>
            </a:fld>
            <a:endParaRPr lang="en-AU"/>
          </a:p>
        </p:txBody>
      </p:sp>
      <p:sp>
        <p:nvSpPr>
          <p:cNvPr id="6" name="Footer Placeholder 5">
            <a:extLst>
              <a:ext uri="{FF2B5EF4-FFF2-40B4-BE49-F238E27FC236}">
                <a16:creationId xmlns:a16="http://schemas.microsoft.com/office/drawing/2014/main" id="{030565A5-8783-878C-95A0-35E433782C71}"/>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E3055C5B-3C8E-F0EE-F8D5-0021CBE742B0}"/>
              </a:ext>
            </a:extLst>
          </p:cNvPr>
          <p:cNvSpPr>
            <a:spLocks noGrp="1"/>
          </p:cNvSpPr>
          <p:nvPr>
            <p:ph type="sldNum" sz="quarter" idx="12"/>
          </p:nvPr>
        </p:nvSpPr>
        <p:spPr/>
        <p:txBody>
          <a:bodyPr/>
          <a:lstStyle/>
          <a:p>
            <a:fld id="{8D7EEEE0-B551-4E2C-AD72-B838DDC78B22}" type="slidenum">
              <a:rPr lang="en-AU" smtClean="0"/>
              <a:t>‹#›</a:t>
            </a:fld>
            <a:endParaRPr lang="en-AU"/>
          </a:p>
        </p:txBody>
      </p:sp>
    </p:spTree>
    <p:extLst>
      <p:ext uri="{BB962C8B-B14F-4D97-AF65-F5344CB8AC3E}">
        <p14:creationId xmlns:p14="http://schemas.microsoft.com/office/powerpoint/2010/main" val="23419830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735FC-97C6-7F8A-F6F8-7E292E2A7E4D}"/>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A25611CB-3C83-2999-4993-EFE9C15048E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707BA6-FBD9-378C-965F-4C00ADA53C0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ED1D0AF4-FB98-58B9-980C-B8EAD577305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C391626-1868-E3C6-8F89-14DCF542BF3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3F6B4B5B-53DD-7B46-4091-55EAD03F4D14}"/>
              </a:ext>
            </a:extLst>
          </p:cNvPr>
          <p:cNvSpPr>
            <a:spLocks noGrp="1"/>
          </p:cNvSpPr>
          <p:nvPr>
            <p:ph type="dt" sz="half" idx="10"/>
          </p:nvPr>
        </p:nvSpPr>
        <p:spPr/>
        <p:txBody>
          <a:bodyPr/>
          <a:lstStyle/>
          <a:p>
            <a:fld id="{C4596805-D2F7-4045-B3B7-6DC6BE4F5E9D}" type="datetimeFigureOut">
              <a:rPr lang="en-AU" smtClean="0"/>
              <a:t>15/04/2024</a:t>
            </a:fld>
            <a:endParaRPr lang="en-AU"/>
          </a:p>
        </p:txBody>
      </p:sp>
      <p:sp>
        <p:nvSpPr>
          <p:cNvPr id="8" name="Footer Placeholder 7">
            <a:extLst>
              <a:ext uri="{FF2B5EF4-FFF2-40B4-BE49-F238E27FC236}">
                <a16:creationId xmlns:a16="http://schemas.microsoft.com/office/drawing/2014/main" id="{9D143BAF-26BD-A656-40CF-B3A1C541B6DE}"/>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9845C32B-6943-C64B-4BFC-D338A24F7DE6}"/>
              </a:ext>
            </a:extLst>
          </p:cNvPr>
          <p:cNvSpPr>
            <a:spLocks noGrp="1"/>
          </p:cNvSpPr>
          <p:nvPr>
            <p:ph type="sldNum" sz="quarter" idx="12"/>
          </p:nvPr>
        </p:nvSpPr>
        <p:spPr/>
        <p:txBody>
          <a:bodyPr/>
          <a:lstStyle/>
          <a:p>
            <a:fld id="{8D7EEEE0-B551-4E2C-AD72-B838DDC78B22}" type="slidenum">
              <a:rPr lang="en-AU" smtClean="0"/>
              <a:t>‹#›</a:t>
            </a:fld>
            <a:endParaRPr lang="en-AU"/>
          </a:p>
        </p:txBody>
      </p:sp>
    </p:spTree>
    <p:extLst>
      <p:ext uri="{BB962C8B-B14F-4D97-AF65-F5344CB8AC3E}">
        <p14:creationId xmlns:p14="http://schemas.microsoft.com/office/powerpoint/2010/main" val="41542364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993A5-4A15-24D0-16BE-186FE6FF6B0C}"/>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5425FF93-2983-31DC-F8E4-45F78BB5C902}"/>
              </a:ext>
            </a:extLst>
          </p:cNvPr>
          <p:cNvSpPr>
            <a:spLocks noGrp="1"/>
          </p:cNvSpPr>
          <p:nvPr>
            <p:ph type="dt" sz="half" idx="10"/>
          </p:nvPr>
        </p:nvSpPr>
        <p:spPr/>
        <p:txBody>
          <a:bodyPr/>
          <a:lstStyle/>
          <a:p>
            <a:fld id="{C4596805-D2F7-4045-B3B7-6DC6BE4F5E9D}" type="datetimeFigureOut">
              <a:rPr lang="en-AU" smtClean="0"/>
              <a:t>15/04/2024</a:t>
            </a:fld>
            <a:endParaRPr lang="en-AU"/>
          </a:p>
        </p:txBody>
      </p:sp>
      <p:sp>
        <p:nvSpPr>
          <p:cNvPr id="4" name="Footer Placeholder 3">
            <a:extLst>
              <a:ext uri="{FF2B5EF4-FFF2-40B4-BE49-F238E27FC236}">
                <a16:creationId xmlns:a16="http://schemas.microsoft.com/office/drawing/2014/main" id="{C591C897-9014-7A79-1B33-4ACC3836E5F8}"/>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C94D2CFA-2C21-215B-6E78-7A4EECAC0BAB}"/>
              </a:ext>
            </a:extLst>
          </p:cNvPr>
          <p:cNvSpPr>
            <a:spLocks noGrp="1"/>
          </p:cNvSpPr>
          <p:nvPr>
            <p:ph type="sldNum" sz="quarter" idx="12"/>
          </p:nvPr>
        </p:nvSpPr>
        <p:spPr/>
        <p:txBody>
          <a:bodyPr/>
          <a:lstStyle/>
          <a:p>
            <a:fld id="{8D7EEEE0-B551-4E2C-AD72-B838DDC78B22}" type="slidenum">
              <a:rPr lang="en-AU" smtClean="0"/>
              <a:t>‹#›</a:t>
            </a:fld>
            <a:endParaRPr lang="en-AU"/>
          </a:p>
        </p:txBody>
      </p:sp>
    </p:spTree>
    <p:extLst>
      <p:ext uri="{BB962C8B-B14F-4D97-AF65-F5344CB8AC3E}">
        <p14:creationId xmlns:p14="http://schemas.microsoft.com/office/powerpoint/2010/main" val="24201363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AA561A-7D45-03A7-63A0-5920266962E9}"/>
              </a:ext>
            </a:extLst>
          </p:cNvPr>
          <p:cNvSpPr>
            <a:spLocks noGrp="1"/>
          </p:cNvSpPr>
          <p:nvPr>
            <p:ph type="dt" sz="half" idx="10"/>
          </p:nvPr>
        </p:nvSpPr>
        <p:spPr/>
        <p:txBody>
          <a:bodyPr/>
          <a:lstStyle/>
          <a:p>
            <a:fld id="{C4596805-D2F7-4045-B3B7-6DC6BE4F5E9D}" type="datetimeFigureOut">
              <a:rPr lang="en-AU" smtClean="0"/>
              <a:t>15/04/2024</a:t>
            </a:fld>
            <a:endParaRPr lang="en-AU"/>
          </a:p>
        </p:txBody>
      </p:sp>
      <p:sp>
        <p:nvSpPr>
          <p:cNvPr id="3" name="Footer Placeholder 2">
            <a:extLst>
              <a:ext uri="{FF2B5EF4-FFF2-40B4-BE49-F238E27FC236}">
                <a16:creationId xmlns:a16="http://schemas.microsoft.com/office/drawing/2014/main" id="{16A334BC-1B22-3EDC-F29F-CF2516EEADF7}"/>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B59A342E-C5E4-C421-4395-75C0A045FF90}"/>
              </a:ext>
            </a:extLst>
          </p:cNvPr>
          <p:cNvSpPr>
            <a:spLocks noGrp="1"/>
          </p:cNvSpPr>
          <p:nvPr>
            <p:ph type="sldNum" sz="quarter" idx="12"/>
          </p:nvPr>
        </p:nvSpPr>
        <p:spPr/>
        <p:txBody>
          <a:bodyPr/>
          <a:lstStyle/>
          <a:p>
            <a:fld id="{8D7EEEE0-B551-4E2C-AD72-B838DDC78B22}" type="slidenum">
              <a:rPr lang="en-AU" smtClean="0"/>
              <a:t>‹#›</a:t>
            </a:fld>
            <a:endParaRPr lang="en-AU"/>
          </a:p>
        </p:txBody>
      </p:sp>
    </p:spTree>
    <p:extLst>
      <p:ext uri="{BB962C8B-B14F-4D97-AF65-F5344CB8AC3E}">
        <p14:creationId xmlns:p14="http://schemas.microsoft.com/office/powerpoint/2010/main" val="9251656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3BA6B-DB3D-5B45-2AB3-92A034AB940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D389A777-195B-A4EB-35C8-4D47632D0A6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368BD7CB-A450-1199-FD2C-DEAE443BC2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A071E1D-740A-D0A6-B3B7-08F9383767EA}"/>
              </a:ext>
            </a:extLst>
          </p:cNvPr>
          <p:cNvSpPr>
            <a:spLocks noGrp="1"/>
          </p:cNvSpPr>
          <p:nvPr>
            <p:ph type="dt" sz="half" idx="10"/>
          </p:nvPr>
        </p:nvSpPr>
        <p:spPr/>
        <p:txBody>
          <a:bodyPr/>
          <a:lstStyle/>
          <a:p>
            <a:fld id="{C4596805-D2F7-4045-B3B7-6DC6BE4F5E9D}" type="datetimeFigureOut">
              <a:rPr lang="en-AU" smtClean="0"/>
              <a:t>15/04/2024</a:t>
            </a:fld>
            <a:endParaRPr lang="en-AU"/>
          </a:p>
        </p:txBody>
      </p:sp>
      <p:sp>
        <p:nvSpPr>
          <p:cNvPr id="6" name="Footer Placeholder 5">
            <a:extLst>
              <a:ext uri="{FF2B5EF4-FFF2-40B4-BE49-F238E27FC236}">
                <a16:creationId xmlns:a16="http://schemas.microsoft.com/office/drawing/2014/main" id="{BC3C8D01-390F-5081-FD73-90401FD107DA}"/>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F9E4651C-FB0D-BE4D-E684-6483FF461D01}"/>
              </a:ext>
            </a:extLst>
          </p:cNvPr>
          <p:cNvSpPr>
            <a:spLocks noGrp="1"/>
          </p:cNvSpPr>
          <p:nvPr>
            <p:ph type="sldNum" sz="quarter" idx="12"/>
          </p:nvPr>
        </p:nvSpPr>
        <p:spPr/>
        <p:txBody>
          <a:bodyPr/>
          <a:lstStyle/>
          <a:p>
            <a:fld id="{8D7EEEE0-B551-4E2C-AD72-B838DDC78B22}" type="slidenum">
              <a:rPr lang="en-AU" smtClean="0"/>
              <a:t>‹#›</a:t>
            </a:fld>
            <a:endParaRPr lang="en-AU"/>
          </a:p>
        </p:txBody>
      </p:sp>
    </p:spTree>
    <p:extLst>
      <p:ext uri="{BB962C8B-B14F-4D97-AF65-F5344CB8AC3E}">
        <p14:creationId xmlns:p14="http://schemas.microsoft.com/office/powerpoint/2010/main" val="27668153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BC333-0275-A971-80D2-29B40A60BCB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D0821E49-BDD3-D1CB-7741-3667764B718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3F933ADF-5898-31D7-51EC-3DF65DF0F2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D3EBCF2-FB29-A19E-5D59-F17A96AC5614}"/>
              </a:ext>
            </a:extLst>
          </p:cNvPr>
          <p:cNvSpPr>
            <a:spLocks noGrp="1"/>
          </p:cNvSpPr>
          <p:nvPr>
            <p:ph type="dt" sz="half" idx="10"/>
          </p:nvPr>
        </p:nvSpPr>
        <p:spPr/>
        <p:txBody>
          <a:bodyPr/>
          <a:lstStyle/>
          <a:p>
            <a:fld id="{C4596805-D2F7-4045-B3B7-6DC6BE4F5E9D}" type="datetimeFigureOut">
              <a:rPr lang="en-AU" smtClean="0"/>
              <a:t>15/04/2024</a:t>
            </a:fld>
            <a:endParaRPr lang="en-AU"/>
          </a:p>
        </p:txBody>
      </p:sp>
      <p:sp>
        <p:nvSpPr>
          <p:cNvPr id="6" name="Footer Placeholder 5">
            <a:extLst>
              <a:ext uri="{FF2B5EF4-FFF2-40B4-BE49-F238E27FC236}">
                <a16:creationId xmlns:a16="http://schemas.microsoft.com/office/drawing/2014/main" id="{664B9C69-EC2D-3FF4-F40D-D4335C957CAA}"/>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80AC7B04-C19B-AC2B-AE84-CB8BF7ECDA44}"/>
              </a:ext>
            </a:extLst>
          </p:cNvPr>
          <p:cNvSpPr>
            <a:spLocks noGrp="1"/>
          </p:cNvSpPr>
          <p:nvPr>
            <p:ph type="sldNum" sz="quarter" idx="12"/>
          </p:nvPr>
        </p:nvSpPr>
        <p:spPr/>
        <p:txBody>
          <a:bodyPr/>
          <a:lstStyle/>
          <a:p>
            <a:fld id="{8D7EEEE0-B551-4E2C-AD72-B838DDC78B22}" type="slidenum">
              <a:rPr lang="en-AU" smtClean="0"/>
              <a:t>‹#›</a:t>
            </a:fld>
            <a:endParaRPr lang="en-AU"/>
          </a:p>
        </p:txBody>
      </p:sp>
    </p:spTree>
    <p:extLst>
      <p:ext uri="{BB962C8B-B14F-4D97-AF65-F5344CB8AC3E}">
        <p14:creationId xmlns:p14="http://schemas.microsoft.com/office/powerpoint/2010/main" val="3102899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667FB9A-B1E2-10C8-CEC8-A3E0904766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28232235-263B-FE33-C445-F572396D4AB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2AD16F75-EF3E-E838-178F-D68297FE51E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4596805-D2F7-4045-B3B7-6DC6BE4F5E9D}" type="datetimeFigureOut">
              <a:rPr lang="en-AU" smtClean="0"/>
              <a:t>15/04/2024</a:t>
            </a:fld>
            <a:endParaRPr lang="en-AU"/>
          </a:p>
        </p:txBody>
      </p:sp>
      <p:sp>
        <p:nvSpPr>
          <p:cNvPr id="5" name="Footer Placeholder 4">
            <a:extLst>
              <a:ext uri="{FF2B5EF4-FFF2-40B4-BE49-F238E27FC236}">
                <a16:creationId xmlns:a16="http://schemas.microsoft.com/office/drawing/2014/main" id="{01F0E904-BCDC-0B8D-3B4C-04CD76A7A8A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AU"/>
          </a:p>
        </p:txBody>
      </p:sp>
      <p:sp>
        <p:nvSpPr>
          <p:cNvPr id="6" name="Slide Number Placeholder 5">
            <a:extLst>
              <a:ext uri="{FF2B5EF4-FFF2-40B4-BE49-F238E27FC236}">
                <a16:creationId xmlns:a16="http://schemas.microsoft.com/office/drawing/2014/main" id="{B9A69F61-C3CE-1340-DC62-962DE84578D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D7EEEE0-B551-4E2C-AD72-B838DDC78B22}" type="slidenum">
              <a:rPr lang="en-AU" smtClean="0"/>
              <a:t>‹#›</a:t>
            </a:fld>
            <a:endParaRPr lang="en-AU"/>
          </a:p>
        </p:txBody>
      </p:sp>
    </p:spTree>
    <p:extLst>
      <p:ext uri="{BB962C8B-B14F-4D97-AF65-F5344CB8AC3E}">
        <p14:creationId xmlns:p14="http://schemas.microsoft.com/office/powerpoint/2010/main" val="2498096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5.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5.xml"/><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osmhhelp.org/research.html"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ECC07320-C2CA-4E29-8481-9D9E143C77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A network of dots and lines&#10;&#10;Description automatically generated">
            <a:extLst>
              <a:ext uri="{FF2B5EF4-FFF2-40B4-BE49-F238E27FC236}">
                <a16:creationId xmlns:a16="http://schemas.microsoft.com/office/drawing/2014/main" id="{E79F1182-75E5-C24E-759D-AC065F80698F}"/>
              </a:ext>
            </a:extLst>
          </p:cNvPr>
          <p:cNvPicPr>
            <a:picLocks noChangeAspect="1"/>
          </p:cNvPicPr>
          <p:nvPr/>
        </p:nvPicPr>
        <p:blipFill rotWithShape="1">
          <a:blip r:embed="rId3"/>
          <a:srcRect t="29077"/>
          <a:stretch/>
        </p:blipFill>
        <p:spPr>
          <a:xfrm>
            <a:off x="2522358" y="10"/>
            <a:ext cx="9669642" cy="6857990"/>
          </a:xfrm>
          <a:prstGeom prst="rect">
            <a:avLst/>
          </a:prstGeom>
        </p:spPr>
      </p:pic>
      <p:sp>
        <p:nvSpPr>
          <p:cNvPr id="27" name="Rectangle 26">
            <a:extLst>
              <a:ext uri="{FF2B5EF4-FFF2-40B4-BE49-F238E27FC236}">
                <a16:creationId xmlns:a16="http://schemas.microsoft.com/office/drawing/2014/main" id="{178FB36B-5BFE-42CA-BC60-1115E0D95E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6">
            <a:extLst>
              <a:ext uri="{FF2B5EF4-FFF2-40B4-BE49-F238E27FC236}">
                <a16:creationId xmlns:a16="http://schemas.microsoft.com/office/drawing/2014/main" id="{065AE0F7-93B2-1A8E-F2A5-B1624E21DF6F}"/>
              </a:ext>
            </a:extLst>
          </p:cNvPr>
          <p:cNvSpPr>
            <a:spLocks noGrp="1"/>
          </p:cNvSpPr>
          <p:nvPr>
            <p:ph type="ctrTitle"/>
          </p:nvPr>
        </p:nvSpPr>
        <p:spPr>
          <a:xfrm>
            <a:off x="952228" y="541374"/>
            <a:ext cx="3973385" cy="3692028"/>
          </a:xfrm>
          <a:noFill/>
        </p:spPr>
        <p:txBody>
          <a:bodyPr vert="horz" lIns="91440" tIns="45720" rIns="91440" bIns="45720" rtlCol="0">
            <a:normAutofit fontScale="90000"/>
          </a:bodyPr>
          <a:lstStyle/>
          <a:p>
            <a:pPr algn="l"/>
            <a:r>
              <a:rPr lang="en-US" sz="5200" b="1" dirty="0"/>
              <a:t>Exploring the impact of COVID-19 pandemic on tech workers’ mental health</a:t>
            </a:r>
          </a:p>
        </p:txBody>
      </p:sp>
      <p:sp>
        <p:nvSpPr>
          <p:cNvPr id="2" name="Subtitle 1">
            <a:extLst>
              <a:ext uri="{FF2B5EF4-FFF2-40B4-BE49-F238E27FC236}">
                <a16:creationId xmlns:a16="http://schemas.microsoft.com/office/drawing/2014/main" id="{61C220F1-D9DA-D2A1-C30C-1A4074565A6C}"/>
              </a:ext>
            </a:extLst>
          </p:cNvPr>
          <p:cNvSpPr>
            <a:spLocks noGrp="1"/>
          </p:cNvSpPr>
          <p:nvPr>
            <p:ph type="subTitle" idx="1"/>
          </p:nvPr>
        </p:nvSpPr>
        <p:spPr>
          <a:xfrm>
            <a:off x="952228" y="4683568"/>
            <a:ext cx="3973386" cy="1915871"/>
          </a:xfrm>
          <a:noFill/>
        </p:spPr>
        <p:txBody>
          <a:bodyPr>
            <a:normAutofit fontScale="70000" lnSpcReduction="20000"/>
          </a:bodyPr>
          <a:lstStyle/>
          <a:p>
            <a:pPr algn="l"/>
            <a:r>
              <a:rPr lang="en-AU" dirty="0"/>
              <a:t>Monash Data Analytics Bootcamp, 2024</a:t>
            </a:r>
          </a:p>
          <a:p>
            <a:pPr algn="l"/>
            <a:endParaRPr lang="en-AU" dirty="0"/>
          </a:p>
          <a:p>
            <a:pPr algn="l"/>
            <a:r>
              <a:rPr lang="en-AU" dirty="0"/>
              <a:t>Project 1, Group 4</a:t>
            </a:r>
          </a:p>
          <a:p>
            <a:pPr algn="l"/>
            <a:endParaRPr lang="en-AU" dirty="0"/>
          </a:p>
          <a:p>
            <a:pPr algn="l"/>
            <a:r>
              <a:rPr lang="en-AU" i="0" dirty="0">
                <a:solidFill>
                  <a:srgbClr val="1F2328"/>
                </a:solidFill>
                <a:effectLst/>
                <a:highlight>
                  <a:srgbClr val="FFFFFF"/>
                </a:highlight>
                <a:latin typeface="-apple-system"/>
              </a:rPr>
              <a:t>James Radford, Katrina Witt, </a:t>
            </a:r>
            <a:br>
              <a:rPr lang="en-AU" i="0" dirty="0">
                <a:solidFill>
                  <a:srgbClr val="1F2328"/>
                </a:solidFill>
                <a:effectLst/>
                <a:highlight>
                  <a:srgbClr val="FFFFFF"/>
                </a:highlight>
                <a:latin typeface="-apple-system"/>
              </a:rPr>
            </a:br>
            <a:r>
              <a:rPr lang="en-AU" i="0" dirty="0">
                <a:solidFill>
                  <a:srgbClr val="1F2328"/>
                </a:solidFill>
                <a:effectLst/>
                <a:highlight>
                  <a:srgbClr val="FFFFFF"/>
                </a:highlight>
                <a:latin typeface="-apple-system"/>
              </a:rPr>
              <a:t>Joyce Xu, and Erin Nicol </a:t>
            </a:r>
            <a:endParaRPr lang="en-AU" dirty="0"/>
          </a:p>
        </p:txBody>
      </p:sp>
    </p:spTree>
    <p:extLst>
      <p:ext uri="{BB962C8B-B14F-4D97-AF65-F5344CB8AC3E}">
        <p14:creationId xmlns:p14="http://schemas.microsoft.com/office/powerpoint/2010/main" val="42647611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748C8791-843E-B5F0-A802-E92228083B7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3590"/>
          <a:stretch/>
        </p:blipFill>
        <p:spPr bwMode="auto">
          <a:xfrm>
            <a:off x="1691787" y="1023647"/>
            <a:ext cx="8808426" cy="5834353"/>
          </a:xfrm>
          <a:prstGeom prst="rect">
            <a:avLst/>
          </a:prstGeom>
          <a:noFill/>
          <a:extLst>
            <a:ext uri="{909E8E84-426E-40DD-AFC4-6F175D3DCCD1}">
              <a14:hiddenFill xmlns:a14="http://schemas.microsoft.com/office/drawing/2010/main">
                <a:solidFill>
                  <a:srgbClr val="FFFFFF"/>
                </a:solidFill>
              </a14:hiddenFill>
            </a:ext>
          </a:extLst>
        </p:spPr>
      </p:pic>
      <p:sp>
        <p:nvSpPr>
          <p:cNvPr id="2" name="Text Placeholder 2">
            <a:extLst>
              <a:ext uri="{FF2B5EF4-FFF2-40B4-BE49-F238E27FC236}">
                <a16:creationId xmlns:a16="http://schemas.microsoft.com/office/drawing/2014/main" id="{79DCA8D6-0F60-F03E-0A5B-541F9A152896}"/>
              </a:ext>
            </a:extLst>
          </p:cNvPr>
          <p:cNvSpPr txBox="1">
            <a:spLocks/>
          </p:cNvSpPr>
          <p:nvPr/>
        </p:nvSpPr>
        <p:spPr>
          <a:xfrm>
            <a:off x="836612" y="559374"/>
            <a:ext cx="5157787" cy="414337"/>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AU" b="1" dirty="0"/>
              <a:t>Pre-Pandemic, 2014:</a:t>
            </a:r>
          </a:p>
        </p:txBody>
      </p:sp>
    </p:spTree>
    <p:extLst>
      <p:ext uri="{BB962C8B-B14F-4D97-AF65-F5344CB8AC3E}">
        <p14:creationId xmlns:p14="http://schemas.microsoft.com/office/powerpoint/2010/main" val="32596337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2">
            <a:extLst>
              <a:ext uri="{FF2B5EF4-FFF2-40B4-BE49-F238E27FC236}">
                <a16:creationId xmlns:a16="http://schemas.microsoft.com/office/drawing/2014/main" id="{79DCA8D6-0F60-F03E-0A5B-541F9A152896}"/>
              </a:ext>
            </a:extLst>
          </p:cNvPr>
          <p:cNvSpPr txBox="1">
            <a:spLocks/>
          </p:cNvSpPr>
          <p:nvPr/>
        </p:nvSpPr>
        <p:spPr>
          <a:xfrm>
            <a:off x="836612" y="559374"/>
            <a:ext cx="5157787" cy="414337"/>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AU" b="1" dirty="0"/>
              <a:t>Post-Pandemic, 2020-2022:</a:t>
            </a:r>
          </a:p>
        </p:txBody>
      </p:sp>
      <p:pic>
        <p:nvPicPr>
          <p:cNvPr id="3074" name="Picture 2">
            <a:extLst>
              <a:ext uri="{FF2B5EF4-FFF2-40B4-BE49-F238E27FC236}">
                <a16:creationId xmlns:a16="http://schemas.microsoft.com/office/drawing/2014/main" id="{8A80651C-2487-B3F1-CEFB-5A75E6B6065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906"/>
          <a:stretch/>
        </p:blipFill>
        <p:spPr bwMode="auto">
          <a:xfrm>
            <a:off x="1629508" y="973711"/>
            <a:ext cx="8805801" cy="59250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30863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A network of dots and lines&#10;&#10;Description automatically generated">
            <a:extLst>
              <a:ext uri="{FF2B5EF4-FFF2-40B4-BE49-F238E27FC236}">
                <a16:creationId xmlns:a16="http://schemas.microsoft.com/office/drawing/2014/main" id="{E79F1182-75E5-C24E-759D-AC065F80698F}"/>
              </a:ext>
            </a:extLst>
          </p:cNvPr>
          <p:cNvPicPr>
            <a:picLocks noChangeAspect="1"/>
          </p:cNvPicPr>
          <p:nvPr/>
        </p:nvPicPr>
        <p:blipFill rotWithShape="1">
          <a:blip r:embed="rId2"/>
          <a:srcRect t="28079" r="9089" b="-2"/>
          <a:stretch/>
        </p:blipFill>
        <p:spPr>
          <a:xfrm>
            <a:off x="4101482" y="10"/>
            <a:ext cx="8090517" cy="6857990"/>
          </a:xfrm>
          <a:prstGeom prst="rect">
            <a:avLst/>
          </a:prstGeom>
        </p:spPr>
      </p:pic>
      <p:sp>
        <p:nvSpPr>
          <p:cNvPr id="24" name="Rectangle 23">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6">
            <a:extLst>
              <a:ext uri="{FF2B5EF4-FFF2-40B4-BE49-F238E27FC236}">
                <a16:creationId xmlns:a16="http://schemas.microsoft.com/office/drawing/2014/main" id="{065AE0F7-93B2-1A8E-F2A5-B1624E21DF6F}"/>
              </a:ext>
            </a:extLst>
          </p:cNvPr>
          <p:cNvSpPr>
            <a:spLocks noGrp="1"/>
          </p:cNvSpPr>
          <p:nvPr>
            <p:ph type="title"/>
          </p:nvPr>
        </p:nvSpPr>
        <p:spPr>
          <a:xfrm>
            <a:off x="398082" y="1823698"/>
            <a:ext cx="4023360" cy="3204134"/>
          </a:xfrm>
        </p:spPr>
        <p:txBody>
          <a:bodyPr vert="horz" lIns="91440" tIns="45720" rIns="91440" bIns="45720" rtlCol="0" anchor="b">
            <a:noAutofit/>
          </a:bodyPr>
          <a:lstStyle/>
          <a:p>
            <a:pPr algn="l"/>
            <a:r>
              <a:rPr lang="en-AU" sz="4400" b="1" i="0" dirty="0">
                <a:solidFill>
                  <a:schemeClr val="bg1"/>
                </a:solidFill>
                <a:effectLst/>
                <a:latin typeface="-apple-system"/>
              </a:rPr>
              <a:t>3. What is the proportion of tech employers that offer wellness programs?</a:t>
            </a:r>
          </a:p>
        </p:txBody>
      </p:sp>
      <p:sp>
        <p:nvSpPr>
          <p:cNvPr id="26" name="Rectangle 25">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8" name="Rectangle 27">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435173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4" name="Picture 8">
            <a:extLst>
              <a:ext uri="{FF2B5EF4-FFF2-40B4-BE49-F238E27FC236}">
                <a16:creationId xmlns:a16="http://schemas.microsoft.com/office/drawing/2014/main" id="{BB235E3E-AF1A-94DC-2ECF-452373BE3D2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5804" t="8156" r="14087"/>
          <a:stretch/>
        </p:blipFill>
        <p:spPr bwMode="auto">
          <a:xfrm>
            <a:off x="6270513" y="1098031"/>
            <a:ext cx="5921487" cy="5294863"/>
          </a:xfrm>
          <a:prstGeom prst="rect">
            <a:avLst/>
          </a:prstGeom>
          <a:noFill/>
          <a:extLst>
            <a:ext uri="{909E8E84-426E-40DD-AFC4-6F175D3DCCD1}">
              <a14:hiddenFill xmlns:a14="http://schemas.microsoft.com/office/drawing/2010/main">
                <a:solidFill>
                  <a:srgbClr val="FFFFFF"/>
                </a:solidFill>
              </a14:hiddenFill>
            </a:ext>
          </a:extLst>
        </p:spPr>
      </p:pic>
      <p:sp>
        <p:nvSpPr>
          <p:cNvPr id="3" name="Text Placeholder 2">
            <a:extLst>
              <a:ext uri="{FF2B5EF4-FFF2-40B4-BE49-F238E27FC236}">
                <a16:creationId xmlns:a16="http://schemas.microsoft.com/office/drawing/2014/main" id="{244C3115-AEE6-1F21-2DFF-E29C0CF38048}"/>
              </a:ext>
            </a:extLst>
          </p:cNvPr>
          <p:cNvSpPr>
            <a:spLocks noGrp="1"/>
          </p:cNvSpPr>
          <p:nvPr>
            <p:ph type="body" idx="1"/>
          </p:nvPr>
        </p:nvSpPr>
        <p:spPr>
          <a:xfrm>
            <a:off x="836612" y="559374"/>
            <a:ext cx="5157787" cy="414337"/>
          </a:xfrm>
        </p:spPr>
        <p:txBody>
          <a:bodyPr>
            <a:normAutofit lnSpcReduction="10000"/>
          </a:bodyPr>
          <a:lstStyle/>
          <a:p>
            <a:r>
              <a:rPr lang="en-AU" dirty="0"/>
              <a:t>Pre-Pandemic, 2014:</a:t>
            </a:r>
          </a:p>
        </p:txBody>
      </p:sp>
      <p:sp>
        <p:nvSpPr>
          <p:cNvPr id="6" name="Text Placeholder 5">
            <a:extLst>
              <a:ext uri="{FF2B5EF4-FFF2-40B4-BE49-F238E27FC236}">
                <a16:creationId xmlns:a16="http://schemas.microsoft.com/office/drawing/2014/main" id="{0FC6038A-C89F-D1DF-BB6B-44040D7C6A5E}"/>
              </a:ext>
            </a:extLst>
          </p:cNvPr>
          <p:cNvSpPr>
            <a:spLocks noGrp="1"/>
          </p:cNvSpPr>
          <p:nvPr>
            <p:ph type="body" sz="quarter" idx="3"/>
          </p:nvPr>
        </p:nvSpPr>
        <p:spPr>
          <a:xfrm>
            <a:off x="6718955" y="559373"/>
            <a:ext cx="5183188" cy="414337"/>
          </a:xfrm>
        </p:spPr>
        <p:txBody>
          <a:bodyPr>
            <a:normAutofit lnSpcReduction="10000"/>
          </a:bodyPr>
          <a:lstStyle/>
          <a:p>
            <a:r>
              <a:rPr lang="en-AU" dirty="0"/>
              <a:t>Post-Pandemic, 2020-2022:</a:t>
            </a:r>
          </a:p>
        </p:txBody>
      </p:sp>
      <p:sp>
        <p:nvSpPr>
          <p:cNvPr id="11" name="TextBox 10">
            <a:extLst>
              <a:ext uri="{FF2B5EF4-FFF2-40B4-BE49-F238E27FC236}">
                <a16:creationId xmlns:a16="http://schemas.microsoft.com/office/drawing/2014/main" id="{BE267002-32FE-9C35-9E4F-48A439861A83}"/>
              </a:ext>
            </a:extLst>
          </p:cNvPr>
          <p:cNvSpPr txBox="1"/>
          <p:nvPr/>
        </p:nvSpPr>
        <p:spPr>
          <a:xfrm>
            <a:off x="8931458" y="6069729"/>
            <a:ext cx="3094117" cy="646331"/>
          </a:xfrm>
          <a:prstGeom prst="rect">
            <a:avLst/>
          </a:prstGeom>
          <a:noFill/>
        </p:spPr>
        <p:txBody>
          <a:bodyPr wrap="none" rtlCol="0">
            <a:spAutoFit/>
          </a:bodyPr>
          <a:lstStyle/>
          <a:p>
            <a:r>
              <a:rPr lang="en-AU" dirty="0"/>
              <a:t>Significant difference:</a:t>
            </a:r>
          </a:p>
          <a:p>
            <a:r>
              <a:rPr lang="en-AU" dirty="0"/>
              <a:t>Chi2 = 72.29, </a:t>
            </a:r>
            <a:r>
              <a:rPr lang="en-AU" dirty="0" err="1"/>
              <a:t>df</a:t>
            </a:r>
            <a:r>
              <a:rPr lang="en-AU" dirty="0"/>
              <a:t> = 2, p &lt; 0.001</a:t>
            </a:r>
          </a:p>
        </p:txBody>
      </p:sp>
      <p:pic>
        <p:nvPicPr>
          <p:cNvPr id="4102" name="Picture 6">
            <a:extLst>
              <a:ext uri="{FF2B5EF4-FFF2-40B4-BE49-F238E27FC236}">
                <a16:creationId xmlns:a16="http://schemas.microsoft.com/office/drawing/2014/main" id="{7457EE00-834D-E74E-4623-E22E2A8A885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4128" t="11965" r="12531" b="3932"/>
          <a:stretch/>
        </p:blipFill>
        <p:spPr bwMode="auto">
          <a:xfrm>
            <a:off x="526638" y="1238557"/>
            <a:ext cx="5577450" cy="48311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66309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A network of dots and lines&#10;&#10;Description automatically generated">
            <a:extLst>
              <a:ext uri="{FF2B5EF4-FFF2-40B4-BE49-F238E27FC236}">
                <a16:creationId xmlns:a16="http://schemas.microsoft.com/office/drawing/2014/main" id="{E79F1182-75E5-C24E-759D-AC065F80698F}"/>
              </a:ext>
            </a:extLst>
          </p:cNvPr>
          <p:cNvPicPr>
            <a:picLocks noChangeAspect="1"/>
          </p:cNvPicPr>
          <p:nvPr/>
        </p:nvPicPr>
        <p:blipFill rotWithShape="1">
          <a:blip r:embed="rId2"/>
          <a:srcRect t="28079" r="9089" b="-2"/>
          <a:stretch/>
        </p:blipFill>
        <p:spPr>
          <a:xfrm>
            <a:off x="3523488" y="10"/>
            <a:ext cx="8668512" cy="6857990"/>
          </a:xfrm>
          <a:prstGeom prst="rect">
            <a:avLst/>
          </a:prstGeom>
        </p:spPr>
      </p:pic>
      <p:sp>
        <p:nvSpPr>
          <p:cNvPr id="17" name="Rectangle 16">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6">
            <a:extLst>
              <a:ext uri="{FF2B5EF4-FFF2-40B4-BE49-F238E27FC236}">
                <a16:creationId xmlns:a16="http://schemas.microsoft.com/office/drawing/2014/main" id="{065AE0F7-93B2-1A8E-F2A5-B1624E21DF6F}"/>
              </a:ext>
            </a:extLst>
          </p:cNvPr>
          <p:cNvSpPr>
            <a:spLocks noGrp="1"/>
          </p:cNvSpPr>
          <p:nvPr>
            <p:ph type="title"/>
          </p:nvPr>
        </p:nvSpPr>
        <p:spPr>
          <a:xfrm>
            <a:off x="435309" y="3218859"/>
            <a:ext cx="4023360" cy="3204134"/>
          </a:xfrm>
        </p:spPr>
        <p:txBody>
          <a:bodyPr vert="horz" lIns="91440" tIns="45720" rIns="91440" bIns="45720" rtlCol="0" anchor="b">
            <a:normAutofit fontScale="90000"/>
          </a:bodyPr>
          <a:lstStyle/>
          <a:p>
            <a:r>
              <a:rPr lang="en-AU" sz="4400" b="1" i="0" dirty="0">
                <a:solidFill>
                  <a:schemeClr val="bg1"/>
                </a:solidFill>
                <a:effectLst/>
                <a:latin typeface="-apple-system"/>
              </a:rPr>
              <a:t>4. Does the prevalence of self-reported mental health conditions vary between remote vs. office-based workers?</a:t>
            </a:r>
            <a:br>
              <a:rPr lang="en-AU" sz="1200" b="1" i="0" dirty="0">
                <a:solidFill>
                  <a:srgbClr val="1F2328"/>
                </a:solidFill>
                <a:effectLst/>
                <a:latin typeface="-apple-system"/>
              </a:rPr>
            </a:br>
            <a:endParaRPr lang="en-US" sz="4400" b="1" dirty="0">
              <a:solidFill>
                <a:schemeClr val="bg1"/>
              </a:solidFill>
            </a:endParaRPr>
          </a:p>
        </p:txBody>
      </p:sp>
      <p:sp>
        <p:nvSpPr>
          <p:cNvPr id="19" name="Rectangle 18">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1" name="Rectangle 20">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405885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44C3115-AEE6-1F21-2DFF-E29C0CF38048}"/>
              </a:ext>
            </a:extLst>
          </p:cNvPr>
          <p:cNvSpPr>
            <a:spLocks noGrp="1"/>
          </p:cNvSpPr>
          <p:nvPr>
            <p:ph type="body" idx="1"/>
          </p:nvPr>
        </p:nvSpPr>
        <p:spPr>
          <a:xfrm>
            <a:off x="836612" y="559374"/>
            <a:ext cx="5157787" cy="414337"/>
          </a:xfrm>
        </p:spPr>
        <p:txBody>
          <a:bodyPr>
            <a:normAutofit lnSpcReduction="10000"/>
          </a:bodyPr>
          <a:lstStyle/>
          <a:p>
            <a:r>
              <a:rPr lang="en-AU" dirty="0"/>
              <a:t>Pre-Pandemic, 2014:</a:t>
            </a:r>
          </a:p>
        </p:txBody>
      </p:sp>
      <p:pic>
        <p:nvPicPr>
          <p:cNvPr id="5124" name="Picture 4">
            <a:extLst>
              <a:ext uri="{FF2B5EF4-FFF2-40B4-BE49-F238E27FC236}">
                <a16:creationId xmlns:a16="http://schemas.microsoft.com/office/drawing/2014/main" id="{0CFD80F6-1628-2780-324A-4C4DC7F2C68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8009"/>
          <a:stretch/>
        </p:blipFill>
        <p:spPr bwMode="auto">
          <a:xfrm>
            <a:off x="0" y="1160332"/>
            <a:ext cx="12192000" cy="453733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BE267002-32FE-9C35-9E4F-48A439861A83}"/>
              </a:ext>
            </a:extLst>
          </p:cNvPr>
          <p:cNvSpPr txBox="1"/>
          <p:nvPr/>
        </p:nvSpPr>
        <p:spPr>
          <a:xfrm>
            <a:off x="836612" y="6127860"/>
            <a:ext cx="10734065" cy="646331"/>
          </a:xfrm>
          <a:prstGeom prst="rect">
            <a:avLst/>
          </a:prstGeom>
          <a:noFill/>
        </p:spPr>
        <p:txBody>
          <a:bodyPr wrap="square" rtlCol="0">
            <a:spAutoFit/>
          </a:bodyPr>
          <a:lstStyle/>
          <a:p>
            <a:r>
              <a:rPr lang="en-AU" b="1" dirty="0"/>
              <a:t>NOTE: </a:t>
            </a:r>
            <a:br>
              <a:rPr lang="en-AU" b="1" dirty="0"/>
            </a:br>
            <a:r>
              <a:rPr lang="en-AU" b="1" dirty="0"/>
              <a:t>Analyses for the post-pandemic period were not possible as this was not assessed in 2020 to 2022</a:t>
            </a:r>
          </a:p>
        </p:txBody>
      </p:sp>
    </p:spTree>
    <p:extLst>
      <p:ext uri="{BB962C8B-B14F-4D97-AF65-F5344CB8AC3E}">
        <p14:creationId xmlns:p14="http://schemas.microsoft.com/office/powerpoint/2010/main" val="9305430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A network of dots and lines&#10;&#10;Description automatically generated">
            <a:extLst>
              <a:ext uri="{FF2B5EF4-FFF2-40B4-BE49-F238E27FC236}">
                <a16:creationId xmlns:a16="http://schemas.microsoft.com/office/drawing/2014/main" id="{E79F1182-75E5-C24E-759D-AC065F80698F}"/>
              </a:ext>
            </a:extLst>
          </p:cNvPr>
          <p:cNvPicPr>
            <a:picLocks noChangeAspect="1"/>
          </p:cNvPicPr>
          <p:nvPr/>
        </p:nvPicPr>
        <p:blipFill rotWithShape="1">
          <a:blip r:embed="rId3"/>
          <a:srcRect t="28079" r="9089" b="-2"/>
          <a:stretch/>
        </p:blipFill>
        <p:spPr>
          <a:xfrm>
            <a:off x="3523488" y="10"/>
            <a:ext cx="8668512" cy="6857990"/>
          </a:xfrm>
          <a:prstGeom prst="rect">
            <a:avLst/>
          </a:prstGeom>
        </p:spPr>
      </p:pic>
      <p:sp>
        <p:nvSpPr>
          <p:cNvPr id="17" name="Rectangle 16">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6">
            <a:extLst>
              <a:ext uri="{FF2B5EF4-FFF2-40B4-BE49-F238E27FC236}">
                <a16:creationId xmlns:a16="http://schemas.microsoft.com/office/drawing/2014/main" id="{065AE0F7-93B2-1A8E-F2A5-B1624E21DF6F}"/>
              </a:ext>
            </a:extLst>
          </p:cNvPr>
          <p:cNvSpPr>
            <a:spLocks noGrp="1"/>
          </p:cNvSpPr>
          <p:nvPr>
            <p:ph type="title"/>
          </p:nvPr>
        </p:nvSpPr>
        <p:spPr>
          <a:xfrm>
            <a:off x="428189" y="3248087"/>
            <a:ext cx="4023360" cy="3204134"/>
          </a:xfrm>
        </p:spPr>
        <p:txBody>
          <a:bodyPr vert="horz" lIns="91440" tIns="45720" rIns="91440" bIns="45720" rtlCol="0" anchor="b">
            <a:normAutofit fontScale="90000"/>
          </a:bodyPr>
          <a:lstStyle/>
          <a:p>
            <a:r>
              <a:rPr lang="en-AU" sz="4400" b="1" i="0" dirty="0">
                <a:solidFill>
                  <a:schemeClr val="bg1"/>
                </a:solidFill>
                <a:effectLst/>
                <a:latin typeface="-apple-system"/>
              </a:rPr>
              <a:t>5. Does the prevalence of self-reported mental health conditions vary between those with and without a family history of mental illness?</a:t>
            </a:r>
            <a:br>
              <a:rPr lang="en-AU" sz="1100" b="1" i="0" dirty="0">
                <a:solidFill>
                  <a:srgbClr val="1F2328"/>
                </a:solidFill>
                <a:effectLst/>
                <a:latin typeface="-apple-system"/>
              </a:rPr>
            </a:br>
            <a:endParaRPr lang="en-US" sz="3700" b="1" dirty="0">
              <a:solidFill>
                <a:schemeClr val="bg1"/>
              </a:solidFill>
            </a:endParaRPr>
          </a:p>
        </p:txBody>
      </p:sp>
      <p:sp>
        <p:nvSpPr>
          <p:cNvPr id="19" name="Rectangle 18">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1" name="Rectangle 20">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130947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8" name="Picture 4">
            <a:extLst>
              <a:ext uri="{FF2B5EF4-FFF2-40B4-BE49-F238E27FC236}">
                <a16:creationId xmlns:a16="http://schemas.microsoft.com/office/drawing/2014/main" id="{9B274518-0EC6-1B61-8492-C1E26C6B456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6743" t="5712" r="20192"/>
          <a:stretch/>
        </p:blipFill>
        <p:spPr bwMode="auto">
          <a:xfrm>
            <a:off x="6096000" y="973710"/>
            <a:ext cx="6096000" cy="5297388"/>
          </a:xfrm>
          <a:prstGeom prst="rect">
            <a:avLst/>
          </a:prstGeom>
          <a:noFill/>
          <a:extLst>
            <a:ext uri="{909E8E84-426E-40DD-AFC4-6F175D3DCCD1}">
              <a14:hiddenFill xmlns:a14="http://schemas.microsoft.com/office/drawing/2010/main">
                <a:solidFill>
                  <a:srgbClr val="FFFFFF"/>
                </a:solidFill>
              </a14:hiddenFill>
            </a:ext>
          </a:extLst>
        </p:spPr>
      </p:pic>
      <p:sp>
        <p:nvSpPr>
          <p:cNvPr id="3" name="Text Placeholder 2">
            <a:extLst>
              <a:ext uri="{FF2B5EF4-FFF2-40B4-BE49-F238E27FC236}">
                <a16:creationId xmlns:a16="http://schemas.microsoft.com/office/drawing/2014/main" id="{244C3115-AEE6-1F21-2DFF-E29C0CF38048}"/>
              </a:ext>
            </a:extLst>
          </p:cNvPr>
          <p:cNvSpPr>
            <a:spLocks noGrp="1"/>
          </p:cNvSpPr>
          <p:nvPr>
            <p:ph type="body" idx="1"/>
          </p:nvPr>
        </p:nvSpPr>
        <p:spPr>
          <a:xfrm>
            <a:off x="836612" y="559374"/>
            <a:ext cx="5157787" cy="414337"/>
          </a:xfrm>
        </p:spPr>
        <p:txBody>
          <a:bodyPr>
            <a:normAutofit lnSpcReduction="10000"/>
          </a:bodyPr>
          <a:lstStyle/>
          <a:p>
            <a:r>
              <a:rPr lang="en-AU" dirty="0"/>
              <a:t>Pre-Pandemic, 2014:</a:t>
            </a:r>
          </a:p>
        </p:txBody>
      </p:sp>
      <p:sp>
        <p:nvSpPr>
          <p:cNvPr id="6" name="Text Placeholder 5">
            <a:extLst>
              <a:ext uri="{FF2B5EF4-FFF2-40B4-BE49-F238E27FC236}">
                <a16:creationId xmlns:a16="http://schemas.microsoft.com/office/drawing/2014/main" id="{0FC6038A-C89F-D1DF-BB6B-44040D7C6A5E}"/>
              </a:ext>
            </a:extLst>
          </p:cNvPr>
          <p:cNvSpPr>
            <a:spLocks noGrp="1"/>
          </p:cNvSpPr>
          <p:nvPr>
            <p:ph type="body" sz="quarter" idx="3"/>
          </p:nvPr>
        </p:nvSpPr>
        <p:spPr>
          <a:xfrm>
            <a:off x="6718955" y="559373"/>
            <a:ext cx="5183188" cy="414337"/>
          </a:xfrm>
        </p:spPr>
        <p:txBody>
          <a:bodyPr>
            <a:normAutofit lnSpcReduction="10000"/>
          </a:bodyPr>
          <a:lstStyle/>
          <a:p>
            <a:r>
              <a:rPr lang="en-AU" dirty="0"/>
              <a:t>Post-Pandemic, 2020-2022:</a:t>
            </a:r>
          </a:p>
        </p:txBody>
      </p:sp>
      <p:pic>
        <p:nvPicPr>
          <p:cNvPr id="6150" name="Picture 6">
            <a:extLst>
              <a:ext uri="{FF2B5EF4-FFF2-40B4-BE49-F238E27FC236}">
                <a16:creationId xmlns:a16="http://schemas.microsoft.com/office/drawing/2014/main" id="{953336C0-0AC7-8AC8-AACF-A9FD8462B45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5096" t="8191" r="25673"/>
          <a:stretch/>
        </p:blipFill>
        <p:spPr bwMode="auto">
          <a:xfrm>
            <a:off x="372175" y="1134455"/>
            <a:ext cx="5328460" cy="5334639"/>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BE267002-32FE-9C35-9E4F-48A439861A83}"/>
              </a:ext>
            </a:extLst>
          </p:cNvPr>
          <p:cNvSpPr txBox="1"/>
          <p:nvPr/>
        </p:nvSpPr>
        <p:spPr>
          <a:xfrm>
            <a:off x="4389790" y="6211669"/>
            <a:ext cx="7226210" cy="646331"/>
          </a:xfrm>
          <a:prstGeom prst="rect">
            <a:avLst/>
          </a:prstGeom>
          <a:noFill/>
        </p:spPr>
        <p:txBody>
          <a:bodyPr wrap="square" rtlCol="0">
            <a:spAutoFit/>
          </a:bodyPr>
          <a:lstStyle/>
          <a:p>
            <a:r>
              <a:rPr lang="en-AU" dirty="0"/>
              <a:t>Given the differences in data, we chose not to complete the Chi2</a:t>
            </a:r>
            <a:br>
              <a:rPr lang="en-AU" dirty="0"/>
            </a:br>
            <a:r>
              <a:rPr lang="en-AU" dirty="0"/>
              <a:t>analysis as this would misrepresent the data. </a:t>
            </a:r>
          </a:p>
        </p:txBody>
      </p:sp>
    </p:spTree>
    <p:extLst>
      <p:ext uri="{BB962C8B-B14F-4D97-AF65-F5344CB8AC3E}">
        <p14:creationId xmlns:p14="http://schemas.microsoft.com/office/powerpoint/2010/main" val="38662028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A network of dots and lines&#10;&#10;Description automatically generated">
            <a:extLst>
              <a:ext uri="{FF2B5EF4-FFF2-40B4-BE49-F238E27FC236}">
                <a16:creationId xmlns:a16="http://schemas.microsoft.com/office/drawing/2014/main" id="{E79F1182-75E5-C24E-759D-AC065F80698F}"/>
              </a:ext>
            </a:extLst>
          </p:cNvPr>
          <p:cNvPicPr>
            <a:picLocks noChangeAspect="1"/>
          </p:cNvPicPr>
          <p:nvPr/>
        </p:nvPicPr>
        <p:blipFill rotWithShape="1">
          <a:blip r:embed="rId3"/>
          <a:srcRect t="28079" r="9089" b="-2"/>
          <a:stretch/>
        </p:blipFill>
        <p:spPr>
          <a:xfrm>
            <a:off x="3523488" y="10"/>
            <a:ext cx="8668512" cy="6857990"/>
          </a:xfrm>
          <a:prstGeom prst="rect">
            <a:avLst/>
          </a:prstGeom>
        </p:spPr>
      </p:pic>
      <p:sp>
        <p:nvSpPr>
          <p:cNvPr id="17" name="Rectangle 16">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6">
            <a:extLst>
              <a:ext uri="{FF2B5EF4-FFF2-40B4-BE49-F238E27FC236}">
                <a16:creationId xmlns:a16="http://schemas.microsoft.com/office/drawing/2014/main" id="{065AE0F7-93B2-1A8E-F2A5-B1624E21DF6F}"/>
              </a:ext>
            </a:extLst>
          </p:cNvPr>
          <p:cNvSpPr>
            <a:spLocks noGrp="1"/>
          </p:cNvSpPr>
          <p:nvPr>
            <p:ph type="title"/>
          </p:nvPr>
        </p:nvSpPr>
        <p:spPr>
          <a:xfrm>
            <a:off x="424716" y="2371520"/>
            <a:ext cx="4023360" cy="3204134"/>
          </a:xfrm>
        </p:spPr>
        <p:txBody>
          <a:bodyPr vert="horz" lIns="91440" tIns="45720" rIns="91440" bIns="45720" rtlCol="0" anchor="b">
            <a:normAutofit fontScale="90000"/>
          </a:bodyPr>
          <a:lstStyle/>
          <a:p>
            <a:r>
              <a:rPr lang="en-AU" sz="4400" b="1" i="0" dirty="0">
                <a:solidFill>
                  <a:schemeClr val="bg1"/>
                </a:solidFill>
                <a:effectLst/>
                <a:latin typeface="-apple-system"/>
              </a:rPr>
              <a:t>6. How likely are those with self-reported mental health conditions to disclose issues to supervisors?</a:t>
            </a:r>
            <a:br>
              <a:rPr lang="en-AU" sz="1100" b="1" i="0" dirty="0">
                <a:solidFill>
                  <a:srgbClr val="1F2328"/>
                </a:solidFill>
                <a:effectLst/>
                <a:latin typeface="-apple-system"/>
              </a:rPr>
            </a:br>
            <a:endParaRPr lang="en-US" sz="3700" b="1" dirty="0">
              <a:solidFill>
                <a:schemeClr val="bg1"/>
              </a:solidFill>
            </a:endParaRPr>
          </a:p>
        </p:txBody>
      </p:sp>
      <p:sp>
        <p:nvSpPr>
          <p:cNvPr id="19" name="Rectangle 18">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1" name="Rectangle 20">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558896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2" name="Picture 4">
            <a:extLst>
              <a:ext uri="{FF2B5EF4-FFF2-40B4-BE49-F238E27FC236}">
                <a16:creationId xmlns:a16="http://schemas.microsoft.com/office/drawing/2014/main" id="{B38ED8E1-3948-3ED0-18FB-41AD3171C7F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7788" t="7650" r="24650"/>
          <a:stretch/>
        </p:blipFill>
        <p:spPr bwMode="auto">
          <a:xfrm>
            <a:off x="6393311" y="973710"/>
            <a:ext cx="5798689" cy="5354065"/>
          </a:xfrm>
          <a:prstGeom prst="rect">
            <a:avLst/>
          </a:prstGeom>
          <a:noFill/>
          <a:extLst>
            <a:ext uri="{909E8E84-426E-40DD-AFC4-6F175D3DCCD1}">
              <a14:hiddenFill xmlns:a14="http://schemas.microsoft.com/office/drawing/2010/main">
                <a:solidFill>
                  <a:srgbClr val="FFFFFF"/>
                </a:solidFill>
              </a14:hiddenFill>
            </a:ext>
          </a:extLst>
        </p:spPr>
      </p:pic>
      <p:sp>
        <p:nvSpPr>
          <p:cNvPr id="3" name="Text Placeholder 2">
            <a:extLst>
              <a:ext uri="{FF2B5EF4-FFF2-40B4-BE49-F238E27FC236}">
                <a16:creationId xmlns:a16="http://schemas.microsoft.com/office/drawing/2014/main" id="{244C3115-AEE6-1F21-2DFF-E29C0CF38048}"/>
              </a:ext>
            </a:extLst>
          </p:cNvPr>
          <p:cNvSpPr>
            <a:spLocks noGrp="1"/>
          </p:cNvSpPr>
          <p:nvPr>
            <p:ph type="body" idx="1"/>
          </p:nvPr>
        </p:nvSpPr>
        <p:spPr>
          <a:xfrm>
            <a:off x="836612" y="559374"/>
            <a:ext cx="5157787" cy="414337"/>
          </a:xfrm>
        </p:spPr>
        <p:txBody>
          <a:bodyPr>
            <a:normAutofit lnSpcReduction="10000"/>
          </a:bodyPr>
          <a:lstStyle/>
          <a:p>
            <a:r>
              <a:rPr lang="en-AU" dirty="0"/>
              <a:t>Pre-Pandemic, 2014:</a:t>
            </a:r>
          </a:p>
        </p:txBody>
      </p:sp>
      <p:sp>
        <p:nvSpPr>
          <p:cNvPr id="6" name="Text Placeholder 5">
            <a:extLst>
              <a:ext uri="{FF2B5EF4-FFF2-40B4-BE49-F238E27FC236}">
                <a16:creationId xmlns:a16="http://schemas.microsoft.com/office/drawing/2014/main" id="{0FC6038A-C89F-D1DF-BB6B-44040D7C6A5E}"/>
              </a:ext>
            </a:extLst>
          </p:cNvPr>
          <p:cNvSpPr>
            <a:spLocks noGrp="1"/>
          </p:cNvSpPr>
          <p:nvPr>
            <p:ph type="body" sz="quarter" idx="3"/>
          </p:nvPr>
        </p:nvSpPr>
        <p:spPr>
          <a:xfrm>
            <a:off x="6718955" y="559373"/>
            <a:ext cx="5183188" cy="414337"/>
          </a:xfrm>
        </p:spPr>
        <p:txBody>
          <a:bodyPr>
            <a:normAutofit lnSpcReduction="10000"/>
          </a:bodyPr>
          <a:lstStyle/>
          <a:p>
            <a:r>
              <a:rPr lang="en-AU" dirty="0"/>
              <a:t>Post-Pandemic, 2020-2022:</a:t>
            </a:r>
          </a:p>
        </p:txBody>
      </p:sp>
      <p:sp>
        <p:nvSpPr>
          <p:cNvPr id="11" name="TextBox 10">
            <a:extLst>
              <a:ext uri="{FF2B5EF4-FFF2-40B4-BE49-F238E27FC236}">
                <a16:creationId xmlns:a16="http://schemas.microsoft.com/office/drawing/2014/main" id="{BE267002-32FE-9C35-9E4F-48A439861A83}"/>
              </a:ext>
            </a:extLst>
          </p:cNvPr>
          <p:cNvSpPr txBox="1"/>
          <p:nvPr/>
        </p:nvSpPr>
        <p:spPr>
          <a:xfrm>
            <a:off x="8714636" y="5541783"/>
            <a:ext cx="3187507" cy="1200329"/>
          </a:xfrm>
          <a:prstGeom prst="rect">
            <a:avLst/>
          </a:prstGeom>
          <a:noFill/>
        </p:spPr>
        <p:txBody>
          <a:bodyPr wrap="square" rtlCol="0">
            <a:spAutoFit/>
          </a:bodyPr>
          <a:lstStyle/>
          <a:p>
            <a:endParaRPr lang="en-AU" dirty="0"/>
          </a:p>
          <a:p>
            <a:endParaRPr lang="en-AU" dirty="0"/>
          </a:p>
          <a:p>
            <a:r>
              <a:rPr lang="en-AU" dirty="0"/>
              <a:t>No significant difference:</a:t>
            </a:r>
          </a:p>
          <a:p>
            <a:r>
              <a:rPr lang="en-AU" dirty="0"/>
              <a:t>Chi2 = 0.31, </a:t>
            </a:r>
            <a:r>
              <a:rPr lang="en-AU" dirty="0" err="1"/>
              <a:t>df</a:t>
            </a:r>
            <a:r>
              <a:rPr lang="en-AU" dirty="0"/>
              <a:t> = 2, p = 0.896</a:t>
            </a:r>
          </a:p>
        </p:txBody>
      </p:sp>
      <p:pic>
        <p:nvPicPr>
          <p:cNvPr id="7170" name="Picture 2">
            <a:extLst>
              <a:ext uri="{FF2B5EF4-FFF2-40B4-BE49-F238E27FC236}">
                <a16:creationId xmlns:a16="http://schemas.microsoft.com/office/drawing/2014/main" id="{563D3D54-D901-F7BE-2FF5-027FC8302F4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5770" t="7683" r="21827"/>
          <a:stretch/>
        </p:blipFill>
        <p:spPr bwMode="auto">
          <a:xfrm>
            <a:off x="373567" y="977283"/>
            <a:ext cx="5798688" cy="528055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26898B29-F374-0D88-0056-C19A4B7E792B}"/>
              </a:ext>
            </a:extLst>
          </p:cNvPr>
          <p:cNvSpPr txBox="1"/>
          <p:nvPr/>
        </p:nvSpPr>
        <p:spPr>
          <a:xfrm>
            <a:off x="845231" y="6095781"/>
            <a:ext cx="6096000" cy="923330"/>
          </a:xfrm>
          <a:prstGeom prst="rect">
            <a:avLst/>
          </a:prstGeom>
          <a:noFill/>
        </p:spPr>
        <p:txBody>
          <a:bodyPr wrap="square">
            <a:spAutoFit/>
          </a:bodyPr>
          <a:lstStyle/>
          <a:p>
            <a:endParaRPr lang="en-AU" b="1" dirty="0"/>
          </a:p>
          <a:p>
            <a:r>
              <a:rPr lang="en-AU" b="1" dirty="0"/>
              <a:t>NOTE: Proportions are the same by chance!</a:t>
            </a:r>
          </a:p>
          <a:p>
            <a:endParaRPr lang="en-AU" b="1" dirty="0"/>
          </a:p>
        </p:txBody>
      </p:sp>
    </p:spTree>
    <p:extLst>
      <p:ext uri="{BB962C8B-B14F-4D97-AF65-F5344CB8AC3E}">
        <p14:creationId xmlns:p14="http://schemas.microsoft.com/office/powerpoint/2010/main" val="37000896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A network of dots and lines&#10;&#10;Description automatically generated">
            <a:extLst>
              <a:ext uri="{FF2B5EF4-FFF2-40B4-BE49-F238E27FC236}">
                <a16:creationId xmlns:a16="http://schemas.microsoft.com/office/drawing/2014/main" id="{E79F1182-75E5-C24E-759D-AC065F80698F}"/>
              </a:ext>
            </a:extLst>
          </p:cNvPr>
          <p:cNvPicPr>
            <a:picLocks noChangeAspect="1"/>
          </p:cNvPicPr>
          <p:nvPr/>
        </p:nvPicPr>
        <p:blipFill rotWithShape="1">
          <a:blip r:embed="rId3"/>
          <a:srcRect t="28079" r="9089" b="-2"/>
          <a:stretch/>
        </p:blipFill>
        <p:spPr>
          <a:xfrm>
            <a:off x="3523488" y="10"/>
            <a:ext cx="8668512" cy="6857990"/>
          </a:xfrm>
          <a:prstGeom prst="rect">
            <a:avLst/>
          </a:prstGeom>
        </p:spPr>
      </p:pic>
      <p:sp>
        <p:nvSpPr>
          <p:cNvPr id="25" name="Rectangle 24">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6">
            <a:extLst>
              <a:ext uri="{FF2B5EF4-FFF2-40B4-BE49-F238E27FC236}">
                <a16:creationId xmlns:a16="http://schemas.microsoft.com/office/drawing/2014/main" id="{065AE0F7-93B2-1A8E-F2A5-B1624E21DF6F}"/>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400" b="1" dirty="0">
                <a:solidFill>
                  <a:schemeClr val="bg1"/>
                </a:solidFill>
              </a:rPr>
              <a:t>Executive Summary </a:t>
            </a:r>
          </a:p>
        </p:txBody>
      </p:sp>
      <p:sp>
        <p:nvSpPr>
          <p:cNvPr id="27" name="Rectangle 26">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9" name="Rectangle 28">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131770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A network of dots and lines&#10;&#10;Description automatically generated">
            <a:extLst>
              <a:ext uri="{FF2B5EF4-FFF2-40B4-BE49-F238E27FC236}">
                <a16:creationId xmlns:a16="http://schemas.microsoft.com/office/drawing/2014/main" id="{E79F1182-75E5-C24E-759D-AC065F80698F}"/>
              </a:ext>
            </a:extLst>
          </p:cNvPr>
          <p:cNvPicPr>
            <a:picLocks noChangeAspect="1"/>
          </p:cNvPicPr>
          <p:nvPr/>
        </p:nvPicPr>
        <p:blipFill rotWithShape="1">
          <a:blip r:embed="rId2"/>
          <a:srcRect t="28079" r="9089" b="-2"/>
          <a:stretch/>
        </p:blipFill>
        <p:spPr>
          <a:xfrm>
            <a:off x="3523488" y="10"/>
            <a:ext cx="8668512" cy="6857990"/>
          </a:xfrm>
          <a:prstGeom prst="rect">
            <a:avLst/>
          </a:prstGeom>
        </p:spPr>
      </p:pic>
      <p:sp>
        <p:nvSpPr>
          <p:cNvPr id="17" name="Rectangle 16">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6">
            <a:extLst>
              <a:ext uri="{FF2B5EF4-FFF2-40B4-BE49-F238E27FC236}">
                <a16:creationId xmlns:a16="http://schemas.microsoft.com/office/drawing/2014/main" id="{065AE0F7-93B2-1A8E-F2A5-B1624E21DF6F}"/>
              </a:ext>
            </a:extLst>
          </p:cNvPr>
          <p:cNvSpPr>
            <a:spLocks noGrp="1"/>
          </p:cNvSpPr>
          <p:nvPr>
            <p:ph type="title"/>
          </p:nvPr>
        </p:nvSpPr>
        <p:spPr>
          <a:xfrm>
            <a:off x="481029" y="2321667"/>
            <a:ext cx="4023360" cy="3204134"/>
          </a:xfrm>
        </p:spPr>
        <p:txBody>
          <a:bodyPr vert="horz" lIns="91440" tIns="45720" rIns="91440" bIns="45720" rtlCol="0" anchor="b">
            <a:normAutofit fontScale="90000"/>
          </a:bodyPr>
          <a:lstStyle/>
          <a:p>
            <a:pPr algn="l"/>
            <a:r>
              <a:rPr lang="en-AU" sz="4400" b="1" dirty="0">
                <a:solidFill>
                  <a:schemeClr val="bg1"/>
                </a:solidFill>
                <a:latin typeface="-apple-system"/>
              </a:rPr>
              <a:t>7</a:t>
            </a:r>
            <a:r>
              <a:rPr lang="en-AU" sz="4400" b="1" i="0" dirty="0">
                <a:solidFill>
                  <a:schemeClr val="bg1"/>
                </a:solidFill>
                <a:effectLst/>
                <a:latin typeface="-apple-system"/>
              </a:rPr>
              <a:t>. How likely are those with self-reported mental health conditions to disclose issues to co-workers?</a:t>
            </a:r>
            <a:br>
              <a:rPr lang="en-AU" sz="1100" b="1" i="0" dirty="0">
                <a:solidFill>
                  <a:srgbClr val="1F2328"/>
                </a:solidFill>
                <a:effectLst/>
                <a:latin typeface="-apple-system"/>
              </a:rPr>
            </a:br>
            <a:endParaRPr lang="en-AU" sz="4400" b="0" i="0" dirty="0">
              <a:solidFill>
                <a:schemeClr val="bg1"/>
              </a:solidFill>
              <a:effectLst/>
              <a:latin typeface="-apple-system"/>
            </a:endParaRPr>
          </a:p>
        </p:txBody>
      </p:sp>
      <p:sp>
        <p:nvSpPr>
          <p:cNvPr id="19" name="Rectangle 18">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1" name="Rectangle 20">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42324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6" name="Picture 4">
            <a:extLst>
              <a:ext uri="{FF2B5EF4-FFF2-40B4-BE49-F238E27FC236}">
                <a16:creationId xmlns:a16="http://schemas.microsoft.com/office/drawing/2014/main" id="{664D8AB4-21F9-9BF8-F1C7-74BE0F7A939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7644" t="6720" r="27645"/>
          <a:stretch/>
        </p:blipFill>
        <p:spPr bwMode="auto">
          <a:xfrm>
            <a:off x="6197603" y="1055962"/>
            <a:ext cx="5451120" cy="5470159"/>
          </a:xfrm>
          <a:prstGeom prst="rect">
            <a:avLst/>
          </a:prstGeom>
          <a:noFill/>
          <a:extLst>
            <a:ext uri="{909E8E84-426E-40DD-AFC4-6F175D3DCCD1}">
              <a14:hiddenFill xmlns:a14="http://schemas.microsoft.com/office/drawing/2010/main">
                <a:solidFill>
                  <a:srgbClr val="FFFFFF"/>
                </a:solidFill>
              </a14:hiddenFill>
            </a:ext>
          </a:extLst>
        </p:spPr>
      </p:pic>
      <p:sp>
        <p:nvSpPr>
          <p:cNvPr id="3" name="Text Placeholder 2">
            <a:extLst>
              <a:ext uri="{FF2B5EF4-FFF2-40B4-BE49-F238E27FC236}">
                <a16:creationId xmlns:a16="http://schemas.microsoft.com/office/drawing/2014/main" id="{244C3115-AEE6-1F21-2DFF-E29C0CF38048}"/>
              </a:ext>
            </a:extLst>
          </p:cNvPr>
          <p:cNvSpPr>
            <a:spLocks noGrp="1"/>
          </p:cNvSpPr>
          <p:nvPr>
            <p:ph type="body" idx="1"/>
          </p:nvPr>
        </p:nvSpPr>
        <p:spPr>
          <a:xfrm>
            <a:off x="836612" y="559374"/>
            <a:ext cx="5157787" cy="414337"/>
          </a:xfrm>
        </p:spPr>
        <p:txBody>
          <a:bodyPr>
            <a:normAutofit lnSpcReduction="10000"/>
          </a:bodyPr>
          <a:lstStyle/>
          <a:p>
            <a:r>
              <a:rPr lang="en-AU" dirty="0"/>
              <a:t>Pre-Pandemic, 2014:</a:t>
            </a:r>
          </a:p>
        </p:txBody>
      </p:sp>
      <p:sp>
        <p:nvSpPr>
          <p:cNvPr id="6" name="Text Placeholder 5">
            <a:extLst>
              <a:ext uri="{FF2B5EF4-FFF2-40B4-BE49-F238E27FC236}">
                <a16:creationId xmlns:a16="http://schemas.microsoft.com/office/drawing/2014/main" id="{0FC6038A-C89F-D1DF-BB6B-44040D7C6A5E}"/>
              </a:ext>
            </a:extLst>
          </p:cNvPr>
          <p:cNvSpPr>
            <a:spLocks noGrp="1"/>
          </p:cNvSpPr>
          <p:nvPr>
            <p:ph type="body" sz="quarter" idx="3"/>
          </p:nvPr>
        </p:nvSpPr>
        <p:spPr>
          <a:xfrm>
            <a:off x="6718955" y="559373"/>
            <a:ext cx="5183188" cy="414337"/>
          </a:xfrm>
        </p:spPr>
        <p:txBody>
          <a:bodyPr>
            <a:normAutofit lnSpcReduction="10000"/>
          </a:bodyPr>
          <a:lstStyle/>
          <a:p>
            <a:r>
              <a:rPr lang="en-AU" dirty="0"/>
              <a:t>Post-Pandemic, 2020-2022:</a:t>
            </a:r>
          </a:p>
        </p:txBody>
      </p:sp>
      <p:sp>
        <p:nvSpPr>
          <p:cNvPr id="11" name="TextBox 10">
            <a:extLst>
              <a:ext uri="{FF2B5EF4-FFF2-40B4-BE49-F238E27FC236}">
                <a16:creationId xmlns:a16="http://schemas.microsoft.com/office/drawing/2014/main" id="{BE267002-32FE-9C35-9E4F-48A439861A83}"/>
              </a:ext>
            </a:extLst>
          </p:cNvPr>
          <p:cNvSpPr txBox="1"/>
          <p:nvPr/>
        </p:nvSpPr>
        <p:spPr>
          <a:xfrm>
            <a:off x="8808026" y="6072813"/>
            <a:ext cx="3094117" cy="646331"/>
          </a:xfrm>
          <a:prstGeom prst="rect">
            <a:avLst/>
          </a:prstGeom>
          <a:noFill/>
        </p:spPr>
        <p:txBody>
          <a:bodyPr wrap="none" rtlCol="0">
            <a:spAutoFit/>
          </a:bodyPr>
          <a:lstStyle/>
          <a:p>
            <a:r>
              <a:rPr lang="en-AU" dirty="0"/>
              <a:t>Significant difference:</a:t>
            </a:r>
          </a:p>
          <a:p>
            <a:r>
              <a:rPr lang="en-AU" dirty="0"/>
              <a:t>Chi2 = 19.34, </a:t>
            </a:r>
            <a:r>
              <a:rPr lang="en-AU" dirty="0" err="1"/>
              <a:t>df</a:t>
            </a:r>
            <a:r>
              <a:rPr lang="en-AU" dirty="0"/>
              <a:t> = 2, p &lt; 0.001</a:t>
            </a:r>
          </a:p>
        </p:txBody>
      </p:sp>
      <p:pic>
        <p:nvPicPr>
          <p:cNvPr id="8194" name="Picture 2">
            <a:extLst>
              <a:ext uri="{FF2B5EF4-FFF2-40B4-BE49-F238E27FC236}">
                <a16:creationId xmlns:a16="http://schemas.microsoft.com/office/drawing/2014/main" id="{A3440E2F-3C7F-7335-AD56-CEF0E9F538C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5673" t="9905" r="26539"/>
          <a:stretch/>
        </p:blipFill>
        <p:spPr bwMode="auto">
          <a:xfrm>
            <a:off x="543277" y="1215413"/>
            <a:ext cx="5275440" cy="52098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184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A network of dots and lines&#10;&#10;Description automatically generated">
            <a:extLst>
              <a:ext uri="{FF2B5EF4-FFF2-40B4-BE49-F238E27FC236}">
                <a16:creationId xmlns:a16="http://schemas.microsoft.com/office/drawing/2014/main" id="{E79F1182-75E5-C24E-759D-AC065F80698F}"/>
              </a:ext>
            </a:extLst>
          </p:cNvPr>
          <p:cNvPicPr>
            <a:picLocks noChangeAspect="1"/>
          </p:cNvPicPr>
          <p:nvPr/>
        </p:nvPicPr>
        <p:blipFill rotWithShape="1">
          <a:blip r:embed="rId3"/>
          <a:srcRect t="28079" r="9089" b="-2"/>
          <a:stretch/>
        </p:blipFill>
        <p:spPr>
          <a:xfrm>
            <a:off x="3523488" y="10"/>
            <a:ext cx="8668512" cy="6857990"/>
          </a:xfrm>
          <a:prstGeom prst="rect">
            <a:avLst/>
          </a:prstGeom>
        </p:spPr>
      </p:pic>
      <p:sp>
        <p:nvSpPr>
          <p:cNvPr id="17" name="Rectangle 16">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6">
            <a:extLst>
              <a:ext uri="{FF2B5EF4-FFF2-40B4-BE49-F238E27FC236}">
                <a16:creationId xmlns:a16="http://schemas.microsoft.com/office/drawing/2014/main" id="{065AE0F7-93B2-1A8E-F2A5-B1624E21DF6F}"/>
              </a:ext>
            </a:extLst>
          </p:cNvPr>
          <p:cNvSpPr>
            <a:spLocks noGrp="1"/>
          </p:cNvSpPr>
          <p:nvPr>
            <p:ph type="title"/>
          </p:nvPr>
        </p:nvSpPr>
        <p:spPr>
          <a:xfrm>
            <a:off x="481029" y="823307"/>
            <a:ext cx="5052807" cy="3204134"/>
          </a:xfrm>
        </p:spPr>
        <p:txBody>
          <a:bodyPr vert="horz" lIns="91440" tIns="45720" rIns="91440" bIns="45720" rtlCol="0" anchor="b">
            <a:normAutofit/>
          </a:bodyPr>
          <a:lstStyle/>
          <a:p>
            <a:r>
              <a:rPr lang="en-US" sz="3700" b="1" dirty="0">
                <a:solidFill>
                  <a:schemeClr val="bg1"/>
                </a:solidFill>
              </a:rPr>
              <a:t>Conclusions</a:t>
            </a:r>
          </a:p>
        </p:txBody>
      </p:sp>
      <p:sp>
        <p:nvSpPr>
          <p:cNvPr id="19" name="Rectangle 18">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1" name="Rectangle 20">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835213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C56EAB6-F612-3328-7775-864528108772}"/>
              </a:ext>
            </a:extLst>
          </p:cNvPr>
          <p:cNvSpPr txBox="1"/>
          <p:nvPr/>
        </p:nvSpPr>
        <p:spPr>
          <a:xfrm>
            <a:off x="579234" y="633730"/>
            <a:ext cx="5157926" cy="5216813"/>
          </a:xfrm>
          <a:prstGeom prst="rect">
            <a:avLst/>
          </a:prstGeom>
          <a:noFill/>
        </p:spPr>
        <p:txBody>
          <a:bodyPr wrap="square" rtlCol="0">
            <a:spAutoFit/>
          </a:bodyPr>
          <a:lstStyle/>
          <a:p>
            <a:r>
              <a:rPr lang="en-AU" b="1" dirty="0"/>
              <a:t>Conclusions:</a:t>
            </a:r>
          </a:p>
          <a:p>
            <a:pPr marL="285750" indent="-285750" algn="l">
              <a:lnSpc>
                <a:spcPct val="150000"/>
              </a:lnSpc>
              <a:buFont typeface="Arial" panose="020B0604020202020204" pitchFamily="34" charset="0"/>
              <a:buChar char="•"/>
            </a:pPr>
            <a:r>
              <a:rPr lang="en-AU" b="0" i="0" dirty="0">
                <a:solidFill>
                  <a:srgbClr val="1D1C1D"/>
                </a:solidFill>
                <a:effectLst/>
              </a:rPr>
              <a:t> No significant increase in proportion of tech workers self-reporting MH issues</a:t>
            </a:r>
          </a:p>
          <a:p>
            <a:pPr marL="285750" indent="-285750" algn="l">
              <a:lnSpc>
                <a:spcPct val="150000"/>
              </a:lnSpc>
              <a:buFont typeface="Arial" panose="020B0604020202020204" pitchFamily="34" charset="0"/>
              <a:buChar char="•"/>
            </a:pPr>
            <a:r>
              <a:rPr lang="en-AU" b="0" i="0" dirty="0">
                <a:solidFill>
                  <a:srgbClr val="1D1C1D"/>
                </a:solidFill>
                <a:effectLst/>
              </a:rPr>
              <a:t> More tech employers offering MH wellness programs </a:t>
            </a:r>
          </a:p>
          <a:p>
            <a:pPr marL="285750" indent="-285750" algn="l">
              <a:lnSpc>
                <a:spcPct val="150000"/>
              </a:lnSpc>
              <a:buFont typeface="Arial" panose="020B0604020202020204" pitchFamily="34" charset="0"/>
              <a:buChar char="•"/>
            </a:pPr>
            <a:r>
              <a:rPr lang="en-AU" b="0" i="0" dirty="0">
                <a:solidFill>
                  <a:srgbClr val="1D1C1D"/>
                </a:solidFill>
                <a:effectLst/>
              </a:rPr>
              <a:t>Surprisingly, majority of tech workers reporting MH issues were office-based </a:t>
            </a:r>
          </a:p>
          <a:p>
            <a:pPr marL="285750" indent="-285750" algn="l">
              <a:lnSpc>
                <a:spcPct val="150000"/>
              </a:lnSpc>
              <a:buFont typeface="Arial" panose="020B0604020202020204" pitchFamily="34" charset="0"/>
              <a:buChar char="•"/>
            </a:pPr>
            <a:r>
              <a:rPr lang="en-AU" dirty="0">
                <a:solidFill>
                  <a:srgbClr val="1D1C1D"/>
                </a:solidFill>
              </a:rPr>
              <a:t> </a:t>
            </a:r>
            <a:r>
              <a:rPr lang="en-AU" b="0" i="0" dirty="0">
                <a:solidFill>
                  <a:srgbClr val="1D1C1D"/>
                </a:solidFill>
                <a:effectLst/>
              </a:rPr>
              <a:t>Despite greater awareness and availability of MH programs, tech workers no more comfortable in disclosing to a supervisor</a:t>
            </a:r>
          </a:p>
          <a:p>
            <a:pPr marL="285750" indent="-285750" algn="l">
              <a:lnSpc>
                <a:spcPct val="150000"/>
              </a:lnSpc>
              <a:buFont typeface="Arial" panose="020B0604020202020204" pitchFamily="34" charset="0"/>
              <a:buChar char="•"/>
            </a:pPr>
            <a:r>
              <a:rPr lang="en-AU" b="0" i="0" dirty="0">
                <a:solidFill>
                  <a:srgbClr val="1D1C1D"/>
                </a:solidFill>
                <a:effectLst/>
              </a:rPr>
              <a:t> However, willingness to disclose to a co-worker did significantly improve</a:t>
            </a:r>
            <a:endParaRPr lang="en-AU" dirty="0"/>
          </a:p>
          <a:p>
            <a:endParaRPr lang="en-AU" dirty="0"/>
          </a:p>
        </p:txBody>
      </p:sp>
      <p:sp>
        <p:nvSpPr>
          <p:cNvPr id="2" name="TextBox 1">
            <a:extLst>
              <a:ext uri="{FF2B5EF4-FFF2-40B4-BE49-F238E27FC236}">
                <a16:creationId xmlns:a16="http://schemas.microsoft.com/office/drawing/2014/main" id="{D034A3C1-5F4A-8397-29DF-6B77273E57AD}"/>
              </a:ext>
            </a:extLst>
          </p:cNvPr>
          <p:cNvSpPr txBox="1"/>
          <p:nvPr/>
        </p:nvSpPr>
        <p:spPr>
          <a:xfrm>
            <a:off x="6454842" y="633730"/>
            <a:ext cx="5157926" cy="6093976"/>
          </a:xfrm>
          <a:prstGeom prst="rect">
            <a:avLst/>
          </a:prstGeom>
          <a:noFill/>
        </p:spPr>
        <p:txBody>
          <a:bodyPr wrap="square" rtlCol="0">
            <a:spAutoFit/>
          </a:bodyPr>
          <a:lstStyle/>
          <a:p>
            <a:r>
              <a:rPr lang="en-AU" b="1" dirty="0"/>
              <a:t>Limitations:</a:t>
            </a:r>
          </a:p>
          <a:p>
            <a:pPr marL="285750" indent="-285750" algn="l">
              <a:lnSpc>
                <a:spcPct val="150000"/>
              </a:lnSpc>
              <a:buFont typeface="Arial" panose="020B0604020202020204" pitchFamily="34" charset="0"/>
              <a:buChar char="•"/>
            </a:pPr>
            <a:r>
              <a:rPr lang="en-AU" b="0" i="0" dirty="0">
                <a:solidFill>
                  <a:srgbClr val="1D1C1D"/>
                </a:solidFill>
                <a:effectLst/>
                <a:latin typeface="Slack-Lato"/>
              </a:rPr>
              <a:t> </a:t>
            </a:r>
            <a:r>
              <a:rPr lang="en-AU" b="0" i="0" dirty="0">
                <a:solidFill>
                  <a:srgbClr val="1D1C1D"/>
                </a:solidFill>
                <a:effectLst/>
              </a:rPr>
              <a:t>Divergence in questions and response options employed in surveys before and after COVID</a:t>
            </a:r>
          </a:p>
          <a:p>
            <a:pPr marL="285750" indent="-285750" algn="l">
              <a:lnSpc>
                <a:spcPct val="150000"/>
              </a:lnSpc>
              <a:buFont typeface="Arial" panose="020B0604020202020204" pitchFamily="34" charset="0"/>
              <a:buChar char="•"/>
            </a:pPr>
            <a:r>
              <a:rPr lang="en-AU" b="0" i="0" dirty="0">
                <a:solidFill>
                  <a:srgbClr val="1D1C1D"/>
                </a:solidFill>
                <a:effectLst/>
              </a:rPr>
              <a:t> Ascertainment of MH relies on whether they sought help from a medical professional</a:t>
            </a:r>
            <a:endParaRPr lang="en-AU" dirty="0">
              <a:solidFill>
                <a:srgbClr val="1D1C1D"/>
              </a:solidFill>
            </a:endParaRPr>
          </a:p>
          <a:p>
            <a:pPr marL="742950" lvl="1" indent="-285750">
              <a:lnSpc>
                <a:spcPct val="150000"/>
              </a:lnSpc>
              <a:buFont typeface="Arial" panose="020B0604020202020204" pitchFamily="34" charset="0"/>
              <a:buChar char="•"/>
            </a:pPr>
            <a:r>
              <a:rPr lang="en-AU" sz="1600" b="0" i="0" dirty="0">
                <a:solidFill>
                  <a:srgbClr val="1D1C1D"/>
                </a:solidFill>
                <a:effectLst/>
              </a:rPr>
              <a:t>However, COVID-19-related restrictions on medical services might introduce bias </a:t>
            </a:r>
          </a:p>
          <a:p>
            <a:pPr marL="285750" indent="-285750">
              <a:lnSpc>
                <a:spcPct val="150000"/>
              </a:lnSpc>
              <a:buFont typeface="Arial" panose="020B0604020202020204" pitchFamily="34" charset="0"/>
              <a:buChar char="•"/>
            </a:pPr>
            <a:r>
              <a:rPr lang="en-AU" b="0" i="0" dirty="0">
                <a:solidFill>
                  <a:srgbClr val="1D1C1D"/>
                </a:solidFill>
                <a:effectLst/>
              </a:rPr>
              <a:t>Majority of respondents from USA which has a very different healthcare model to, e.g., AUS</a:t>
            </a:r>
          </a:p>
          <a:p>
            <a:pPr marL="285750" indent="-285750">
              <a:lnSpc>
                <a:spcPct val="150000"/>
              </a:lnSpc>
              <a:buFont typeface="Arial" panose="020B0604020202020204" pitchFamily="34" charset="0"/>
              <a:buChar char="•"/>
            </a:pPr>
            <a:r>
              <a:rPr lang="en-AU" b="0" i="0" dirty="0">
                <a:solidFill>
                  <a:srgbClr val="1D1C1D"/>
                </a:solidFill>
                <a:effectLst/>
              </a:rPr>
              <a:t>Changes may also reflect processes, such as greater awareness of programs and industrial  policy changes, rather than being wholly attributable to COVID-19</a:t>
            </a:r>
          </a:p>
          <a:p>
            <a:pPr algn="l"/>
            <a:endParaRPr lang="en-AU" b="0" i="0" dirty="0">
              <a:solidFill>
                <a:srgbClr val="1D1C1D"/>
              </a:solidFill>
              <a:effectLst/>
              <a:latin typeface="Slack-Lato"/>
            </a:endParaRPr>
          </a:p>
          <a:p>
            <a:endParaRPr lang="en-AU" dirty="0"/>
          </a:p>
          <a:p>
            <a:endParaRPr lang="en-AU" dirty="0"/>
          </a:p>
        </p:txBody>
      </p:sp>
    </p:spTree>
    <p:extLst>
      <p:ext uri="{BB962C8B-B14F-4D97-AF65-F5344CB8AC3E}">
        <p14:creationId xmlns:p14="http://schemas.microsoft.com/office/powerpoint/2010/main" val="14110706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A network of dots and lines&#10;&#10;Description automatically generated">
            <a:extLst>
              <a:ext uri="{FF2B5EF4-FFF2-40B4-BE49-F238E27FC236}">
                <a16:creationId xmlns:a16="http://schemas.microsoft.com/office/drawing/2014/main" id="{E79F1182-75E5-C24E-759D-AC065F80698F}"/>
              </a:ext>
            </a:extLst>
          </p:cNvPr>
          <p:cNvPicPr>
            <a:picLocks noChangeAspect="1"/>
          </p:cNvPicPr>
          <p:nvPr/>
        </p:nvPicPr>
        <p:blipFill rotWithShape="1">
          <a:blip r:embed="rId3"/>
          <a:srcRect t="28079" r="9089" b="-2"/>
          <a:stretch/>
        </p:blipFill>
        <p:spPr>
          <a:xfrm>
            <a:off x="3523488" y="10"/>
            <a:ext cx="8668512" cy="6857990"/>
          </a:xfrm>
          <a:prstGeom prst="rect">
            <a:avLst/>
          </a:prstGeom>
        </p:spPr>
      </p:pic>
      <p:sp>
        <p:nvSpPr>
          <p:cNvPr id="17" name="Rectangle 16">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6">
            <a:extLst>
              <a:ext uri="{FF2B5EF4-FFF2-40B4-BE49-F238E27FC236}">
                <a16:creationId xmlns:a16="http://schemas.microsoft.com/office/drawing/2014/main" id="{065AE0F7-93B2-1A8E-F2A5-B1624E21DF6F}"/>
              </a:ext>
            </a:extLst>
          </p:cNvPr>
          <p:cNvSpPr>
            <a:spLocks noGrp="1"/>
          </p:cNvSpPr>
          <p:nvPr>
            <p:ph type="title"/>
          </p:nvPr>
        </p:nvSpPr>
        <p:spPr>
          <a:xfrm>
            <a:off x="481029" y="786056"/>
            <a:ext cx="5052807" cy="3204134"/>
          </a:xfrm>
        </p:spPr>
        <p:txBody>
          <a:bodyPr vert="horz" lIns="91440" tIns="45720" rIns="91440" bIns="45720" rtlCol="0" anchor="b">
            <a:normAutofit/>
          </a:bodyPr>
          <a:lstStyle/>
          <a:p>
            <a:r>
              <a:rPr lang="en-US" sz="3700" b="1" dirty="0">
                <a:solidFill>
                  <a:schemeClr val="bg1"/>
                </a:solidFill>
              </a:rPr>
              <a:t>Future Directions</a:t>
            </a:r>
          </a:p>
        </p:txBody>
      </p:sp>
      <p:sp>
        <p:nvSpPr>
          <p:cNvPr id="19" name="Rectangle 18">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1" name="Rectangle 20">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938154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C56EAB6-F612-3328-7775-864528108772}"/>
              </a:ext>
            </a:extLst>
          </p:cNvPr>
          <p:cNvSpPr txBox="1"/>
          <p:nvPr/>
        </p:nvSpPr>
        <p:spPr>
          <a:xfrm>
            <a:off x="658837" y="1628507"/>
            <a:ext cx="10874326" cy="3600986"/>
          </a:xfrm>
          <a:prstGeom prst="rect">
            <a:avLst/>
          </a:prstGeom>
          <a:noFill/>
        </p:spPr>
        <p:txBody>
          <a:bodyPr wrap="square" rtlCol="0">
            <a:spAutoFit/>
          </a:bodyPr>
          <a:lstStyle/>
          <a:p>
            <a:pPr marL="457200" indent="-457200">
              <a:buAutoNum type="arabicPeriod"/>
            </a:pPr>
            <a:r>
              <a:rPr lang="en-AU" sz="2400" b="0" i="0" dirty="0">
                <a:solidFill>
                  <a:srgbClr val="1D1C1D"/>
                </a:solidFill>
                <a:effectLst/>
                <a:latin typeface="Slack-Lato"/>
              </a:rPr>
              <a:t>Time series analysis could help to identify whether COVID-19, or another factor (e.g., local industrial policies), influences the proportions of tech workers reporting MH issues.</a:t>
            </a:r>
            <a:endParaRPr lang="en-AU" sz="2400" dirty="0">
              <a:solidFill>
                <a:srgbClr val="1D1C1D"/>
              </a:solidFill>
              <a:latin typeface="Slack-Lato"/>
            </a:endParaRPr>
          </a:p>
          <a:p>
            <a:pPr marL="457200" indent="-457200">
              <a:buAutoNum type="arabicPeriod"/>
            </a:pPr>
            <a:endParaRPr lang="en-AU" sz="2400" b="0" i="0" dirty="0">
              <a:solidFill>
                <a:srgbClr val="1D1C1D"/>
              </a:solidFill>
              <a:effectLst/>
              <a:latin typeface="Slack-Lato"/>
            </a:endParaRPr>
          </a:p>
          <a:p>
            <a:pPr marL="457200" indent="-457200">
              <a:buAutoNum type="arabicPeriod"/>
            </a:pPr>
            <a:r>
              <a:rPr lang="en-AU" sz="2400" b="0" i="0" dirty="0">
                <a:solidFill>
                  <a:srgbClr val="1D1C1D"/>
                </a:solidFill>
                <a:effectLst/>
                <a:latin typeface="Slack-Lato"/>
              </a:rPr>
              <a:t>Using a dimensional approach to determine MH issues (e.g., scores on a MH screener) would provide greater statistical power.</a:t>
            </a:r>
          </a:p>
          <a:p>
            <a:endParaRPr lang="en-AU" sz="2400" b="0" i="0" dirty="0">
              <a:solidFill>
                <a:srgbClr val="1D1C1D"/>
              </a:solidFill>
              <a:effectLst/>
              <a:latin typeface="Slack-Lato"/>
            </a:endParaRPr>
          </a:p>
          <a:p>
            <a:r>
              <a:rPr lang="en-AU" sz="2400" dirty="0">
                <a:solidFill>
                  <a:srgbClr val="1D1C1D"/>
                </a:solidFill>
                <a:latin typeface="Slack-Lato"/>
              </a:rPr>
              <a:t>3. Development of a standardised data dictionary for comparison from previous years.  </a:t>
            </a:r>
            <a:endParaRPr lang="en-AU" sz="2400" b="0" i="0" dirty="0">
              <a:solidFill>
                <a:srgbClr val="1D1C1D"/>
              </a:solidFill>
              <a:effectLst/>
              <a:latin typeface="Slack-Lato"/>
            </a:endParaRPr>
          </a:p>
          <a:p>
            <a:endParaRPr lang="en-AU" dirty="0"/>
          </a:p>
          <a:p>
            <a:endParaRPr lang="en-AU" dirty="0"/>
          </a:p>
        </p:txBody>
      </p:sp>
    </p:spTree>
    <p:extLst>
      <p:ext uri="{BB962C8B-B14F-4D97-AF65-F5344CB8AC3E}">
        <p14:creationId xmlns:p14="http://schemas.microsoft.com/office/powerpoint/2010/main" val="7705506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A network of dots and lines&#10;&#10;Description automatically generated">
            <a:extLst>
              <a:ext uri="{FF2B5EF4-FFF2-40B4-BE49-F238E27FC236}">
                <a16:creationId xmlns:a16="http://schemas.microsoft.com/office/drawing/2014/main" id="{E79F1182-75E5-C24E-759D-AC065F80698F}"/>
              </a:ext>
            </a:extLst>
          </p:cNvPr>
          <p:cNvPicPr>
            <a:picLocks noChangeAspect="1"/>
          </p:cNvPicPr>
          <p:nvPr/>
        </p:nvPicPr>
        <p:blipFill rotWithShape="1">
          <a:blip r:embed="rId3"/>
          <a:srcRect t="28079" r="9089" b="-2"/>
          <a:stretch/>
        </p:blipFill>
        <p:spPr>
          <a:xfrm>
            <a:off x="3523488" y="10"/>
            <a:ext cx="8668512" cy="6857990"/>
          </a:xfrm>
          <a:prstGeom prst="rect">
            <a:avLst/>
          </a:prstGeom>
        </p:spPr>
      </p:pic>
      <p:sp>
        <p:nvSpPr>
          <p:cNvPr id="25" name="Rectangle 24">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6">
            <a:extLst>
              <a:ext uri="{FF2B5EF4-FFF2-40B4-BE49-F238E27FC236}">
                <a16:creationId xmlns:a16="http://schemas.microsoft.com/office/drawing/2014/main" id="{065AE0F7-93B2-1A8E-F2A5-B1624E21DF6F}"/>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400" b="1" dirty="0">
                <a:solidFill>
                  <a:schemeClr val="bg1"/>
                </a:solidFill>
              </a:rPr>
              <a:t>Data Source </a:t>
            </a:r>
          </a:p>
        </p:txBody>
      </p:sp>
      <p:sp>
        <p:nvSpPr>
          <p:cNvPr id="27" name="Rectangle 26">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9" name="Rectangle 28">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898160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04EB87E-97F4-FB2F-D53F-AD9D46C4F7B7}"/>
              </a:ext>
            </a:extLst>
          </p:cNvPr>
          <p:cNvSpPr txBox="1"/>
          <p:nvPr/>
        </p:nvSpPr>
        <p:spPr>
          <a:xfrm>
            <a:off x="998806" y="1305341"/>
            <a:ext cx="10578905" cy="4247317"/>
          </a:xfrm>
          <a:prstGeom prst="rect">
            <a:avLst/>
          </a:prstGeom>
          <a:noFill/>
        </p:spPr>
        <p:txBody>
          <a:bodyPr wrap="square" rtlCol="0">
            <a:spAutoFit/>
          </a:bodyPr>
          <a:lstStyle/>
          <a:p>
            <a:endParaRPr lang="en-AU" b="1" dirty="0"/>
          </a:p>
          <a:p>
            <a:pPr marL="285750" indent="-285750">
              <a:buFont typeface="Arial" panose="020B0604020202020204" pitchFamily="34" charset="0"/>
              <a:buChar char="•"/>
            </a:pPr>
            <a:r>
              <a:rPr lang="en-AU" dirty="0"/>
              <a:t>OSMI 2014, 2020,2021, 2022  Mental Health in Tech Survey Results</a:t>
            </a:r>
          </a:p>
          <a:p>
            <a:r>
              <a:rPr lang="en-AU" dirty="0"/>
              <a:t>       </a:t>
            </a:r>
            <a:r>
              <a:rPr lang="en-AU" dirty="0">
                <a:hlinkClick r:id="rId3"/>
              </a:rPr>
              <a:t>https://</a:t>
            </a:r>
            <a:r>
              <a:rPr lang="en-AU" dirty="0" err="1">
                <a:hlinkClick r:id="rId3"/>
              </a:rPr>
              <a:t>osmhhelp.org</a:t>
            </a:r>
            <a:r>
              <a:rPr lang="en-AU" dirty="0">
                <a:hlinkClick r:id="rId3"/>
              </a:rPr>
              <a:t>/</a:t>
            </a:r>
            <a:r>
              <a:rPr lang="en-AU" dirty="0" err="1">
                <a:hlinkClick r:id="rId3"/>
              </a:rPr>
              <a:t>research.html</a:t>
            </a:r>
            <a:endParaRPr lang="en-AU" dirty="0"/>
          </a:p>
          <a:p>
            <a:endParaRPr lang="en-AU" dirty="0"/>
          </a:p>
          <a:p>
            <a:r>
              <a:rPr lang="en-AU" dirty="0"/>
              <a:t>OSMH: </a:t>
            </a:r>
          </a:p>
          <a:p>
            <a:pPr marL="285750" indent="-285750">
              <a:buFont typeface="Arial" panose="020B0604020202020204" pitchFamily="34" charset="0"/>
              <a:buChar char="•"/>
            </a:pPr>
            <a:r>
              <a:rPr lang="en-AU" u="sng" dirty="0"/>
              <a:t>O</a:t>
            </a:r>
            <a:r>
              <a:rPr lang="en-AU" dirty="0"/>
              <a:t>pen </a:t>
            </a:r>
            <a:r>
              <a:rPr lang="en-AU" u="sng" dirty="0"/>
              <a:t>S</a:t>
            </a:r>
            <a:r>
              <a:rPr lang="en-AU" dirty="0"/>
              <a:t>ourcing </a:t>
            </a:r>
            <a:r>
              <a:rPr lang="en-AU" u="sng" dirty="0"/>
              <a:t>M</a:t>
            </a:r>
            <a:r>
              <a:rPr lang="en-AU" dirty="0"/>
              <a:t>ental Health, </a:t>
            </a:r>
          </a:p>
          <a:p>
            <a:pPr marL="285750" indent="-285750">
              <a:buFont typeface="Arial" panose="020B0604020202020204" pitchFamily="34" charset="0"/>
              <a:buChar char="•"/>
            </a:pPr>
            <a:r>
              <a:rPr lang="en-AU" dirty="0"/>
              <a:t>Non-for-profit dedicated to promoting mental wellness in tech industry .</a:t>
            </a:r>
          </a:p>
          <a:p>
            <a:endParaRPr lang="en-AU" dirty="0"/>
          </a:p>
          <a:p>
            <a:r>
              <a:rPr lang="en-AU" dirty="0"/>
              <a:t>Pre-COVID Period: </a:t>
            </a:r>
          </a:p>
          <a:p>
            <a:pPr marL="285750" indent="-285750">
              <a:buFont typeface="Arial" panose="020B0604020202020204" pitchFamily="34" charset="0"/>
              <a:buChar char="•"/>
            </a:pPr>
            <a:r>
              <a:rPr lang="en-AU" dirty="0"/>
              <a:t>2014 survey: largest survey done on mental health in the tech industry, 1259 respondents </a:t>
            </a:r>
          </a:p>
          <a:p>
            <a:pPr marL="285750" indent="-285750">
              <a:buFont typeface="Arial" panose="020B0604020202020204" pitchFamily="34" charset="0"/>
              <a:buChar char="•"/>
            </a:pPr>
            <a:endParaRPr lang="en-AU" dirty="0"/>
          </a:p>
          <a:p>
            <a:r>
              <a:rPr lang="en-AU" dirty="0"/>
              <a:t>COVID Affected Period: </a:t>
            </a:r>
          </a:p>
          <a:p>
            <a:pPr marL="285750" indent="-285750" algn="just">
              <a:buFont typeface="Arial" panose="020B0604020202020204" pitchFamily="34" charset="0"/>
              <a:buChar char="•"/>
            </a:pPr>
            <a:r>
              <a:rPr lang="en-AU" dirty="0"/>
              <a:t>2020-2022 surveys: merged into one dataset, initially 475 respondents, filtered to 255 responses to match the target participant of 2014 data  </a:t>
            </a:r>
          </a:p>
          <a:p>
            <a:endParaRPr lang="en-AU" dirty="0"/>
          </a:p>
        </p:txBody>
      </p:sp>
    </p:spTree>
    <p:extLst>
      <p:ext uri="{BB962C8B-B14F-4D97-AF65-F5344CB8AC3E}">
        <p14:creationId xmlns:p14="http://schemas.microsoft.com/office/powerpoint/2010/main" val="40154889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A network of dots and lines&#10;&#10;Description automatically generated">
            <a:extLst>
              <a:ext uri="{FF2B5EF4-FFF2-40B4-BE49-F238E27FC236}">
                <a16:creationId xmlns:a16="http://schemas.microsoft.com/office/drawing/2014/main" id="{E79F1182-75E5-C24E-759D-AC065F80698F}"/>
              </a:ext>
            </a:extLst>
          </p:cNvPr>
          <p:cNvPicPr>
            <a:picLocks noChangeAspect="1"/>
          </p:cNvPicPr>
          <p:nvPr/>
        </p:nvPicPr>
        <p:blipFill rotWithShape="1">
          <a:blip r:embed="rId3"/>
          <a:srcRect t="28079" r="9089" b="-2"/>
          <a:stretch/>
        </p:blipFill>
        <p:spPr>
          <a:xfrm>
            <a:off x="3523488" y="10"/>
            <a:ext cx="8668512" cy="6857990"/>
          </a:xfrm>
          <a:prstGeom prst="rect">
            <a:avLst/>
          </a:prstGeom>
        </p:spPr>
      </p:pic>
      <p:sp>
        <p:nvSpPr>
          <p:cNvPr id="25" name="Rectangle 24">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6">
            <a:extLst>
              <a:ext uri="{FF2B5EF4-FFF2-40B4-BE49-F238E27FC236}">
                <a16:creationId xmlns:a16="http://schemas.microsoft.com/office/drawing/2014/main" id="{065AE0F7-93B2-1A8E-F2A5-B1624E21DF6F}"/>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400" b="1" dirty="0">
                <a:solidFill>
                  <a:schemeClr val="bg1"/>
                </a:solidFill>
              </a:rPr>
              <a:t>Method</a:t>
            </a:r>
          </a:p>
        </p:txBody>
      </p:sp>
      <p:sp>
        <p:nvSpPr>
          <p:cNvPr id="27" name="Rectangle 26">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9" name="Rectangle 28">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522785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04EB87E-97F4-FB2F-D53F-AD9D46C4F7B7}"/>
              </a:ext>
            </a:extLst>
          </p:cNvPr>
          <p:cNvSpPr txBox="1"/>
          <p:nvPr/>
        </p:nvSpPr>
        <p:spPr>
          <a:xfrm>
            <a:off x="952500" y="526345"/>
            <a:ext cx="10287000" cy="6186309"/>
          </a:xfrm>
          <a:prstGeom prst="rect">
            <a:avLst/>
          </a:prstGeom>
          <a:noFill/>
        </p:spPr>
        <p:txBody>
          <a:bodyPr wrap="square" rtlCol="0">
            <a:spAutoFit/>
          </a:bodyPr>
          <a:lstStyle/>
          <a:p>
            <a:endParaRPr lang="en-AU" b="1" dirty="0"/>
          </a:p>
          <a:p>
            <a:r>
              <a:rPr lang="en-AU" dirty="0"/>
              <a:t>Datatype: </a:t>
            </a:r>
            <a:r>
              <a:rPr lang="en-AU" i="1" dirty="0"/>
              <a:t>.csv </a:t>
            </a:r>
            <a:r>
              <a:rPr lang="en-AU" dirty="0"/>
              <a:t>file imported into Pandas Data frame for each individual year.</a:t>
            </a:r>
          </a:p>
          <a:p>
            <a:endParaRPr lang="en-AU" dirty="0"/>
          </a:p>
          <a:p>
            <a:r>
              <a:rPr lang="en-AU" dirty="0"/>
              <a:t>Research Questions: </a:t>
            </a:r>
          </a:p>
          <a:p>
            <a:pPr marL="285750" indent="-285750">
              <a:buFont typeface="Arial" panose="020B0604020202020204" pitchFamily="34" charset="0"/>
              <a:buChar char="•"/>
            </a:pPr>
            <a:r>
              <a:rPr lang="en-AU" dirty="0">
                <a:latin typeface="Calibri" panose="020F0502020204030204" pitchFamily="34" charset="0"/>
                <a:ea typeface="DengXian" panose="02010600030101010101" pitchFamily="2" charset="-122"/>
                <a:cs typeface="Times New Roman" panose="02020603050405020304" pitchFamily="18" charset="0"/>
              </a:rPr>
              <a:t>P</a:t>
            </a:r>
            <a:r>
              <a:rPr lang="en-AU" sz="1800" dirty="0">
                <a:effectLst/>
                <a:latin typeface="Calibri" panose="020F0502020204030204" pitchFamily="34" charset="0"/>
                <a:ea typeface="DengXian" panose="02010600030101010101" pitchFamily="2" charset="-122"/>
                <a:cs typeface="Times New Roman" panose="02020603050405020304" pitchFamily="18" charset="0"/>
              </a:rPr>
              <a:t>revalence of mental health conditions </a:t>
            </a:r>
          </a:p>
          <a:p>
            <a:pPr marL="285750" indent="-285750">
              <a:buFont typeface="Arial" panose="020B0604020202020204" pitchFamily="34" charset="0"/>
              <a:buChar char="•"/>
            </a:pPr>
            <a:r>
              <a:rPr lang="en-AU" dirty="0">
                <a:latin typeface="Calibri" panose="020F0502020204030204" pitchFamily="34" charset="0"/>
                <a:ea typeface="DengXian" panose="02010600030101010101" pitchFamily="2" charset="-122"/>
                <a:cs typeface="Times New Roman" panose="02020603050405020304" pitchFamily="18" charset="0"/>
              </a:rPr>
              <a:t>G</a:t>
            </a:r>
            <a:r>
              <a:rPr lang="en-AU" sz="1800" dirty="0">
                <a:effectLst/>
                <a:latin typeface="Calibri" panose="020F0502020204030204" pitchFamily="34" charset="0"/>
                <a:ea typeface="DengXian" panose="02010600030101010101" pitchFamily="2" charset="-122"/>
                <a:cs typeface="Times New Roman" panose="02020603050405020304" pitchFamily="18" charset="0"/>
              </a:rPr>
              <a:t>eographic distribution of the respondents</a:t>
            </a:r>
          </a:p>
          <a:p>
            <a:pPr marL="285750" indent="-285750">
              <a:buFont typeface="Arial" panose="020B0604020202020204" pitchFamily="34" charset="0"/>
              <a:buChar char="•"/>
            </a:pPr>
            <a:r>
              <a:rPr lang="en-AU" dirty="0"/>
              <a:t>How comfortable they feel discussing issues in the workplace(supervisors VS co-workers)</a:t>
            </a:r>
          </a:p>
          <a:p>
            <a:pPr marL="285750" indent="-285750">
              <a:buFont typeface="Arial" panose="020B0604020202020204" pitchFamily="34" charset="0"/>
              <a:buChar char="•"/>
            </a:pPr>
            <a:r>
              <a:rPr lang="en-AU" dirty="0"/>
              <a:t>Factors correlated mental status, type of work or family history </a:t>
            </a:r>
          </a:p>
          <a:p>
            <a:pPr marL="285750" indent="-285750">
              <a:buFont typeface="Arial" panose="020B0604020202020204" pitchFamily="34" charset="0"/>
              <a:buChar char="•"/>
            </a:pPr>
            <a:r>
              <a:rPr lang="en-AU" dirty="0">
                <a:latin typeface="Calibri" panose="020F0502020204030204" pitchFamily="34" charset="0"/>
                <a:ea typeface="DengXian" panose="02010600030101010101" pitchFamily="2" charset="-122"/>
                <a:cs typeface="Times New Roman" panose="02020603050405020304" pitchFamily="18" charset="0"/>
              </a:rPr>
              <a:t>E</a:t>
            </a:r>
            <a:r>
              <a:rPr lang="en-AU" sz="1800" dirty="0">
                <a:effectLst/>
                <a:latin typeface="Calibri" panose="020F0502020204030204" pitchFamily="34" charset="0"/>
                <a:ea typeface="DengXian" panose="02010600030101010101" pitchFamily="2" charset="-122"/>
                <a:cs typeface="Times New Roman" panose="02020603050405020304" pitchFamily="18" charset="0"/>
              </a:rPr>
              <a:t>mployers’ attitudes towards wellness programs under COVID impact</a:t>
            </a:r>
          </a:p>
          <a:p>
            <a:endParaRPr lang="en-AU" dirty="0">
              <a:latin typeface="Calibri" panose="020F0502020204030204" pitchFamily="34" charset="0"/>
              <a:ea typeface="DengXian" panose="02010600030101010101" pitchFamily="2" charset="-122"/>
              <a:cs typeface="Times New Roman" panose="02020603050405020304" pitchFamily="18" charset="0"/>
            </a:endParaRPr>
          </a:p>
          <a:p>
            <a:r>
              <a:rPr lang="en-AU" dirty="0"/>
              <a:t>Differences in survey data structure: </a:t>
            </a:r>
          </a:p>
          <a:p>
            <a:pPr marL="285750" indent="-285750">
              <a:buFont typeface="Arial" panose="020B0604020202020204" pitchFamily="34" charset="0"/>
              <a:buChar char="•"/>
            </a:pPr>
            <a:r>
              <a:rPr lang="en-AU" dirty="0">
                <a:latin typeface="Calibri" panose="020F0502020204030204" pitchFamily="34" charset="0"/>
                <a:ea typeface="DengXian" panose="02010600030101010101" pitchFamily="2" charset="-122"/>
                <a:cs typeface="Times New Roman" panose="02020603050405020304" pitchFamily="18" charset="0"/>
              </a:rPr>
              <a:t>Survey q</a:t>
            </a:r>
            <a:r>
              <a:rPr lang="en-AU" sz="1800" dirty="0">
                <a:effectLst/>
                <a:latin typeface="Calibri" panose="020F0502020204030204" pitchFamily="34" charset="0"/>
                <a:ea typeface="DengXian" panose="02010600030101010101" pitchFamily="2" charset="-122"/>
                <a:cs typeface="Times New Roman" panose="02020603050405020304" pitchFamily="18" charset="0"/>
              </a:rPr>
              <a:t>uestions with equivalent meanings manually selected and filtered  </a:t>
            </a:r>
          </a:p>
          <a:p>
            <a:pPr marL="285750" indent="-285750">
              <a:buFont typeface="Arial" panose="020B0604020202020204" pitchFamily="34" charset="0"/>
              <a:buChar char="•"/>
            </a:pPr>
            <a:r>
              <a:rPr lang="en-AU" dirty="0">
                <a:latin typeface="Calibri" panose="020F0502020204030204" pitchFamily="34" charset="0"/>
                <a:ea typeface="DengXian" panose="02010600030101010101" pitchFamily="2" charset="-122"/>
                <a:cs typeface="Times New Roman" panose="02020603050405020304" pitchFamily="18" charset="0"/>
              </a:rPr>
              <a:t>Harmonise the responses’ options </a:t>
            </a:r>
          </a:p>
          <a:p>
            <a:endParaRPr lang="en-AU" dirty="0">
              <a:latin typeface="Calibri" panose="020F0502020204030204" pitchFamily="34" charset="0"/>
              <a:ea typeface="DengXian" panose="02010600030101010101" pitchFamily="2" charset="-122"/>
              <a:cs typeface="Times New Roman" panose="02020603050405020304" pitchFamily="18" charset="0"/>
            </a:endParaRPr>
          </a:p>
          <a:p>
            <a:r>
              <a:rPr lang="en-AU" dirty="0">
                <a:latin typeface="Calibri" panose="020F0502020204030204" pitchFamily="34" charset="0"/>
                <a:ea typeface="DengXian" panose="02010600030101010101" pitchFamily="2" charset="-122"/>
                <a:cs typeface="Times New Roman" panose="02020603050405020304" pitchFamily="18" charset="0"/>
              </a:rPr>
              <a:t>Visualisation: </a:t>
            </a:r>
            <a:r>
              <a:rPr lang="en-AU" sz="1800" dirty="0">
                <a:effectLst/>
                <a:latin typeface="Calibri" panose="020F0502020204030204" pitchFamily="34" charset="0"/>
                <a:ea typeface="DengXian" panose="02010600030101010101" pitchFamily="2" charset="-122"/>
                <a:cs typeface="Times New Roman" panose="02020603050405020304" pitchFamily="18" charset="0"/>
              </a:rPr>
              <a:t>Matplotlib plot to visualize distribution, p</a:t>
            </a:r>
            <a:r>
              <a:rPr lang="en-AU" dirty="0"/>
              <a:t>roportion-based approach </a:t>
            </a:r>
            <a:endParaRPr lang="en-AU" sz="1800" dirty="0">
              <a:effectLst/>
              <a:latin typeface="Calibri" panose="020F0502020204030204" pitchFamily="34" charset="0"/>
              <a:ea typeface="DengXian" panose="02010600030101010101" pitchFamily="2" charset="-122"/>
              <a:cs typeface="Times New Roman" panose="02020603050405020304" pitchFamily="18" charset="0"/>
            </a:endParaRPr>
          </a:p>
          <a:p>
            <a:endParaRPr lang="en-AU" dirty="0"/>
          </a:p>
          <a:p>
            <a:r>
              <a:rPr lang="en-AU" dirty="0"/>
              <a:t>Chi2 test </a:t>
            </a:r>
            <a:r>
              <a:rPr lang="en-AU" sz="1800" dirty="0">
                <a:effectLst/>
                <a:latin typeface="Calibri" panose="020F0502020204030204" pitchFamily="34" charset="0"/>
                <a:ea typeface="DengXian" panose="02010600030101010101" pitchFamily="2" charset="-122"/>
                <a:cs typeface="Times New Roman" panose="02020603050405020304" pitchFamily="18" charset="0"/>
              </a:rPr>
              <a:t>of independence of variables: </a:t>
            </a:r>
          </a:p>
          <a:p>
            <a:pPr marL="285750" indent="-285750">
              <a:buFont typeface="Arial" panose="020B0604020202020204" pitchFamily="34" charset="0"/>
              <a:buChar char="•"/>
            </a:pPr>
            <a:r>
              <a:rPr lang="en-AU" dirty="0">
                <a:latin typeface="Calibri" panose="020F0502020204030204" pitchFamily="34" charset="0"/>
                <a:ea typeface="DengXian" panose="02010600030101010101" pitchFamily="2" charset="-122"/>
                <a:cs typeface="Times New Roman" panose="02020603050405020304" pitchFamily="18" charset="0"/>
              </a:rPr>
              <a:t>Done for questions </a:t>
            </a:r>
            <a:r>
              <a:rPr lang="en-AU" sz="1800" dirty="0">
                <a:effectLst/>
                <a:latin typeface="Calibri" panose="020F0502020204030204" pitchFamily="34" charset="0"/>
                <a:ea typeface="DengXian" panose="02010600030101010101" pitchFamily="2" charset="-122"/>
                <a:cs typeface="Times New Roman" panose="02020603050405020304" pitchFamily="18" charset="0"/>
              </a:rPr>
              <a:t>with identical answer options after harmonization</a:t>
            </a:r>
            <a:r>
              <a:rPr lang="en-AU" dirty="0">
                <a:effectLst/>
              </a:rPr>
              <a:t> </a:t>
            </a:r>
            <a:endParaRPr lang="en-AU" dirty="0">
              <a:latin typeface="Calibri" panose="020F0502020204030204" pitchFamily="34" charset="0"/>
              <a:ea typeface="DengXian" panose="02010600030101010101" pitchFamily="2" charset="-122"/>
              <a:cs typeface="Times New Roman" panose="02020603050405020304" pitchFamily="18" charset="0"/>
            </a:endParaRPr>
          </a:p>
          <a:p>
            <a:pPr marL="285750" indent="-285750">
              <a:buFont typeface="Arial" panose="020B0604020202020204" pitchFamily="34" charset="0"/>
              <a:buChar char="•"/>
            </a:pPr>
            <a:r>
              <a:rPr lang="en-AU" dirty="0">
                <a:latin typeface="Calibri" panose="020F0502020204030204" pitchFamily="34" charset="0"/>
                <a:ea typeface="DengXian" panose="02010600030101010101" pitchFamily="2" charset="-122"/>
                <a:cs typeface="Times New Roman" panose="02020603050405020304" pitchFamily="18" charset="0"/>
              </a:rPr>
              <a:t>2014 data --- Expected Frequencies; 2020-2022 data – Observed Frequencies </a:t>
            </a:r>
          </a:p>
          <a:p>
            <a:pPr marL="285750" indent="-285750">
              <a:buFont typeface="Arial" panose="020B0604020202020204" pitchFamily="34" charset="0"/>
              <a:buChar char="•"/>
            </a:pPr>
            <a:r>
              <a:rPr lang="en-AU" dirty="0">
                <a:latin typeface="Calibri" panose="020F0502020204030204" pitchFamily="34" charset="0"/>
                <a:ea typeface="DengXian" panose="02010600030101010101" pitchFamily="2" charset="-122"/>
                <a:cs typeface="Times New Roman" panose="02020603050405020304" pitchFamily="18" charset="0"/>
              </a:rPr>
              <a:t>C</a:t>
            </a:r>
            <a:r>
              <a:rPr lang="en-AU" sz="1800" dirty="0">
                <a:effectLst/>
                <a:latin typeface="Calibri" panose="020F0502020204030204" pitchFamily="34" charset="0"/>
                <a:ea typeface="DengXian" panose="02010600030101010101" pitchFamily="2" charset="-122"/>
                <a:cs typeface="Times New Roman" panose="02020603050405020304" pitchFamily="18" charset="0"/>
              </a:rPr>
              <a:t>hi-square statistic and p-value to explore COVID impact </a:t>
            </a:r>
            <a:endParaRPr lang="en-AU" dirty="0"/>
          </a:p>
          <a:p>
            <a:pPr marL="285750" indent="-285750">
              <a:buFont typeface="Arial" panose="020B0604020202020204" pitchFamily="34" charset="0"/>
              <a:buChar char="•"/>
            </a:pPr>
            <a:endParaRPr lang="en-AU" dirty="0"/>
          </a:p>
          <a:p>
            <a:endParaRPr lang="en-AU" dirty="0"/>
          </a:p>
        </p:txBody>
      </p:sp>
    </p:spTree>
    <p:extLst>
      <p:ext uri="{BB962C8B-B14F-4D97-AF65-F5344CB8AC3E}">
        <p14:creationId xmlns:p14="http://schemas.microsoft.com/office/powerpoint/2010/main" val="29335263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A network of dots and lines&#10;&#10;Description automatically generated">
            <a:extLst>
              <a:ext uri="{FF2B5EF4-FFF2-40B4-BE49-F238E27FC236}">
                <a16:creationId xmlns:a16="http://schemas.microsoft.com/office/drawing/2014/main" id="{E79F1182-75E5-C24E-759D-AC065F80698F}"/>
              </a:ext>
            </a:extLst>
          </p:cNvPr>
          <p:cNvPicPr>
            <a:picLocks noChangeAspect="1"/>
          </p:cNvPicPr>
          <p:nvPr/>
        </p:nvPicPr>
        <p:blipFill rotWithShape="1">
          <a:blip r:embed="rId3"/>
          <a:srcRect t="28079" r="9089" b="-2"/>
          <a:stretch/>
        </p:blipFill>
        <p:spPr>
          <a:xfrm>
            <a:off x="3523488" y="10"/>
            <a:ext cx="8668512" cy="6857990"/>
          </a:xfrm>
          <a:prstGeom prst="rect">
            <a:avLst/>
          </a:prstGeom>
        </p:spPr>
      </p:pic>
      <p:sp>
        <p:nvSpPr>
          <p:cNvPr id="25" name="Rectangle 24">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6">
            <a:extLst>
              <a:ext uri="{FF2B5EF4-FFF2-40B4-BE49-F238E27FC236}">
                <a16:creationId xmlns:a16="http://schemas.microsoft.com/office/drawing/2014/main" id="{065AE0F7-93B2-1A8E-F2A5-B1624E21DF6F}"/>
              </a:ext>
            </a:extLst>
          </p:cNvPr>
          <p:cNvSpPr>
            <a:spLocks noGrp="1"/>
          </p:cNvSpPr>
          <p:nvPr>
            <p:ph type="title"/>
          </p:nvPr>
        </p:nvSpPr>
        <p:spPr>
          <a:xfrm>
            <a:off x="477981" y="1260630"/>
            <a:ext cx="5221483" cy="3882613"/>
          </a:xfrm>
        </p:spPr>
        <p:txBody>
          <a:bodyPr vert="horz" lIns="91440" tIns="45720" rIns="91440" bIns="45720" rtlCol="0" anchor="b">
            <a:noAutofit/>
          </a:bodyPr>
          <a:lstStyle/>
          <a:p>
            <a:pPr algn="l">
              <a:buFont typeface="+mj-lt"/>
              <a:buAutoNum type="arabicPeriod"/>
            </a:pPr>
            <a:r>
              <a:rPr lang="en-AU" sz="4400" b="1" i="0" dirty="0">
                <a:solidFill>
                  <a:schemeClr val="bg1"/>
                </a:solidFill>
                <a:effectLst/>
                <a:latin typeface="-apple-system"/>
              </a:rPr>
              <a:t>What is the self-reported prevalence of mental health conditions amongst tech industry workers?</a:t>
            </a:r>
          </a:p>
        </p:txBody>
      </p:sp>
      <p:sp>
        <p:nvSpPr>
          <p:cNvPr id="27" name="Rectangle 26">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9" name="Rectangle 28">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71464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44C3115-AEE6-1F21-2DFF-E29C0CF38048}"/>
              </a:ext>
            </a:extLst>
          </p:cNvPr>
          <p:cNvSpPr>
            <a:spLocks noGrp="1"/>
          </p:cNvSpPr>
          <p:nvPr>
            <p:ph type="body" idx="1"/>
          </p:nvPr>
        </p:nvSpPr>
        <p:spPr>
          <a:xfrm>
            <a:off x="836612" y="559374"/>
            <a:ext cx="5157787" cy="414337"/>
          </a:xfrm>
        </p:spPr>
        <p:txBody>
          <a:bodyPr>
            <a:normAutofit lnSpcReduction="10000"/>
          </a:bodyPr>
          <a:lstStyle/>
          <a:p>
            <a:r>
              <a:rPr lang="en-AU" dirty="0"/>
              <a:t>Pre-Pandemic, 2014:</a:t>
            </a:r>
          </a:p>
        </p:txBody>
      </p:sp>
      <p:sp>
        <p:nvSpPr>
          <p:cNvPr id="6" name="Text Placeholder 5">
            <a:extLst>
              <a:ext uri="{FF2B5EF4-FFF2-40B4-BE49-F238E27FC236}">
                <a16:creationId xmlns:a16="http://schemas.microsoft.com/office/drawing/2014/main" id="{0FC6038A-C89F-D1DF-BB6B-44040D7C6A5E}"/>
              </a:ext>
            </a:extLst>
          </p:cNvPr>
          <p:cNvSpPr>
            <a:spLocks noGrp="1"/>
          </p:cNvSpPr>
          <p:nvPr>
            <p:ph type="body" sz="quarter" idx="3"/>
          </p:nvPr>
        </p:nvSpPr>
        <p:spPr>
          <a:xfrm>
            <a:off x="6718955" y="559373"/>
            <a:ext cx="5183188" cy="414337"/>
          </a:xfrm>
        </p:spPr>
        <p:txBody>
          <a:bodyPr>
            <a:normAutofit lnSpcReduction="10000"/>
          </a:bodyPr>
          <a:lstStyle/>
          <a:p>
            <a:r>
              <a:rPr lang="en-AU" dirty="0"/>
              <a:t>Post-Pandemic, 2020-2022:</a:t>
            </a:r>
          </a:p>
        </p:txBody>
      </p:sp>
      <p:sp>
        <p:nvSpPr>
          <p:cNvPr id="11" name="TextBox 10">
            <a:extLst>
              <a:ext uri="{FF2B5EF4-FFF2-40B4-BE49-F238E27FC236}">
                <a16:creationId xmlns:a16="http://schemas.microsoft.com/office/drawing/2014/main" id="{BE267002-32FE-9C35-9E4F-48A439861A83}"/>
              </a:ext>
            </a:extLst>
          </p:cNvPr>
          <p:cNvSpPr txBox="1"/>
          <p:nvPr/>
        </p:nvSpPr>
        <p:spPr>
          <a:xfrm>
            <a:off x="8931458" y="6069729"/>
            <a:ext cx="2970685" cy="646331"/>
          </a:xfrm>
          <a:prstGeom prst="rect">
            <a:avLst/>
          </a:prstGeom>
          <a:noFill/>
        </p:spPr>
        <p:txBody>
          <a:bodyPr wrap="none" rtlCol="0">
            <a:spAutoFit/>
          </a:bodyPr>
          <a:lstStyle/>
          <a:p>
            <a:r>
              <a:rPr lang="en-AU" dirty="0"/>
              <a:t>No significant difference:</a:t>
            </a:r>
          </a:p>
          <a:p>
            <a:r>
              <a:rPr lang="en-AU" dirty="0"/>
              <a:t>Chi2 = 0.15, </a:t>
            </a:r>
            <a:r>
              <a:rPr lang="en-AU" dirty="0" err="1"/>
              <a:t>df</a:t>
            </a:r>
            <a:r>
              <a:rPr lang="en-AU" dirty="0"/>
              <a:t> = 1, p = 0.696</a:t>
            </a:r>
          </a:p>
        </p:txBody>
      </p:sp>
      <p:pic>
        <p:nvPicPr>
          <p:cNvPr id="1032" name="Picture 8">
            <a:extLst>
              <a:ext uri="{FF2B5EF4-FFF2-40B4-BE49-F238E27FC236}">
                <a16:creationId xmlns:a16="http://schemas.microsoft.com/office/drawing/2014/main" id="{A3AFCE2C-1833-19E0-C150-EDE8C8952FE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6571"/>
          <a:stretch/>
        </p:blipFill>
        <p:spPr bwMode="auto">
          <a:xfrm>
            <a:off x="164123" y="1038186"/>
            <a:ext cx="5591907" cy="4857576"/>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3C6C163C-FD04-DC76-7B0F-4EAB3E40818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7601"/>
          <a:stretch/>
        </p:blipFill>
        <p:spPr bwMode="auto">
          <a:xfrm>
            <a:off x="5103726" y="1038186"/>
            <a:ext cx="7253346" cy="47816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54093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A network of dots and lines&#10;&#10;Description automatically generated">
            <a:extLst>
              <a:ext uri="{FF2B5EF4-FFF2-40B4-BE49-F238E27FC236}">
                <a16:creationId xmlns:a16="http://schemas.microsoft.com/office/drawing/2014/main" id="{E79F1182-75E5-C24E-759D-AC065F80698F}"/>
              </a:ext>
            </a:extLst>
          </p:cNvPr>
          <p:cNvPicPr>
            <a:picLocks noChangeAspect="1"/>
          </p:cNvPicPr>
          <p:nvPr/>
        </p:nvPicPr>
        <p:blipFill rotWithShape="1">
          <a:blip r:embed="rId3"/>
          <a:srcRect t="28079" r="9089" b="-2"/>
          <a:stretch/>
        </p:blipFill>
        <p:spPr>
          <a:xfrm>
            <a:off x="3409025" y="10"/>
            <a:ext cx="8782975" cy="6857990"/>
          </a:xfrm>
          <a:prstGeom prst="rect">
            <a:avLst/>
          </a:prstGeom>
        </p:spPr>
      </p:pic>
      <p:sp>
        <p:nvSpPr>
          <p:cNvPr id="17" name="Rectangle 16">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6">
            <a:extLst>
              <a:ext uri="{FF2B5EF4-FFF2-40B4-BE49-F238E27FC236}">
                <a16:creationId xmlns:a16="http://schemas.microsoft.com/office/drawing/2014/main" id="{065AE0F7-93B2-1A8E-F2A5-B1624E21DF6F}"/>
              </a:ext>
            </a:extLst>
          </p:cNvPr>
          <p:cNvSpPr>
            <a:spLocks noGrp="1"/>
          </p:cNvSpPr>
          <p:nvPr>
            <p:ph type="title"/>
          </p:nvPr>
        </p:nvSpPr>
        <p:spPr>
          <a:xfrm>
            <a:off x="406960" y="447659"/>
            <a:ext cx="4023360" cy="3204134"/>
          </a:xfrm>
        </p:spPr>
        <p:txBody>
          <a:bodyPr vert="horz" lIns="91440" tIns="45720" rIns="91440" bIns="45720" rtlCol="0" anchor="b">
            <a:normAutofit/>
          </a:bodyPr>
          <a:lstStyle/>
          <a:p>
            <a:pPr algn="l"/>
            <a:r>
              <a:rPr lang="en-AU" sz="4400" b="1" i="0" dirty="0">
                <a:solidFill>
                  <a:schemeClr val="bg1"/>
                </a:solidFill>
                <a:effectLst/>
                <a:latin typeface="-apple-system"/>
              </a:rPr>
              <a:t>2. How does this compare across different countries?</a:t>
            </a:r>
          </a:p>
        </p:txBody>
      </p:sp>
      <p:sp>
        <p:nvSpPr>
          <p:cNvPr id="19" name="Rectangle 18">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1" name="Rectangle 20">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787430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527</TotalTime>
  <Words>1361</Words>
  <Application>Microsoft Office PowerPoint</Application>
  <PresentationFormat>Widescreen</PresentationFormat>
  <Paragraphs>150</Paragraphs>
  <Slides>25</Slides>
  <Notes>22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-apple-system</vt:lpstr>
      <vt:lpstr>Aptos</vt:lpstr>
      <vt:lpstr>Aptos Display</vt:lpstr>
      <vt:lpstr>Arial</vt:lpstr>
      <vt:lpstr>Calibri</vt:lpstr>
      <vt:lpstr>Slack-Lato</vt:lpstr>
      <vt:lpstr>Office Theme</vt:lpstr>
      <vt:lpstr>Exploring the impact of COVID-19 pandemic on tech workers’ mental health</vt:lpstr>
      <vt:lpstr>Executive Summary </vt:lpstr>
      <vt:lpstr>Data Source </vt:lpstr>
      <vt:lpstr>PowerPoint Presentation</vt:lpstr>
      <vt:lpstr>Method</vt:lpstr>
      <vt:lpstr>PowerPoint Presentation</vt:lpstr>
      <vt:lpstr>What is the self-reported prevalence of mental health conditions amongst tech industry workers?</vt:lpstr>
      <vt:lpstr>PowerPoint Presentation</vt:lpstr>
      <vt:lpstr>2. How does this compare across different countries?</vt:lpstr>
      <vt:lpstr>PowerPoint Presentation</vt:lpstr>
      <vt:lpstr>PowerPoint Presentation</vt:lpstr>
      <vt:lpstr>3. What is the proportion of tech employers that offer wellness programs?</vt:lpstr>
      <vt:lpstr>PowerPoint Presentation</vt:lpstr>
      <vt:lpstr>4. Does the prevalence of self-reported mental health conditions vary between remote vs. office-based workers? </vt:lpstr>
      <vt:lpstr>PowerPoint Presentation</vt:lpstr>
      <vt:lpstr>5. Does the prevalence of self-reported mental health conditions vary between those with and without a family history of mental illness? </vt:lpstr>
      <vt:lpstr>PowerPoint Presentation</vt:lpstr>
      <vt:lpstr>6. How likely are those with self-reported mental health conditions to disclose issues to supervisors? </vt:lpstr>
      <vt:lpstr>PowerPoint Presentation</vt:lpstr>
      <vt:lpstr>7. How likely are those with self-reported mental health conditions to disclose issues to co-workers? </vt:lpstr>
      <vt:lpstr>PowerPoint Presentation</vt:lpstr>
      <vt:lpstr>Conclusions</vt:lpstr>
      <vt:lpstr>PowerPoint Presentation</vt:lpstr>
      <vt:lpstr>Future Directions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James Radford</dc:creator>
  <cp:lastModifiedBy>Kat Witt</cp:lastModifiedBy>
  <cp:revision>50</cp:revision>
  <dcterms:created xsi:type="dcterms:W3CDTF">2024-04-09T08:56:55Z</dcterms:created>
  <dcterms:modified xsi:type="dcterms:W3CDTF">2024-04-15T08:37:56Z</dcterms:modified>
</cp:coreProperties>
</file>