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6E49-D9C1-816F-2DAF-C62D1ED7E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CAA9B-2424-B355-0153-E24ED110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5764-309D-FFFF-68B9-22035A86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6805-D2F7-4045-B3B7-6DC6BE4F5E9D}" type="datetimeFigureOut">
              <a:rPr lang="en-AU" smtClean="0"/>
              <a:t>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F88C6-6A20-5126-9854-428BC72D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6CE2E-0AE3-B27A-0081-CF8F6889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0-B551-4E2C-AD72-B838DDC78B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00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B74-85DE-9336-5B89-DC81E668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15CC5-F475-2739-E00A-F13156EE0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248E-6A50-9998-E5E7-2BD2CDA4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6805-D2F7-4045-B3B7-6DC6BE4F5E9D}" type="datetimeFigureOut">
              <a:rPr lang="en-AU" smtClean="0"/>
              <a:t>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52461-CE04-A82F-65EC-92B7B0BC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0938-EFEB-3DAE-F1F6-7AE9E64B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0-B551-4E2C-AD72-B838DDC78B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21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F2002-DFAA-7E7F-3CFB-D841F1837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4E906-C7D0-FA6C-AB1A-D5B29E7D2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B0D1-5911-CCA4-6C6D-71387FE2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6805-D2F7-4045-B3B7-6DC6BE4F5E9D}" type="datetimeFigureOut">
              <a:rPr lang="en-AU" smtClean="0"/>
              <a:t>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4B83-D858-8523-A65C-4778BED0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201C6-18AF-2C4A-6F49-36A6317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0-B551-4E2C-AD72-B838DDC78B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7BC4-28AE-237D-97CC-6827FE01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EEFC-FD0B-E597-EA9B-DEA7F582C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637EB-CAD3-31BC-BA44-22A463CB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6805-D2F7-4045-B3B7-6DC6BE4F5E9D}" type="datetimeFigureOut">
              <a:rPr lang="en-AU" smtClean="0"/>
              <a:t>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C357-20C8-1656-2786-D7C1D924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F8EC-B445-8F31-B0CC-C7D7EB85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0-B551-4E2C-AD72-B838DDC78B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622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4AFE-1940-1729-042D-DE8AB256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D9D1D-452A-5E64-ECED-8002F2BB8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21A2F-4834-7D9A-874B-D67AC5B8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6805-D2F7-4045-B3B7-6DC6BE4F5E9D}" type="datetimeFigureOut">
              <a:rPr lang="en-AU" smtClean="0"/>
              <a:t>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0654-92BF-4935-4547-2DAE0804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3C1-A35F-B4C1-D307-2AFD69DD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0-B551-4E2C-AD72-B838DDC78B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92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4D0C-6539-2026-BD90-85C820CB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59E9-894E-3691-DCD4-8F0E1B7B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6DD58-311C-BC18-A787-8BF5577F2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B1EB-3847-9B36-2D3C-E41E7BE2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6805-D2F7-4045-B3B7-6DC6BE4F5E9D}" type="datetimeFigureOut">
              <a:rPr lang="en-AU" smtClean="0"/>
              <a:t>9/04/2024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65A5-8783-878C-95A0-35E43378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55C5B-3C8E-F0EE-F8D5-0021CBE7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0-B551-4E2C-AD72-B838DDC78B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98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5FC-97C6-7F8A-F6F8-7E292E2A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611CB-3C83-2999-4993-EFE9C150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07BA6-FBD9-378C-965F-4C00ADA5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D0AF4-FB98-58B9-980C-B8EAD5773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91626-1868-E3C6-8F89-14DCF542B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B4B5B-53DD-7B46-4091-55EAD03F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6805-D2F7-4045-B3B7-6DC6BE4F5E9D}" type="datetimeFigureOut">
              <a:rPr lang="en-AU" smtClean="0"/>
              <a:t>9/04/2024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43BAF-26BD-A656-40CF-B3A1C541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5C32B-6943-C64B-4BFC-D338A24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0-B551-4E2C-AD72-B838DDC78B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23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93A5-4A15-24D0-16BE-186FE6FF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5FF93-2983-31DC-F8E4-45F78BB5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6805-D2F7-4045-B3B7-6DC6BE4F5E9D}" type="datetimeFigureOut">
              <a:rPr lang="en-AU" smtClean="0"/>
              <a:t>9/04/2024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1C897-9014-7A79-1B33-4ACC3836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D2CFA-2C21-215B-6E78-7A4EECAC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0-B551-4E2C-AD72-B838DDC78B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13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A561A-7D45-03A7-63A0-59202669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6805-D2F7-4045-B3B7-6DC6BE4F5E9D}" type="datetimeFigureOut">
              <a:rPr lang="en-AU" smtClean="0"/>
              <a:t>9/04/2024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334BC-1B22-3EDC-F29F-CF2516EE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A342E-C5E4-C421-4395-75C0A045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0-B551-4E2C-AD72-B838DDC78B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16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BA6B-DB3D-5B45-2AB3-92A034AB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A777-195B-A4EB-35C8-4D47632D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BD7CB-A450-1199-FD2C-DEAE443BC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1E1D-740A-D0A6-B3B7-08F93837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6805-D2F7-4045-B3B7-6DC6BE4F5E9D}" type="datetimeFigureOut">
              <a:rPr lang="en-AU" smtClean="0"/>
              <a:t>9/04/2024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C8D01-390F-5081-FD73-90401FD1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651C-FB0D-BE4D-E684-6483FF46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0-B551-4E2C-AD72-B838DDC78B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8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C333-0275-A971-80D2-29B40A60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21E49-BDD3-D1CB-7741-3667764B7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33ADF-5898-31D7-51EC-3DF65DF0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EBCF2-FB29-A19E-5D59-F17A96AC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6805-D2F7-4045-B3B7-6DC6BE4F5E9D}" type="datetimeFigureOut">
              <a:rPr lang="en-AU" smtClean="0"/>
              <a:t>9/04/2024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B9C69-EC2D-3FF4-F40D-D4335C95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C7B04-C19B-AC2B-AE84-CB8BF7EC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0-B551-4E2C-AD72-B838DDC78B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8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7FB9A-B1E2-10C8-CEC8-A3E09047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32235-263B-FE33-C445-F572396D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16F75-EF3E-E838-178F-D68297FE5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96805-D2F7-4045-B3B7-6DC6BE4F5E9D}" type="datetimeFigureOut">
              <a:rPr lang="en-AU" smtClean="0"/>
              <a:t>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E904-BCDC-0B8D-3B4C-04CD76A7A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69F61-C3CE-1340-DC62-962DE8457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EEEE0-B551-4E2C-AD72-B838DDC78B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0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C08F45-2671-E5C3-F65A-97A19A56C378}"/>
              </a:ext>
            </a:extLst>
          </p:cNvPr>
          <p:cNvSpPr txBox="1"/>
          <p:nvPr/>
        </p:nvSpPr>
        <p:spPr>
          <a:xfrm>
            <a:off x="1376039" y="1074198"/>
            <a:ext cx="5477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Executive summary:</a:t>
            </a:r>
          </a:p>
          <a:p>
            <a:r>
              <a:rPr lang="en-AU" dirty="0"/>
              <a:t>Overview</a:t>
            </a:r>
          </a:p>
          <a:p>
            <a:r>
              <a:rPr lang="en-AU" dirty="0"/>
              <a:t>Project goals</a:t>
            </a:r>
          </a:p>
          <a:p>
            <a:r>
              <a:rPr lang="en-AU" dirty="0"/>
              <a:t>How does this relate to the industry we selected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136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6EAB6-F612-3328-7775-864528108772}"/>
              </a:ext>
            </a:extLst>
          </p:cNvPr>
          <p:cNvSpPr txBox="1"/>
          <p:nvPr/>
        </p:nvSpPr>
        <p:spPr>
          <a:xfrm>
            <a:off x="2077375" y="878889"/>
            <a:ext cx="62321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Conclusions:</a:t>
            </a:r>
          </a:p>
          <a:p>
            <a:pPr marL="285750" indent="-285750">
              <a:buFontTx/>
              <a:buChar char="-"/>
            </a:pPr>
            <a:r>
              <a:rPr lang="en-AU" dirty="0"/>
              <a:t>Despite greater uptake of employer wellness programs post covid, employees saw no change in confidence to disclose to their supervisor. </a:t>
            </a:r>
          </a:p>
          <a:p>
            <a:pPr marL="285750" indent="-285750">
              <a:buFontTx/>
              <a:buChar char="-"/>
            </a:pPr>
            <a:r>
              <a:rPr lang="en-AU" dirty="0"/>
              <a:t>Briefly discuss potential next steps for the project.</a:t>
            </a:r>
          </a:p>
          <a:p>
            <a:pPr marL="285750" indent="-285750">
              <a:buFontTx/>
              <a:buChar char="-"/>
            </a:pPr>
            <a:endParaRPr lang="en-AU" dirty="0"/>
          </a:p>
          <a:p>
            <a:pPr marL="285750" indent="-285750">
              <a:buFontTx/>
              <a:buChar char="-"/>
            </a:pPr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/>
              <a:t>Placeholder</a:t>
            </a:r>
          </a:p>
          <a:p>
            <a:pPr marL="285750" indent="-285750">
              <a:buFontTx/>
              <a:buChar char="-"/>
            </a:pPr>
            <a:r>
              <a:rPr lang="en-AU" dirty="0"/>
              <a:t>Add in overall prevalence of mental health issues for both datasets.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107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4EB87E-97F4-FB2F-D53F-AD9D46C4F7B7}"/>
              </a:ext>
            </a:extLst>
          </p:cNvPr>
          <p:cNvSpPr txBox="1"/>
          <p:nvPr/>
        </p:nvSpPr>
        <p:spPr>
          <a:xfrm>
            <a:off x="1305017" y="1145219"/>
            <a:ext cx="6622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Datasource</a:t>
            </a:r>
            <a:r>
              <a:rPr lang="en-AU" dirty="0"/>
              <a:t>: </a:t>
            </a:r>
          </a:p>
          <a:p>
            <a:pPr marL="285750" indent="-285750">
              <a:buFontTx/>
              <a:buChar char="-"/>
            </a:pPr>
            <a:r>
              <a:rPr lang="en-AU" dirty="0"/>
              <a:t>Describe the data source</a:t>
            </a:r>
          </a:p>
          <a:p>
            <a:pPr marL="285750" indent="-285750">
              <a:buFontTx/>
              <a:buChar char="-"/>
            </a:pPr>
            <a:r>
              <a:rPr lang="en-AU" dirty="0"/>
              <a:t>Why we chose it </a:t>
            </a:r>
          </a:p>
          <a:p>
            <a:pPr marL="285750" indent="-285750">
              <a:buFontTx/>
              <a:buChar char="-"/>
            </a:pPr>
            <a:r>
              <a:rPr lang="en-AU" dirty="0"/>
              <a:t>Describe the collection, exploration and cleanup process.</a:t>
            </a:r>
          </a:p>
          <a:p>
            <a:pPr marL="285750" indent="-285750">
              <a:buFontTx/>
              <a:buChar char="-"/>
            </a:pPr>
            <a:r>
              <a:rPr lang="en-AU" dirty="0"/>
              <a:t>Approach we took to achieve our goals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59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CD62ED0-CEA1-59E4-2ECA-0465DAF7A9CB}"/>
              </a:ext>
            </a:extLst>
          </p:cNvPr>
          <p:cNvSpPr txBox="1"/>
          <p:nvPr/>
        </p:nvSpPr>
        <p:spPr>
          <a:xfrm>
            <a:off x="976544" y="5956917"/>
            <a:ext cx="473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Limitations: majority of participants from US</a:t>
            </a:r>
          </a:p>
        </p:txBody>
      </p:sp>
      <p:pic>
        <p:nvPicPr>
          <p:cNvPr id="10" name="Picture 9" descr="A graph of a number of blue and black text&#10;&#10;Description automatically generated with medium confidence">
            <a:extLst>
              <a:ext uri="{FF2B5EF4-FFF2-40B4-BE49-F238E27FC236}">
                <a16:creationId xmlns:a16="http://schemas.microsoft.com/office/drawing/2014/main" id="{27E17D9E-BF7F-E536-6403-D9C52585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639" y="941033"/>
            <a:ext cx="7084381" cy="4048218"/>
          </a:xfrm>
          <a:prstGeom prst="rect">
            <a:avLst/>
          </a:prstGeom>
        </p:spPr>
      </p:pic>
      <p:pic>
        <p:nvPicPr>
          <p:cNvPr id="12" name="Picture 11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A2FB541F-8FB3-AE5D-514F-87E8E6952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206" y="1080644"/>
            <a:ext cx="6770146" cy="38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3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red circle&#10;&#10;Description automatically generated">
            <a:extLst>
              <a:ext uri="{FF2B5EF4-FFF2-40B4-BE49-F238E27FC236}">
                <a16:creationId xmlns:a16="http://schemas.microsoft.com/office/drawing/2014/main" id="{DE84755A-61AA-2308-2689-06B65A456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7" y="1282044"/>
            <a:ext cx="6460189" cy="4614421"/>
          </a:xfrm>
          <a:prstGeom prst="rect">
            <a:avLst/>
          </a:prstGeom>
        </p:spPr>
      </p:pic>
      <p:pic>
        <p:nvPicPr>
          <p:cNvPr id="7" name="Picture 6" descr="A green and red circle&#10;&#10;Description automatically generated">
            <a:extLst>
              <a:ext uri="{FF2B5EF4-FFF2-40B4-BE49-F238E27FC236}">
                <a16:creationId xmlns:a16="http://schemas.microsoft.com/office/drawing/2014/main" id="{F6D94B39-B882-83FB-96EA-ADE09FAC3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16" y="1404594"/>
            <a:ext cx="6486584" cy="46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0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le with green triangle and blue triangle&#10;&#10;Description automatically generated">
            <a:extLst>
              <a:ext uri="{FF2B5EF4-FFF2-40B4-BE49-F238E27FC236}">
                <a16:creationId xmlns:a16="http://schemas.microsoft.com/office/drawing/2014/main" id="{20C505DE-483D-E7BD-F3EE-261DC686A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8" y="1157889"/>
            <a:ext cx="6187440" cy="4419600"/>
          </a:xfrm>
          <a:prstGeom prst="rect">
            <a:avLst/>
          </a:prstGeom>
        </p:spPr>
      </p:pic>
      <p:pic>
        <p:nvPicPr>
          <p:cNvPr id="7" name="Picture 6" descr="A red green and blue circle with black text&#10;&#10;Description automatically generated">
            <a:extLst>
              <a:ext uri="{FF2B5EF4-FFF2-40B4-BE49-F238E27FC236}">
                <a16:creationId xmlns:a16="http://schemas.microsoft.com/office/drawing/2014/main" id="{71D1223E-4878-979F-0FCF-FF8494ADE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18" y="1199996"/>
            <a:ext cx="6169282" cy="4406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33D69A-1D1D-0BDC-4412-6A6F92502F0B}"/>
              </a:ext>
            </a:extLst>
          </p:cNvPr>
          <p:cNvSpPr txBox="1"/>
          <p:nvPr/>
        </p:nvSpPr>
        <p:spPr>
          <a:xfrm>
            <a:off x="1899821" y="5486400"/>
            <a:ext cx="5770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Significant increase in tech companies that provide mental health wellness programs, a positive result from the pandemic and or a better recognition or understanding of mental health issues. Change %numbers, larger titles etc</a:t>
            </a:r>
          </a:p>
        </p:txBody>
      </p:sp>
    </p:spTree>
    <p:extLst>
      <p:ext uri="{BB962C8B-B14F-4D97-AF65-F5344CB8AC3E}">
        <p14:creationId xmlns:p14="http://schemas.microsoft.com/office/powerpoint/2010/main" val="112525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pie chart&#10;&#10;Description automatically generated">
            <a:extLst>
              <a:ext uri="{FF2B5EF4-FFF2-40B4-BE49-F238E27FC236}">
                <a16:creationId xmlns:a16="http://schemas.microsoft.com/office/drawing/2014/main" id="{FAF4BF1E-1469-D0C8-7BD5-8054DAA3E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3" y="686696"/>
            <a:ext cx="7531231" cy="5379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3F873-55DB-CE34-06C8-5793AB423220}"/>
              </a:ext>
            </a:extLst>
          </p:cNvPr>
          <p:cNvSpPr txBox="1"/>
          <p:nvPr/>
        </p:nvSpPr>
        <p:spPr>
          <a:xfrm>
            <a:off x="2831977" y="5459767"/>
            <a:ext cx="6107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Mental health issues more prevalent in office-based workers pre-covid, this result is unexpected.</a:t>
            </a:r>
          </a:p>
        </p:txBody>
      </p:sp>
    </p:spTree>
    <p:extLst>
      <p:ext uri="{BB962C8B-B14F-4D97-AF65-F5344CB8AC3E}">
        <p14:creationId xmlns:p14="http://schemas.microsoft.com/office/powerpoint/2010/main" val="337253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red pie chart&#10;&#10;Description automatically generated">
            <a:extLst>
              <a:ext uri="{FF2B5EF4-FFF2-40B4-BE49-F238E27FC236}">
                <a16:creationId xmlns:a16="http://schemas.microsoft.com/office/drawing/2014/main" id="{431CCAC3-7180-F130-282D-808BBA007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4" y="1112251"/>
            <a:ext cx="6777087" cy="4840776"/>
          </a:xfrm>
          <a:prstGeom prst="rect">
            <a:avLst/>
          </a:prstGeom>
        </p:spPr>
      </p:pic>
      <p:pic>
        <p:nvPicPr>
          <p:cNvPr id="7" name="Picture 6" descr="A pie chart with a red green and blue circle&#10;&#10;Description automatically generated">
            <a:extLst>
              <a:ext uri="{FF2B5EF4-FFF2-40B4-BE49-F238E27FC236}">
                <a16:creationId xmlns:a16="http://schemas.microsoft.com/office/drawing/2014/main" id="{4D9B5973-B784-DBEC-4499-3CA4DCE3C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70" y="1140643"/>
            <a:ext cx="6209435" cy="4435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64B112-18BB-B2E6-6C91-DBEE8378B6EB}"/>
              </a:ext>
            </a:extLst>
          </p:cNvPr>
          <p:cNvSpPr txBox="1"/>
          <p:nvPr/>
        </p:nvSpPr>
        <p:spPr>
          <a:xfrm>
            <a:off x="2352583" y="5379868"/>
            <a:ext cx="5122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Results show that the pandemic didn’t really impact the percentage of tech workers with mental health issues where there was a family history of mental health issues. Also unexpected.</a:t>
            </a:r>
          </a:p>
        </p:txBody>
      </p:sp>
    </p:spTree>
    <p:extLst>
      <p:ext uri="{BB962C8B-B14F-4D97-AF65-F5344CB8AC3E}">
        <p14:creationId xmlns:p14="http://schemas.microsoft.com/office/powerpoint/2010/main" val="188623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 chart with a red green and blue circle&#10;&#10;Description automatically generated">
            <a:extLst>
              <a:ext uri="{FF2B5EF4-FFF2-40B4-BE49-F238E27FC236}">
                <a16:creationId xmlns:a16="http://schemas.microsoft.com/office/drawing/2014/main" id="{AA8AEEDF-11DD-20B8-3FCD-2103742E8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239"/>
            <a:ext cx="6701672" cy="4786909"/>
          </a:xfrm>
          <a:prstGeom prst="rect">
            <a:avLst/>
          </a:prstGeom>
        </p:spPr>
      </p:pic>
      <p:pic>
        <p:nvPicPr>
          <p:cNvPr id="7" name="Picture 6" descr="A pie chart with a red green and blue circle&#10;&#10;Description automatically generated">
            <a:extLst>
              <a:ext uri="{FF2B5EF4-FFF2-40B4-BE49-F238E27FC236}">
                <a16:creationId xmlns:a16="http://schemas.microsoft.com/office/drawing/2014/main" id="{1C014589-34D6-4799-0287-212330177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08" y="1358284"/>
            <a:ext cx="6351916" cy="4537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4DCC7E-8138-B28D-16BC-9971826F7535}"/>
              </a:ext>
            </a:extLst>
          </p:cNvPr>
          <p:cNvSpPr txBox="1"/>
          <p:nvPr/>
        </p:nvSpPr>
        <p:spPr>
          <a:xfrm>
            <a:off x="2441359" y="5442012"/>
            <a:ext cx="4811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 change, despite the counts in the </a:t>
            </a:r>
            <a:r>
              <a:rPr lang="en-AU" dirty="0" err="1"/>
              <a:t>dataframes</a:t>
            </a:r>
            <a:r>
              <a:rPr lang="en-AU" dirty="0"/>
              <a:t> being completely different. (we didn’t just replicate the same graph ;). How to show value counts in pie chart – </a:t>
            </a:r>
            <a:r>
              <a:rPr lang="en-AU" dirty="0" err="1"/>
              <a:t>Siyuan</a:t>
            </a:r>
            <a:r>
              <a:rPr lang="en-AU" dirty="0"/>
              <a:t> or Chris</a:t>
            </a:r>
          </a:p>
        </p:txBody>
      </p:sp>
    </p:spTree>
    <p:extLst>
      <p:ext uri="{BB962C8B-B14F-4D97-AF65-F5344CB8AC3E}">
        <p14:creationId xmlns:p14="http://schemas.microsoft.com/office/powerpoint/2010/main" val="200724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 chart with a red green and blue circle&#10;&#10;Description automatically generated">
            <a:extLst>
              <a:ext uri="{FF2B5EF4-FFF2-40B4-BE49-F238E27FC236}">
                <a16:creationId xmlns:a16="http://schemas.microsoft.com/office/drawing/2014/main" id="{0F7C3C5D-B321-194D-E021-360311F96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1" y="1112361"/>
            <a:ext cx="6526177" cy="4661555"/>
          </a:xfrm>
          <a:prstGeom prst="rect">
            <a:avLst/>
          </a:prstGeom>
        </p:spPr>
      </p:pic>
      <p:pic>
        <p:nvPicPr>
          <p:cNvPr id="7" name="Picture 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F6565FA0-CB08-576F-34D1-F5E0EC6E2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65" y="1385740"/>
            <a:ext cx="5681535" cy="4058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ACCA14-6E08-34C8-7327-9CF83D6D8632}"/>
              </a:ext>
            </a:extLst>
          </p:cNvPr>
          <p:cNvSpPr txBox="1"/>
          <p:nvPr/>
        </p:nvSpPr>
        <p:spPr>
          <a:xfrm>
            <a:off x="3506680" y="5166804"/>
            <a:ext cx="5024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Increase in percentage of employees willing to talk to co-workers, however from previous slide, no change in willingness to disclose to supervisors. </a:t>
            </a:r>
          </a:p>
        </p:txBody>
      </p:sp>
    </p:spTree>
    <p:extLst>
      <p:ext uri="{BB962C8B-B14F-4D97-AF65-F5344CB8AC3E}">
        <p14:creationId xmlns:p14="http://schemas.microsoft.com/office/powerpoint/2010/main" val="343124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Radford</dc:creator>
  <cp:lastModifiedBy>James Radford</cp:lastModifiedBy>
  <cp:revision>3</cp:revision>
  <dcterms:created xsi:type="dcterms:W3CDTF">2024-04-09T08:56:55Z</dcterms:created>
  <dcterms:modified xsi:type="dcterms:W3CDTF">2024-04-09T10:45:58Z</dcterms:modified>
</cp:coreProperties>
</file>