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58" r:id="rId3"/>
    <p:sldId id="257" r:id="rId4"/>
    <p:sldId id="263" r:id="rId5"/>
    <p:sldId id="268" r:id="rId6"/>
    <p:sldId id="269" r:id="rId7"/>
    <p:sldId id="267" r:id="rId8"/>
    <p:sldId id="264" r:id="rId9"/>
    <p:sldId id="259" r:id="rId10"/>
    <p:sldId id="261" r:id="rId11"/>
    <p:sldId id="262" r:id="rId12"/>
    <p:sldId id="266" r:id="rId13"/>
    <p:sldId id="26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EEF0E-6CE6-48D7-917D-894765BB4573}" v="50" dt="2024-08-05T01:10:34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6286EB6B-8319-4CEF-BD3E-63B598F216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AWS S3</a:t>
          </a:r>
        </a:p>
      </dgm:t>
    </dgm:pt>
    <dgm:pt modelId="{6D3DDCB0-72E2-41C0-B3E3-3B44D5B6D940}" type="parTrans" cxnId="{1F6233EE-613D-4BE0-8019-61CC092D4AD1}">
      <dgm:prSet/>
      <dgm:spPr/>
      <dgm:t>
        <a:bodyPr/>
        <a:lstStyle/>
        <a:p>
          <a:endParaRPr lang="en-AU"/>
        </a:p>
      </dgm:t>
    </dgm:pt>
    <dgm:pt modelId="{5DCDA224-C723-4497-82BC-76A317306C60}" type="sibTrans" cxnId="{1F6233EE-613D-4BE0-8019-61CC092D4AD1}">
      <dgm:prSet/>
      <dgm:spPr/>
      <dgm:t>
        <a:bodyPr/>
        <a:lstStyle/>
        <a:p>
          <a:endParaRPr lang="en-AU"/>
        </a:p>
      </dgm:t>
    </dgm:pt>
    <dgm:pt modelId="{177EDF71-F0DF-4CFD-90C2-5207AFF6B2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.csv files</a:t>
          </a:r>
        </a:p>
      </dgm:t>
    </dgm:pt>
    <dgm:pt modelId="{6F771D15-7FB4-4CB2-A07F-0E79DCA2A98D}" type="parTrans" cxnId="{F128AF61-C40E-4415-B4D9-900A76742583}">
      <dgm:prSet/>
      <dgm:spPr/>
      <dgm:t>
        <a:bodyPr/>
        <a:lstStyle/>
        <a:p>
          <a:endParaRPr lang="en-AU"/>
        </a:p>
      </dgm:t>
    </dgm:pt>
    <dgm:pt modelId="{C1DAE4FF-1407-4070-ABFE-53154F78AE61}" type="sibTrans" cxnId="{F128AF61-C40E-4415-B4D9-900A76742583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EFCDC946-23AD-4B53-8A26-B7AA9544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Pandas </a:t>
          </a:r>
        </a:p>
      </dgm:t>
    </dgm:pt>
    <dgm:pt modelId="{D9F98FDC-3148-44D7-A115-7AFA8581F0C5}" type="parTrans" cxnId="{895AD68D-340B-4DBB-B3A6-5180881FCC9A}">
      <dgm:prSet/>
      <dgm:spPr/>
      <dgm:t>
        <a:bodyPr/>
        <a:lstStyle/>
        <a:p>
          <a:endParaRPr lang="en-AU"/>
        </a:p>
      </dgm:t>
    </dgm:pt>
    <dgm:pt modelId="{341A5282-52C6-491B-942D-527C07A478E6}" type="sibTrans" cxnId="{895AD68D-340B-4DBB-B3A6-5180881FCC9A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6CCBA381-A891-487B-8ECC-D296600813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 –</a:t>
          </a:r>
          <a:br>
            <a:rPr lang="en-AU" dirty="0"/>
          </a:br>
          <a:r>
            <a:rPr lang="en-AU" dirty="0"/>
            <a:t>One Hot Encoding</a:t>
          </a:r>
        </a:p>
      </dgm:t>
    </dgm:pt>
    <dgm:pt modelId="{7D4339CD-8623-421D-98D2-89F316D0DA75}" type="parTrans" cxnId="{EE8F4866-B968-49BB-9639-6948C394B571}">
      <dgm:prSet/>
      <dgm:spPr/>
      <dgm:t>
        <a:bodyPr/>
        <a:lstStyle/>
        <a:p>
          <a:endParaRPr lang="en-AU"/>
        </a:p>
      </dgm:t>
    </dgm:pt>
    <dgm:pt modelId="{BA3D7D1C-9B87-4C35-9956-EB4FFA25FD97}" type="sibTrans" cxnId="{EE8F4866-B968-49BB-9639-6948C394B571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Dimensionality Reduction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DEB0D2BB-341A-42A5-BF01-3380535ABF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prince</a:t>
          </a:r>
        </a:p>
      </dgm:t>
    </dgm:pt>
    <dgm:pt modelId="{AEE82EDC-FE8C-4856-8BA0-B3F74B0A7B1C}" type="parTrans" cxnId="{7C7571E5-92E0-47D2-9D7E-21C5AEAAF75B}">
      <dgm:prSet/>
      <dgm:spPr/>
      <dgm:t>
        <a:bodyPr/>
        <a:lstStyle/>
        <a:p>
          <a:endParaRPr lang="en-AU"/>
        </a:p>
      </dgm:t>
    </dgm:pt>
    <dgm:pt modelId="{082D6C29-EDF9-41DF-A466-F85835EA880D}" type="sibTrans" cxnId="{7C7571E5-92E0-47D2-9D7E-21C5AEAAF75B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CD6ABFCA-9438-4C1C-A36F-E8732368C0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</a:t>
          </a:r>
        </a:p>
        <a:p>
          <a:pPr>
            <a:lnSpc>
              <a:spcPct val="100000"/>
            </a:lnSpc>
          </a:pPr>
          <a:r>
            <a:rPr lang="en-AU" dirty="0" err="1"/>
            <a:t>Keras</a:t>
          </a:r>
          <a:r>
            <a:rPr lang="en-AU" dirty="0"/>
            <a:t>-tuner</a:t>
          </a:r>
          <a:br>
            <a:rPr lang="en-AU" dirty="0"/>
          </a:br>
          <a:endParaRPr lang="en-AU" dirty="0"/>
        </a:p>
      </dgm:t>
    </dgm:pt>
    <dgm:pt modelId="{F84B6DE2-D256-499C-BDD9-12EF06BF4B48}" type="parTrans" cxnId="{47BBB95F-A9BF-43C0-813A-EB8B0C9B29D6}">
      <dgm:prSet/>
      <dgm:spPr/>
      <dgm:t>
        <a:bodyPr/>
        <a:lstStyle/>
        <a:p>
          <a:endParaRPr lang="en-AU"/>
        </a:p>
      </dgm:t>
    </dgm:pt>
    <dgm:pt modelId="{7D708455-B5EA-4B40-9A9E-2A3AD07EAB23}" type="sibTrans" cxnId="{47BBB95F-A9BF-43C0-813A-EB8B0C9B29D6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B9D4CE33-AE7D-4CDF-9B95-C88D7CB04A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Scikit-learn –</a:t>
          </a:r>
        </a:p>
        <a:p>
          <a:pPr>
            <a:lnSpc>
              <a:spcPct val="100000"/>
            </a:lnSpc>
          </a:pPr>
          <a:r>
            <a:rPr lang="en-AU" dirty="0"/>
            <a:t>Confusion matrix</a:t>
          </a:r>
        </a:p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CB2B4557-BCEA-4AB1-AA89-1308FA56A6EA}" type="parTrans" cxnId="{7A95F7CF-E632-4F1D-90F4-DA54796CE436}">
      <dgm:prSet/>
      <dgm:spPr/>
      <dgm:t>
        <a:bodyPr/>
        <a:lstStyle/>
        <a:p>
          <a:endParaRPr lang="en-AU"/>
        </a:p>
      </dgm:t>
    </dgm:pt>
    <dgm:pt modelId="{09239881-728D-4AEE-87DE-475194602AC6}" type="sibTrans" cxnId="{7A95F7CF-E632-4F1D-90F4-DA54796CE436}">
      <dgm:prSet/>
      <dgm:spPr/>
      <dgm:t>
        <a:bodyPr/>
        <a:lstStyle/>
        <a:p>
          <a:endParaRPr lang="en-AU"/>
        </a:p>
      </dgm:t>
    </dgm:pt>
    <dgm:pt modelId="{E39145E1-FE15-4933-9D0A-91B1CDB442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Deployment</a:t>
          </a:r>
        </a:p>
      </dgm:t>
    </dgm:pt>
    <dgm:pt modelId="{739FE983-91CF-4E72-886A-7E84C0C22F55}" type="parTrans" cxnId="{AB388396-0D1B-49A6-8DD1-05B070375FA6}">
      <dgm:prSet/>
      <dgm:spPr/>
      <dgm:t>
        <a:bodyPr/>
        <a:lstStyle/>
        <a:p>
          <a:endParaRPr lang="en-AU"/>
        </a:p>
      </dgm:t>
    </dgm:pt>
    <dgm:pt modelId="{65BF2882-926B-45CA-B478-973DA7D02F93}" type="sibTrans" cxnId="{AB388396-0D1B-49A6-8DD1-05B070375FA6}">
      <dgm:prSet/>
      <dgm:spPr/>
      <dgm:t>
        <a:bodyPr/>
        <a:lstStyle/>
        <a:p>
          <a:endParaRPr lang="en-AU"/>
        </a:p>
      </dgm:t>
    </dgm:pt>
    <dgm:pt modelId="{FB86A4B5-2843-4776-A026-3FD641C505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 –</a:t>
          </a:r>
          <a:endParaRPr lang="en-AU" dirty="0"/>
        </a:p>
      </dgm:t>
    </dgm:pt>
    <dgm:pt modelId="{AA3872CA-9040-4163-B2C6-0BCEF089DF83}" type="parTrans" cxnId="{F3A11B15-1677-49A0-AE5C-8B072427D90C}">
      <dgm:prSet/>
      <dgm:spPr/>
      <dgm:t>
        <a:bodyPr/>
        <a:lstStyle/>
        <a:p>
          <a:endParaRPr lang="en-AU"/>
        </a:p>
      </dgm:t>
    </dgm:pt>
    <dgm:pt modelId="{560B5AD9-B817-47B2-886F-9DA6392DF51C}" type="sibTrans" cxnId="{F3A11B15-1677-49A0-AE5C-8B072427D90C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60401DF4-05F8-4200-9B11-166518D086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Tableau</a:t>
          </a:r>
        </a:p>
      </dgm:t>
    </dgm:pt>
    <dgm:pt modelId="{F875A416-F255-4F84-BC2C-B0D5F5FCF6BC}" type="parTrans" cxnId="{1AC9D51E-6C04-48DE-B546-EDC3ADF991C2}">
      <dgm:prSet/>
      <dgm:spPr/>
      <dgm:t>
        <a:bodyPr/>
        <a:lstStyle/>
        <a:p>
          <a:endParaRPr lang="en-AU"/>
        </a:p>
      </dgm:t>
    </dgm:pt>
    <dgm:pt modelId="{D28076A9-3ACC-484B-B30D-A5EF4D70C977}" type="sibTrans" cxnId="{1AC9D51E-6C04-48DE-B546-EDC3ADF991C2}">
      <dgm:prSet/>
      <dgm:spPr/>
      <dgm:t>
        <a:bodyPr/>
        <a:lstStyle/>
        <a:p>
          <a:endParaRPr lang="en-AU"/>
        </a:p>
      </dgm:t>
    </dgm:pt>
    <dgm:pt modelId="{AA25BF3C-E8DC-4A90-8D51-038E5C33D1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OS Module</a:t>
          </a:r>
        </a:p>
      </dgm:t>
    </dgm:pt>
    <dgm:pt modelId="{B6D6DAD0-D384-4C67-98B1-623A3AE998DE}" type="parTrans" cxnId="{8B160A03-91D2-475E-9B52-282D10299823}">
      <dgm:prSet/>
      <dgm:spPr/>
      <dgm:t>
        <a:bodyPr/>
        <a:lstStyle/>
        <a:p>
          <a:endParaRPr lang="en-AU"/>
        </a:p>
      </dgm:t>
    </dgm:pt>
    <dgm:pt modelId="{FD04D37D-E059-44A8-894A-B0177510FDA3}" type="sibTrans" cxnId="{8B160A03-91D2-475E-9B52-282D10299823}">
      <dgm:prSet/>
      <dgm:spPr/>
      <dgm:t>
        <a:bodyPr/>
        <a:lstStyle/>
        <a:p>
          <a:endParaRPr lang="en-AU"/>
        </a:p>
      </dgm:t>
    </dgm:pt>
    <dgm:pt modelId="{7C1D0CE6-2453-461C-BE17-E9927ECB3A08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AU" dirty="0"/>
        </a:p>
      </dgm:t>
    </dgm:pt>
    <dgm:pt modelId="{DC151643-0A75-48AD-9E7E-ACD364194002}" type="parTrans" cxnId="{1B9D781D-D321-4EEF-B469-4B7FDE83E46D}">
      <dgm:prSet/>
      <dgm:spPr/>
      <dgm:t>
        <a:bodyPr/>
        <a:lstStyle/>
        <a:p>
          <a:endParaRPr lang="en-AU"/>
        </a:p>
      </dgm:t>
    </dgm:pt>
    <dgm:pt modelId="{41FA2E8B-E5FE-4BAA-A097-DE15E2C414D9}" type="sibTrans" cxnId="{1B9D781D-D321-4EEF-B469-4B7FDE83E46D}">
      <dgm:prSet/>
      <dgm:spPr/>
      <dgm:t>
        <a:bodyPr/>
        <a:lstStyle/>
        <a:p>
          <a:endParaRPr lang="en-AU"/>
        </a:p>
      </dgm:t>
    </dgm:pt>
    <dgm:pt modelId="{86BDAB7A-ACBA-4C19-A3FB-EFC04DE7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Confusion matrix</a:t>
          </a:r>
          <a:endParaRPr lang="en-AU" dirty="0"/>
        </a:p>
      </dgm:t>
    </dgm:pt>
    <dgm:pt modelId="{3DA5BEEA-60B8-412E-87D2-B7E58C6E2FD6}" type="parTrans" cxnId="{F0749E7A-FA81-4F16-A41A-0F1CF19154EC}">
      <dgm:prSet/>
      <dgm:spPr/>
      <dgm:t>
        <a:bodyPr/>
        <a:lstStyle/>
        <a:p>
          <a:endParaRPr lang="en-AU"/>
        </a:p>
      </dgm:t>
    </dgm:pt>
    <dgm:pt modelId="{B12B1CAB-F26F-4680-8F6C-960E9C5FACC1}" type="sibTrans" cxnId="{F0749E7A-FA81-4F16-A41A-0F1CF19154EC}">
      <dgm:prSet/>
      <dgm:spPr/>
      <dgm:t>
        <a:bodyPr/>
        <a:lstStyle/>
        <a:p>
          <a:endParaRPr lang="en-AU"/>
        </a:p>
      </dgm:t>
    </dgm:pt>
    <dgm:pt modelId="{30E527C8-D8A7-4269-A889-AE7312DC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D644CD3B-D604-4167-A41E-9A53AE2EA61D}" type="parTrans" cxnId="{4DB25AB5-2DE9-4092-81B3-79D247E576E6}">
      <dgm:prSet/>
      <dgm:spPr/>
      <dgm:t>
        <a:bodyPr/>
        <a:lstStyle/>
        <a:p>
          <a:endParaRPr lang="en-AU"/>
        </a:p>
      </dgm:t>
    </dgm:pt>
    <dgm:pt modelId="{B8980BD5-96AF-41EC-AC2D-C97D62A3CF88}" type="sibTrans" cxnId="{4DB25AB5-2DE9-4092-81B3-79D247E576E6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6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6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6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6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6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6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6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6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6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6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6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6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E20A2C21-89AD-4DD4-A25D-89DA15AA947A}" type="pres">
      <dgm:prSet presAssocID="{E39145E1-FE15-4933-9D0A-91B1CDB4429C}" presName="compNode" presStyleCnt="0"/>
      <dgm:spPr/>
    </dgm:pt>
    <dgm:pt modelId="{96AFB470-C46F-4EF8-8EC6-1D226E9D821A}" type="pres">
      <dgm:prSet presAssocID="{E39145E1-FE15-4933-9D0A-91B1CDB4429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47F0D7-CD69-4528-8713-1C4913A2B97A}" type="pres">
      <dgm:prSet presAssocID="{E39145E1-FE15-4933-9D0A-91B1CDB4429C}" presName="iconSpace" presStyleCnt="0"/>
      <dgm:spPr/>
    </dgm:pt>
    <dgm:pt modelId="{E1B83E84-7B60-4150-A049-82ADF9635A94}" type="pres">
      <dgm:prSet presAssocID="{E39145E1-FE15-4933-9D0A-91B1CDB4429C}" presName="parTx" presStyleLbl="revTx" presStyleIdx="12" presStyleCnt="16">
        <dgm:presLayoutVars>
          <dgm:chMax val="0"/>
          <dgm:chPref val="0"/>
        </dgm:presLayoutVars>
      </dgm:prSet>
      <dgm:spPr/>
    </dgm:pt>
    <dgm:pt modelId="{DECBC1AE-DBBA-4E10-8034-63EC17811D9B}" type="pres">
      <dgm:prSet presAssocID="{E39145E1-FE15-4933-9D0A-91B1CDB4429C}" presName="txSpace" presStyleCnt="0"/>
      <dgm:spPr/>
    </dgm:pt>
    <dgm:pt modelId="{8095579C-782C-45C2-AD03-B564165737C9}" type="pres">
      <dgm:prSet presAssocID="{E39145E1-FE15-4933-9D0A-91B1CDB4429C}" presName="desTx" presStyleLbl="revTx" presStyleIdx="13" presStyleCnt="16">
        <dgm:presLayoutVars/>
      </dgm:prSet>
      <dgm:spPr/>
    </dgm:pt>
    <dgm:pt modelId="{5AA52AF4-59BC-4C71-9EFC-129FEA8CD722}" type="pres">
      <dgm:prSet presAssocID="{65BF2882-926B-45CA-B478-973DA7D02F93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4" presStyleCnt="16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5" presStyleCnt="16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8B160A03-91D2-475E-9B52-282D10299823}" srcId="{7A7DD00A-CEC1-405F-9D57-825C63649AE4}" destId="{AA25BF3C-E8DC-4A90-8D51-038E5C33D181}" srcOrd="1" destOrd="0" parTransId="{B6D6DAD0-D384-4C67-98B1-623A3AE998DE}" sibTransId="{FD04D37D-E059-44A8-894A-B0177510FDA3}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F3A11B15-1677-49A0-AE5C-8B072427D90C}" srcId="{E39145E1-FE15-4933-9D0A-91B1CDB4429C}" destId="{FB86A4B5-2843-4776-A026-3FD641C505D8}" srcOrd="0" destOrd="0" parTransId="{AA3872CA-9040-4163-B2C6-0BCEF089DF83}" sibTransId="{560B5AD9-B817-47B2-886F-9DA6392DF51C}"/>
    <dgm:cxn modelId="{66427F19-84EF-4EEA-8FDF-B951D7F993E2}" type="presOf" srcId="{86BDAB7A-ACBA-4C19-A3FB-EFC04DE7F13E}" destId="{8095579C-782C-45C2-AD03-B564165737C9}" srcOrd="0" destOrd="1" presId="urn:microsoft.com/office/officeart/2018/5/layout/CenteredIconLabelDescriptionList"/>
    <dgm:cxn modelId="{1B9D781D-D321-4EEF-B469-4B7FDE83E46D}" srcId="{32D66D39-0431-40FF-9EA0-1EEF345E8EC4}" destId="{7C1D0CE6-2453-461C-BE17-E9927ECB3A08}" srcOrd="1" destOrd="0" parTransId="{DC151643-0A75-48AD-9E7E-ACD364194002}" sibTransId="{41FA2E8B-E5FE-4BAA-A097-DE15E2C414D9}"/>
    <dgm:cxn modelId="{1AC9D51E-6C04-48DE-B546-EDC3ADF991C2}" srcId="{DCC804AC-1408-476A-B2ED-41C6CDD4073D}" destId="{60401DF4-05F8-4200-9B11-166518D086F0}" srcOrd="0" destOrd="0" parTransId="{F875A416-F255-4F84-BC2C-B0D5F5FCF6BC}" sibTransId="{D28076A9-3ACC-484B-B30D-A5EF4D70C977}"/>
    <dgm:cxn modelId="{CBAEEE26-FDC5-49FB-B1C8-4EB7297A84EB}" type="presOf" srcId="{60401DF4-05F8-4200-9B11-166518D086F0}" destId="{8B41FB10-1450-44A7-8C5B-2BEA077EF5DA}" srcOrd="0" destOrd="0" presId="urn:microsoft.com/office/officeart/2018/5/layout/CenteredIconLabelDescriptionList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3809693F-EA59-42AF-8DC0-AC89173B3707}" type="presOf" srcId="{177EDF71-F0DF-4CFD-90C2-5207AFF6B2F0}" destId="{C2141353-AED9-40AF-9E62-BE17FE13CB1E}" srcOrd="0" destOrd="1" presId="urn:microsoft.com/office/officeart/2018/5/layout/CenteredIconLabelDescriptionList"/>
    <dgm:cxn modelId="{0FD22C40-20C2-43F0-A1BC-F8CCAA92799D}" type="presOf" srcId="{B9D4CE33-AE7D-4CDF-9B95-C88D7CB04A0F}" destId="{DAF5DCB6-AB69-4711-BE35-F9BDF67760F3}" srcOrd="0" destOrd="0" presId="urn:microsoft.com/office/officeart/2018/5/layout/CenteredIconLabelDescriptionList"/>
    <dgm:cxn modelId="{87DD0C5D-1CAE-43D2-A385-E151A2F2AE36}" type="presOf" srcId="{CD6ABFCA-9438-4C1C-A36F-E8732368C05B}" destId="{65698291-BF23-4A1E-9AA6-3CB5AC1C3195}" srcOrd="0" destOrd="0" presId="urn:microsoft.com/office/officeart/2018/5/layout/CenteredIconLabelDescriptionList"/>
    <dgm:cxn modelId="{47BBB95F-A9BF-43C0-813A-EB8B0C9B29D6}" srcId="{A73F4F14-5100-426B-890E-6ADA1F6440ED}" destId="{CD6ABFCA-9438-4C1C-A36F-E8732368C05B}" srcOrd="0" destOrd="0" parTransId="{F84B6DE2-D256-499C-BDD9-12EF06BF4B48}" sibTransId="{7D708455-B5EA-4B40-9A9E-2A3AD07EAB23}"/>
    <dgm:cxn modelId="{F128AF61-C40E-4415-B4D9-900A76742583}" srcId="{199FBA9B-AE7C-49F5-9DAE-848212BBAA0B}" destId="{177EDF71-F0DF-4CFD-90C2-5207AFF6B2F0}" srcOrd="1" destOrd="0" parTransId="{6F771D15-7FB4-4CB2-A07F-0E79DCA2A98D}" sibTransId="{C1DAE4FF-1407-4070-ABFE-53154F78AE61}"/>
    <dgm:cxn modelId="{84A73B42-7583-486B-BBE2-D22C68719995}" type="presOf" srcId="{FB86A4B5-2843-4776-A026-3FD641C505D8}" destId="{8095579C-782C-45C2-AD03-B564165737C9}" srcOrd="0" destOrd="0" presId="urn:microsoft.com/office/officeart/2018/5/layout/CenteredIconLabelDescriptionList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EE8F4866-B968-49BB-9639-6948C394B571}" srcId="{8C669D65-0A55-4E86-9580-520A1B437F69}" destId="{6CCBA381-A891-487B-8ECC-D296600813BC}" srcOrd="0" destOrd="0" parTransId="{7D4339CD-8623-421D-98D2-89F316D0DA75}" sibTransId="{BA3D7D1C-9B87-4C35-9956-EB4FFA25FD97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DD54E94B-2514-4402-838C-22B34C6DC4A1}" type="presOf" srcId="{EFCDC946-23AD-4B53-8A26-B7AA95445B9A}" destId="{624D021F-197F-4B8C-A452-44FE38756DC2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F0749E7A-FA81-4F16-A41A-0F1CF19154EC}" srcId="{E39145E1-FE15-4933-9D0A-91B1CDB4429C}" destId="{86BDAB7A-ACBA-4C19-A3FB-EFC04DE7F13E}" srcOrd="1" destOrd="0" parTransId="{3DA5BEEA-60B8-412E-87D2-B7E58C6E2FD6}" sibTransId="{B12B1CAB-F26F-4680-8F6C-960E9C5FACC1}"/>
    <dgm:cxn modelId="{BA33247E-EDC2-4101-90FF-00E75C78BCE3}" type="presOf" srcId="{AA25BF3C-E8DC-4A90-8D51-038E5C33D181}" destId="{624D021F-197F-4B8C-A452-44FE38756DC2}" srcOrd="0" destOrd="1" presId="urn:microsoft.com/office/officeart/2018/5/layout/CenteredIconLabelDescriptionList"/>
    <dgm:cxn modelId="{9DE36F83-627A-46DC-8F23-75B02EEF71A9}" type="presOf" srcId="{DEB0D2BB-341A-42A5-BF01-3380535ABFC0}" destId="{D635B18C-E5A9-4FA1-8E3A-3A3AB3590972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E9EFF88A-60A9-4308-BEAF-E45AAE29D14A}" type="presOf" srcId="{6286EB6B-8319-4CEF-BD3E-63B598F21650}" destId="{C2141353-AED9-40AF-9E62-BE17FE13CB1E}" srcOrd="0" destOrd="0" presId="urn:microsoft.com/office/officeart/2018/5/layout/CenteredIconLabelDescriptionList"/>
    <dgm:cxn modelId="{A2CE078D-9033-4A99-994F-CC265BB39476}" type="presOf" srcId="{7C1D0CE6-2453-461C-BE17-E9927ECB3A08}" destId="{D635B18C-E5A9-4FA1-8E3A-3A3AB3590972}" srcOrd="0" destOrd="1" presId="urn:microsoft.com/office/officeart/2018/5/layout/CenteredIconLabelDescriptionList"/>
    <dgm:cxn modelId="{895AD68D-340B-4DBB-B3A6-5180881FCC9A}" srcId="{7A7DD00A-CEC1-405F-9D57-825C63649AE4}" destId="{EFCDC946-23AD-4B53-8A26-B7AA95445B9A}" srcOrd="0" destOrd="0" parTransId="{D9F98FDC-3148-44D7-A115-7AFA8581F0C5}" sibTransId="{341A5282-52C6-491B-942D-527C07A478E6}"/>
    <dgm:cxn modelId="{AB388396-0D1B-49A6-8DD1-05B070375FA6}" srcId="{1AF84FCC-0BFD-4661-8F28-0890349FDFF3}" destId="{E39145E1-FE15-4933-9D0A-91B1CDB4429C}" srcOrd="6" destOrd="0" parTransId="{739FE983-91CF-4E72-886A-7E84C0C22F55}" sibTransId="{65BF2882-926B-45CA-B478-973DA7D02F93}"/>
    <dgm:cxn modelId="{D79E029D-1AD7-48CA-8396-A93CDDA2B0F3}" type="presOf" srcId="{E39145E1-FE15-4933-9D0A-91B1CDB4429C}" destId="{E1B83E84-7B60-4150-A049-82ADF9635A94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7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4DB25AB5-2DE9-4092-81B3-79D247E576E6}" srcId="{E39145E1-FE15-4933-9D0A-91B1CDB4429C}" destId="{30E527C8-D8A7-4269-A889-AE7312DCB49C}" srcOrd="2" destOrd="0" parTransId="{D644CD3B-D604-4167-A41E-9A53AE2EA61D}" sibTransId="{B8980BD5-96AF-41EC-AC2D-C97D62A3CF88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7A95F7CF-E632-4F1D-90F4-DA54796CE436}" srcId="{089E3F4E-FD81-452C-80FE-CD27F6182740}" destId="{B9D4CE33-AE7D-4CDF-9B95-C88D7CB04A0F}" srcOrd="0" destOrd="0" parTransId="{CB2B4557-BCEA-4AB1-AA89-1308FA56A6EA}" sibTransId="{09239881-728D-4AEE-87DE-475194602AC6}"/>
    <dgm:cxn modelId="{7C7571E5-92E0-47D2-9D7E-21C5AEAAF75B}" srcId="{32D66D39-0431-40FF-9EA0-1EEF345E8EC4}" destId="{DEB0D2BB-341A-42A5-BF01-3380535ABFC0}" srcOrd="0" destOrd="0" parTransId="{AEE82EDC-FE8C-4856-8BA0-B3F74B0A7B1C}" sibTransId="{082D6C29-EDF9-41DF-A466-F85835EA880D}"/>
    <dgm:cxn modelId="{D3A27CE9-52AF-4512-86F7-77B09421BF9E}" type="presOf" srcId="{6CCBA381-A891-487B-8ECC-D296600813BC}" destId="{CA74B552-4C10-407D-9DA4-DC446BE25C5A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1F6233EE-613D-4BE0-8019-61CC092D4AD1}" srcId="{199FBA9B-AE7C-49F5-9DAE-848212BBAA0B}" destId="{6286EB6B-8319-4CEF-BD3E-63B598F21650}" srcOrd="0" destOrd="0" parTransId="{6D3DDCB0-72E2-41C0-B3E3-3B44D5B6D940}" sibTransId="{5DCDA224-C723-4497-82BC-76A317306C60}"/>
    <dgm:cxn modelId="{5F1AA6EF-364E-4C43-842A-D726EBAD382F}" type="presOf" srcId="{30E527C8-D8A7-4269-A889-AE7312DCB49C}" destId="{8095579C-782C-45C2-AD03-B564165737C9}" srcOrd="0" destOrd="2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585BA055-EF6D-450B-97D9-B6F1442F1A05}" type="presParOf" srcId="{3EF5CBB8-0E6D-40B0-8954-77C9906E67D1}" destId="{E20A2C21-89AD-4DD4-A25D-89DA15AA947A}" srcOrd="12" destOrd="0" presId="urn:microsoft.com/office/officeart/2018/5/layout/CenteredIconLabelDescriptionList"/>
    <dgm:cxn modelId="{12DACE67-CAA0-452E-B939-B468C5045367}" type="presParOf" srcId="{E20A2C21-89AD-4DD4-A25D-89DA15AA947A}" destId="{96AFB470-C46F-4EF8-8EC6-1D226E9D821A}" srcOrd="0" destOrd="0" presId="urn:microsoft.com/office/officeart/2018/5/layout/CenteredIconLabelDescriptionList"/>
    <dgm:cxn modelId="{C94E4D2C-E9AB-4C57-BD6D-D377CDE6AD77}" type="presParOf" srcId="{E20A2C21-89AD-4DD4-A25D-89DA15AA947A}" destId="{FB47F0D7-CD69-4528-8713-1C4913A2B97A}" srcOrd="1" destOrd="0" presId="urn:microsoft.com/office/officeart/2018/5/layout/CenteredIconLabelDescriptionList"/>
    <dgm:cxn modelId="{9F2013B2-4205-46FE-BDEA-188048FFE33D}" type="presParOf" srcId="{E20A2C21-89AD-4DD4-A25D-89DA15AA947A}" destId="{E1B83E84-7B60-4150-A049-82ADF9635A94}" srcOrd="2" destOrd="0" presId="urn:microsoft.com/office/officeart/2018/5/layout/CenteredIconLabelDescriptionList"/>
    <dgm:cxn modelId="{C013631D-5088-4003-A2CC-3D4D64A231B3}" type="presParOf" srcId="{E20A2C21-89AD-4DD4-A25D-89DA15AA947A}" destId="{DECBC1AE-DBBA-4E10-8034-63EC17811D9B}" srcOrd="3" destOrd="0" presId="urn:microsoft.com/office/officeart/2018/5/layout/CenteredIconLabelDescriptionList"/>
    <dgm:cxn modelId="{FA59E6E8-3C41-40F3-BB57-036D7A13D529}" type="presParOf" srcId="{E20A2C21-89AD-4DD4-A25D-89DA15AA947A}" destId="{8095579C-782C-45C2-AD03-B564165737C9}" srcOrd="4" destOrd="0" presId="urn:microsoft.com/office/officeart/2018/5/layout/CenteredIconLabelDescriptionList"/>
    <dgm:cxn modelId="{9E4C7C50-2F8F-436F-9988-A10E7445E396}" type="presParOf" srcId="{3EF5CBB8-0E6D-40B0-8954-77C9906E67D1}" destId="{5AA52AF4-59BC-4C71-9EFC-129FEA8CD722}" srcOrd="13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4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10711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4167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4167" y="1233355"/>
        <a:ext cx="1220135" cy="389298"/>
      </dsp:txXfrm>
    </dsp:sp>
    <dsp:sp modelId="{C2141353-AED9-40AF-9E62-BE17FE13CB1E}">
      <dsp:nvSpPr>
        <dsp:cNvPr id="0" name=""/>
        <dsp:cNvSpPr/>
      </dsp:nvSpPr>
      <dsp:spPr>
        <a:xfrm>
          <a:off x="14167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AWS S3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.csv files</a:t>
          </a:r>
        </a:p>
      </dsp:txBody>
      <dsp:txXfrm>
        <a:off x="14167" y="1652441"/>
        <a:ext cx="1220135" cy="579223"/>
      </dsp:txXfrm>
    </dsp:sp>
    <dsp:sp modelId="{3757E782-F99A-4CC6-AC4B-C29C8B5AEC41}">
      <dsp:nvSpPr>
        <dsp:cNvPr id="0" name=""/>
        <dsp:cNvSpPr/>
      </dsp:nvSpPr>
      <dsp:spPr>
        <a:xfrm>
          <a:off x="184437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44782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447826" y="1233355"/>
        <a:ext cx="1220135" cy="389298"/>
      </dsp:txXfrm>
    </dsp:sp>
    <dsp:sp modelId="{624D021F-197F-4B8C-A452-44FE38756DC2}">
      <dsp:nvSpPr>
        <dsp:cNvPr id="0" name=""/>
        <dsp:cNvSpPr/>
      </dsp:nvSpPr>
      <dsp:spPr>
        <a:xfrm>
          <a:off x="144782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Pandas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OS Module</a:t>
          </a:r>
        </a:p>
      </dsp:txBody>
      <dsp:txXfrm>
        <a:off x="1447826" y="1652441"/>
        <a:ext cx="1220135" cy="579223"/>
      </dsp:txXfrm>
    </dsp:sp>
    <dsp:sp modelId="{6D50F3BB-0B60-4A27-9E8F-C2B48EC41D3B}">
      <dsp:nvSpPr>
        <dsp:cNvPr id="0" name=""/>
        <dsp:cNvSpPr/>
      </dsp:nvSpPr>
      <dsp:spPr>
        <a:xfrm>
          <a:off x="327803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288148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2881486" y="1233355"/>
        <a:ext cx="1220135" cy="389298"/>
      </dsp:txXfrm>
    </dsp:sp>
    <dsp:sp modelId="{CA74B552-4C10-407D-9DA4-DC446BE25C5A}">
      <dsp:nvSpPr>
        <dsp:cNvPr id="0" name=""/>
        <dsp:cNvSpPr/>
      </dsp:nvSpPr>
      <dsp:spPr>
        <a:xfrm>
          <a:off x="288148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 –</a:t>
          </a:r>
          <a:br>
            <a:rPr lang="en-AU" sz="1100" kern="1200" dirty="0"/>
          </a:br>
          <a:r>
            <a:rPr lang="en-AU" sz="1100" kern="1200" dirty="0"/>
            <a:t>One Hot Encoding</a:t>
          </a:r>
        </a:p>
      </dsp:txBody>
      <dsp:txXfrm>
        <a:off x="2881486" y="1652441"/>
        <a:ext cx="1220135" cy="579223"/>
      </dsp:txXfrm>
    </dsp:sp>
    <dsp:sp modelId="{CCFD5038-D7B3-4967-A9D2-460F1B3EE6F8}">
      <dsp:nvSpPr>
        <dsp:cNvPr id="0" name=""/>
        <dsp:cNvSpPr/>
      </dsp:nvSpPr>
      <dsp:spPr>
        <a:xfrm>
          <a:off x="4711689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315145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Dimensionality Reduction</a:t>
          </a:r>
        </a:p>
      </dsp:txBody>
      <dsp:txXfrm>
        <a:off x="4315145" y="1233355"/>
        <a:ext cx="1220135" cy="389298"/>
      </dsp:txXfrm>
    </dsp:sp>
    <dsp:sp modelId="{D635B18C-E5A9-4FA1-8E3A-3A3AB3590972}">
      <dsp:nvSpPr>
        <dsp:cNvPr id="0" name=""/>
        <dsp:cNvSpPr/>
      </dsp:nvSpPr>
      <dsp:spPr>
        <a:xfrm>
          <a:off x="4315145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prince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 dirty="0"/>
        </a:p>
      </dsp:txBody>
      <dsp:txXfrm>
        <a:off x="4315145" y="1652441"/>
        <a:ext cx="1220135" cy="579223"/>
      </dsp:txXfrm>
    </dsp:sp>
    <dsp:sp modelId="{2C534DBC-B829-430B-AA56-314832889084}">
      <dsp:nvSpPr>
        <dsp:cNvPr id="0" name=""/>
        <dsp:cNvSpPr/>
      </dsp:nvSpPr>
      <dsp:spPr>
        <a:xfrm>
          <a:off x="6145348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5748804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5748804" y="1233355"/>
        <a:ext cx="1220135" cy="389298"/>
      </dsp:txXfrm>
    </dsp:sp>
    <dsp:sp modelId="{65698291-BF23-4A1E-9AA6-3CB5AC1C3195}">
      <dsp:nvSpPr>
        <dsp:cNvPr id="0" name=""/>
        <dsp:cNvSpPr/>
      </dsp:nvSpPr>
      <dsp:spPr>
        <a:xfrm>
          <a:off x="5748804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Keras</a:t>
          </a:r>
          <a:r>
            <a:rPr lang="en-AU" sz="1100" kern="1200" dirty="0"/>
            <a:t>-tuner</a:t>
          </a:r>
          <a:br>
            <a:rPr lang="en-AU" sz="1100" kern="1200" dirty="0"/>
          </a:br>
          <a:endParaRPr lang="en-AU" sz="1100" kern="1200" dirty="0"/>
        </a:p>
      </dsp:txBody>
      <dsp:txXfrm>
        <a:off x="5748804" y="1652441"/>
        <a:ext cx="1220135" cy="579223"/>
      </dsp:txXfrm>
    </dsp:sp>
    <dsp:sp modelId="{3CBBC308-BC96-43B9-AED8-95B52C10EE9A}">
      <dsp:nvSpPr>
        <dsp:cNvPr id="0" name=""/>
        <dsp:cNvSpPr/>
      </dsp:nvSpPr>
      <dsp:spPr>
        <a:xfrm>
          <a:off x="7579007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7182463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7182463" y="1233355"/>
        <a:ext cx="1220135" cy="389298"/>
      </dsp:txXfrm>
    </dsp:sp>
    <dsp:sp modelId="{DAF5DCB6-AB69-4711-BE35-F9BDF67760F3}">
      <dsp:nvSpPr>
        <dsp:cNvPr id="0" name=""/>
        <dsp:cNvSpPr/>
      </dsp:nvSpPr>
      <dsp:spPr>
        <a:xfrm>
          <a:off x="7182463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 –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Confusion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7182463" y="1652441"/>
        <a:ext cx="1220135" cy="579223"/>
      </dsp:txXfrm>
    </dsp:sp>
    <dsp:sp modelId="{96AFB470-C46F-4EF8-8EC6-1D226E9D821A}">
      <dsp:nvSpPr>
        <dsp:cNvPr id="0" name=""/>
        <dsp:cNvSpPr/>
      </dsp:nvSpPr>
      <dsp:spPr>
        <a:xfrm>
          <a:off x="9012666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83E84-7B60-4150-A049-82ADF9635A94}">
      <dsp:nvSpPr>
        <dsp:cNvPr id="0" name=""/>
        <dsp:cNvSpPr/>
      </dsp:nvSpPr>
      <dsp:spPr>
        <a:xfrm>
          <a:off x="8616122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Deployment</a:t>
          </a:r>
        </a:p>
      </dsp:txBody>
      <dsp:txXfrm>
        <a:off x="8616122" y="1233355"/>
        <a:ext cx="1220135" cy="389298"/>
      </dsp:txXfrm>
    </dsp:sp>
    <dsp:sp modelId="{8095579C-782C-45C2-AD03-B564165737C9}">
      <dsp:nvSpPr>
        <dsp:cNvPr id="0" name=""/>
        <dsp:cNvSpPr/>
      </dsp:nvSpPr>
      <dsp:spPr>
        <a:xfrm>
          <a:off x="8616122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 –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Confusion matrix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8616122" y="1652441"/>
        <a:ext cx="1220135" cy="579223"/>
      </dsp:txXfrm>
    </dsp:sp>
    <dsp:sp modelId="{DFC2528F-E8E1-4B0B-809E-08F06CC6DE63}">
      <dsp:nvSpPr>
        <dsp:cNvPr id="0" name=""/>
        <dsp:cNvSpPr/>
      </dsp:nvSpPr>
      <dsp:spPr>
        <a:xfrm>
          <a:off x="10446325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10049781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10049781" y="1233355"/>
        <a:ext cx="1220135" cy="389298"/>
      </dsp:txXfrm>
    </dsp:sp>
    <dsp:sp modelId="{8B41FB10-1450-44A7-8C5B-2BEA077EF5DA}">
      <dsp:nvSpPr>
        <dsp:cNvPr id="0" name=""/>
        <dsp:cNvSpPr/>
      </dsp:nvSpPr>
      <dsp:spPr>
        <a:xfrm>
          <a:off x="10049781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Tableau</a:t>
          </a:r>
        </a:p>
      </dsp:txBody>
      <dsp:txXfrm>
        <a:off x="10049781" y="1652441"/>
        <a:ext cx="1220135" cy="57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F7E7D-7DF0-4582-A97D-BA94D3F8F312}" type="datetimeFigureOut">
              <a:rPr lang="en-AU" smtClean="0"/>
              <a:t>5/08/2024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50B8-DAA4-4008-8647-04ED2F15A9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B4BD5C2-F022-32EE-0D65-B02B35A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208862"/>
            <a:ext cx="7400608" cy="561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E5E5BFE-7DED-24B2-C5BA-E18DA99161BB}"/>
              </a:ext>
            </a:extLst>
          </p:cNvPr>
          <p:cNvSpPr/>
          <p:nvPr/>
        </p:nvSpPr>
        <p:spPr>
          <a:xfrm>
            <a:off x="5613988" y="1477926"/>
            <a:ext cx="287080" cy="5241853"/>
          </a:xfrm>
          <a:prstGeom prst="ellipse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279BB-C9B4-464E-ED5E-7826701DD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Mental illness risk:</a:t>
            </a:r>
          </a:p>
          <a:p>
            <a:r>
              <a:rPr lang="en-AU" b="1" dirty="0"/>
              <a:t>rs798443: </a:t>
            </a:r>
            <a:r>
              <a:rPr lang="en-AU" dirty="0"/>
              <a:t>COMT gene, risk of mental illness, esp. risk of schizophrenia</a:t>
            </a:r>
          </a:p>
          <a:p>
            <a:r>
              <a:rPr lang="en-AU" b="1" dirty="0"/>
              <a:t>rs9511149: </a:t>
            </a:r>
            <a:r>
              <a:rPr lang="en-AU" dirty="0"/>
              <a:t>stress response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Diabetes &amp; CVD risk:</a:t>
            </a:r>
          </a:p>
          <a:p>
            <a:r>
              <a:rPr lang="en-AU" b="1" dirty="0"/>
              <a:t>rs4833103: </a:t>
            </a:r>
            <a:r>
              <a:rPr lang="en-AU" dirty="0"/>
              <a:t>insulin sensitivity</a:t>
            </a:r>
          </a:p>
          <a:p>
            <a:r>
              <a:rPr lang="en-AU" b="1" dirty="0"/>
              <a:t>rs7657799: </a:t>
            </a:r>
            <a:r>
              <a:rPr lang="en-AU" dirty="0"/>
              <a:t>reg of blood pressure</a:t>
            </a:r>
          </a:p>
          <a:p>
            <a:r>
              <a:rPr lang="en-AU" b="1" dirty="0"/>
              <a:t>rs2238151: </a:t>
            </a:r>
            <a:r>
              <a:rPr lang="en-AU" dirty="0"/>
              <a:t>reg of glucose</a:t>
            </a:r>
          </a:p>
          <a:p>
            <a:r>
              <a:rPr lang="en-AU" b="1" dirty="0"/>
              <a:t>rs4891825: </a:t>
            </a:r>
            <a:r>
              <a:rPr lang="en-AU" dirty="0"/>
              <a:t>CVD risk</a:t>
            </a:r>
          </a:p>
          <a:p>
            <a:endParaRPr lang="en-AU" b="1" dirty="0"/>
          </a:p>
          <a:p>
            <a:pPr marL="0" indent="0">
              <a:buNone/>
            </a:pPr>
            <a:r>
              <a:rPr lang="en-AU" b="1" dirty="0"/>
              <a:t>Physical features:</a:t>
            </a:r>
          </a:p>
          <a:p>
            <a:r>
              <a:rPr lang="en-AU" b="1" dirty="0"/>
              <a:t>rs12913832: </a:t>
            </a:r>
            <a:r>
              <a:rPr lang="en-AU" dirty="0"/>
              <a:t>eye colour, esp. determination of brown vs. blue</a:t>
            </a:r>
          </a:p>
        </p:txBody>
      </p:sp>
    </p:spTree>
    <p:extLst>
      <p:ext uri="{BB962C8B-B14F-4D97-AF65-F5344CB8AC3E}">
        <p14:creationId xmlns:p14="http://schemas.microsoft.com/office/powerpoint/2010/main" val="285094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ACA15AD-14DD-FD15-05E3-FD014045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3" y="1219655"/>
            <a:ext cx="7273925" cy="55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8E61-A07A-DC89-2BFC-474C2391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500" b="1" dirty="0"/>
              <a:t>Cancer risk:</a:t>
            </a:r>
          </a:p>
          <a:p>
            <a:r>
              <a:rPr lang="en-AU" sz="1500" b="1" dirty="0"/>
              <a:t>rs3813159: </a:t>
            </a:r>
            <a:r>
              <a:rPr lang="en-AU" sz="1500" dirty="0"/>
              <a:t>how the body responds to inflammatory signals</a:t>
            </a:r>
          </a:p>
          <a:p>
            <a:r>
              <a:rPr lang="en-AU" sz="1500" b="1" dirty="0"/>
              <a:t>rs917115: </a:t>
            </a:r>
            <a:r>
              <a:rPr lang="en-AU" sz="1500" dirty="0"/>
              <a:t>cell growth in relation to hormone signalling</a:t>
            </a:r>
          </a:p>
          <a:p>
            <a:r>
              <a:rPr lang="en-AU" sz="1500" b="1" dirty="0"/>
              <a:t>rs17642714: </a:t>
            </a:r>
            <a:r>
              <a:rPr lang="en-AU" sz="1500" dirty="0"/>
              <a:t>cell growth regulation</a:t>
            </a:r>
          </a:p>
          <a:p>
            <a:r>
              <a:rPr lang="en-AU" sz="1500" b="1" dirty="0"/>
              <a:t>rs7722456: </a:t>
            </a:r>
            <a:r>
              <a:rPr lang="en-AU" sz="1500" dirty="0"/>
              <a:t>cancer metastasis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500" b="1" dirty="0"/>
              <a:t>Obesity:</a:t>
            </a:r>
          </a:p>
          <a:p>
            <a:r>
              <a:rPr lang="en-AU" sz="1500" b="1" dirty="0"/>
              <a:t>rs10644</a:t>
            </a:r>
            <a:r>
              <a:rPr lang="en-AU" sz="2000" b="1" dirty="0"/>
              <a:t>: </a:t>
            </a:r>
            <a:r>
              <a:rPr lang="en-AU" sz="1500" dirty="0"/>
              <a:t>reg of energy &amp; fat storage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01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US" dirty="0"/>
              <a:t>Conclusions: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5198704"/>
          </a:xfrm>
        </p:spPr>
        <p:txBody>
          <a:bodyPr anchor="t">
            <a:normAutofit fontScale="92500" lnSpcReduction="10000"/>
          </a:bodyPr>
          <a:lstStyle/>
          <a:p>
            <a:r>
              <a:rPr lang="en-AU" sz="2100" b="1" dirty="0"/>
              <a:t>Two components explained dimensionality: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linked with diabetes and CVD risk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linked with cancer risk</a:t>
            </a:r>
          </a:p>
          <a:p>
            <a:pPr lvl="1"/>
            <a:endParaRPr lang="en-AU" dirty="0"/>
          </a:p>
          <a:p>
            <a:r>
              <a:rPr lang="en-US" sz="2100" b="1" dirty="0"/>
              <a:t>There is some evidence these are linked with ancestry:</a:t>
            </a:r>
          </a:p>
          <a:p>
            <a:pPr lvl="1"/>
            <a:r>
              <a:rPr lang="en-US" b="1" dirty="0"/>
              <a:t>Diabetes</a:t>
            </a:r>
            <a:r>
              <a:rPr lang="en-US" dirty="0"/>
              <a:t>: higher risk in South Asians and Africans compared to Europeans</a:t>
            </a:r>
          </a:p>
          <a:p>
            <a:pPr lvl="1"/>
            <a:r>
              <a:rPr lang="en-US" b="1" dirty="0"/>
              <a:t>CVD: </a:t>
            </a:r>
            <a:r>
              <a:rPr lang="en-US" dirty="0"/>
              <a:t>higher risk in South Asians compared to Europeans</a:t>
            </a:r>
          </a:p>
          <a:p>
            <a:pPr lvl="1"/>
            <a:r>
              <a:rPr lang="en-US" b="1" dirty="0"/>
              <a:t>Cancer: </a:t>
            </a:r>
          </a:p>
          <a:p>
            <a:pPr lvl="2"/>
            <a:r>
              <a:rPr lang="en-US" sz="1700" dirty="0"/>
              <a:t>Higher risk of breast, lung, and colorectal cancers in Europeans</a:t>
            </a:r>
          </a:p>
          <a:p>
            <a:pPr lvl="2"/>
            <a:r>
              <a:rPr lang="en-US" sz="1700" dirty="0"/>
              <a:t>Higher risk of prostate cancer in Africans</a:t>
            </a:r>
          </a:p>
          <a:p>
            <a:pPr lvl="2"/>
            <a:r>
              <a:rPr lang="en-US" sz="1700" dirty="0"/>
              <a:t>Higher risk of oral and pharyngeal cancers in South Asians</a:t>
            </a:r>
          </a:p>
          <a:p>
            <a:pPr lvl="2"/>
            <a:endParaRPr lang="en-US" sz="1700" dirty="0"/>
          </a:p>
          <a:p>
            <a:r>
              <a:rPr lang="en-US" sz="2100" b="1" dirty="0"/>
              <a:t>However, these factors do not neatly distinguish individuals of different ancestries 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5881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Classifying ancestry:</a:t>
            </a:r>
          </a:p>
          <a:p>
            <a:r>
              <a:rPr lang="en-US" sz="4000" b="1" dirty="0"/>
              <a:t>Neural networks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7684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687"/>
            <a:ext cx="11029615" cy="4454663"/>
          </a:xfrm>
        </p:spPr>
        <p:txBody>
          <a:bodyPr anchor="t"/>
          <a:lstStyle/>
          <a:p>
            <a:r>
              <a:rPr lang="en-AU" dirty="0"/>
              <a:t>Target variable (i.e., ancestry superpopulation) represents a categorical outcome with 5 classes:</a:t>
            </a:r>
          </a:p>
          <a:p>
            <a:pPr lvl="1"/>
            <a:r>
              <a:rPr lang="en-AU" b="1" dirty="0"/>
              <a:t>New package: </a:t>
            </a:r>
            <a:r>
              <a:rPr lang="en-AU" dirty="0" err="1"/>
              <a:t>tensorflow.keras.utils</a:t>
            </a:r>
            <a:r>
              <a:rPr lang="en-AU" dirty="0"/>
              <a:t> import </a:t>
            </a:r>
            <a:r>
              <a:rPr lang="en-AU" dirty="0" err="1"/>
              <a:t>to_categorical</a:t>
            </a:r>
            <a:r>
              <a:rPr lang="en-AU" dirty="0"/>
              <a:t>()</a:t>
            </a:r>
          </a:p>
          <a:p>
            <a:pPr lvl="1"/>
            <a:r>
              <a:rPr lang="en-AU" b="1" dirty="0"/>
              <a:t>New activation function:</a:t>
            </a:r>
            <a:r>
              <a:rPr lang="en-AU" dirty="0"/>
              <a:t> ‘</a:t>
            </a:r>
            <a:r>
              <a:rPr lang="en-AU" dirty="0" err="1"/>
              <a:t>softmax</a:t>
            </a:r>
            <a:r>
              <a:rPr lang="en-AU" dirty="0"/>
              <a:t>’</a:t>
            </a:r>
          </a:p>
          <a:p>
            <a:pPr lvl="1"/>
            <a:r>
              <a:rPr lang="en-AU" b="1" dirty="0"/>
              <a:t>New loss function: </a:t>
            </a:r>
            <a:r>
              <a:rPr lang="en-AU" dirty="0"/>
              <a:t>‘</a:t>
            </a:r>
            <a:r>
              <a:rPr lang="en-AU" dirty="0" err="1"/>
              <a:t>categorical_crossentropy</a:t>
            </a:r>
            <a:r>
              <a:rPr lang="en-AU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499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140831"/>
              </p:ext>
            </p:extLst>
          </p:nvPr>
        </p:nvGraphicFramePr>
        <p:xfrm>
          <a:off x="321425" y="1470456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04587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6" y="5723022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003893" y="5584876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91" y="4502754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3356042" y="4502754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73" y="4548010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loViz Blog - hvPlot Announcement">
            <a:extLst>
              <a:ext uri="{FF2B5EF4-FFF2-40B4-BE49-F238E27FC236}">
                <a16:creationId xmlns:a16="http://schemas.microsoft.com/office/drawing/2014/main" id="{A8F11698-E096-2906-BFD6-7FA1AF2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419" y="5375673"/>
            <a:ext cx="538062" cy="6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Tuner">
            <a:extLst>
              <a:ext uri="{FF2B5EF4-FFF2-40B4-BE49-F238E27FC236}">
                <a16:creationId xmlns:a16="http://schemas.microsoft.com/office/drawing/2014/main" id="{D8086BD3-138A-D180-06AD-88CF8B0D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64" y="4444463"/>
            <a:ext cx="1173196" cy="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- MaxHalford/prince: :crown: Multivariate exploratory data analysis  in Python — PCA, CA, MCA, MFA, FAMD, GPA">
            <a:extLst>
              <a:ext uri="{FF2B5EF4-FFF2-40B4-BE49-F238E27FC236}">
                <a16:creationId xmlns:a16="http://schemas.microsoft.com/office/drawing/2014/main" id="{89A85417-976E-6BFE-1136-1B7C06E2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8" y="4362608"/>
            <a:ext cx="1908724" cy="6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Preprocessing:</a:t>
            </a:r>
          </a:p>
          <a:p>
            <a:r>
              <a:rPr lang="en-US" sz="4000" b="1" dirty="0"/>
              <a:t>Problems with </a:t>
            </a:r>
            <a:r>
              <a:rPr lang="en-US" sz="4000" b="1" dirty="0" err="1"/>
              <a:t>pca</a:t>
            </a:r>
            <a:r>
              <a:rPr lang="en-US" sz="4000" b="1" dirty="0"/>
              <a:t> (Principal Component Analysis)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95722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SNPs one-hot encoded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Matrix converted to sparse</a:t>
            </a:r>
          </a:p>
          <a:p>
            <a:endParaRPr lang="en-AU" dirty="0"/>
          </a:p>
          <a:p>
            <a:r>
              <a:rPr lang="en-AU" b="1" dirty="0"/>
              <a:t>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0.1483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0.879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0CF0743E-B8D9-BE77-6444-AD4D8D7B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33" y="1258530"/>
            <a:ext cx="6379802" cy="47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Train test split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Random Forest Classifier</a:t>
            </a:r>
          </a:p>
          <a:p>
            <a:endParaRPr lang="en-AU" dirty="0"/>
          </a:p>
          <a:p>
            <a:r>
              <a:rPr lang="en-AU" b="1" dirty="0"/>
              <a:t>Confusion Matrix</a:t>
            </a:r>
          </a:p>
          <a:p>
            <a:pPr lvl="1"/>
            <a:r>
              <a:rPr lang="en-AU" b="1" dirty="0"/>
              <a:t>Precision</a:t>
            </a:r>
          </a:p>
          <a:p>
            <a:pPr lvl="1"/>
            <a:r>
              <a:rPr lang="en-AU" b="1" dirty="0"/>
              <a:t>Recall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F8575E3E-0DE0-D0BF-5C87-34610857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2" y="1490661"/>
            <a:ext cx="6982536" cy="45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Dimensionality Reduction:</a:t>
            </a:r>
          </a:p>
          <a:p>
            <a:r>
              <a:rPr lang="en-US" sz="4000" b="1" dirty="0"/>
              <a:t>Multiple correspondence analysis (MCA)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318973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/>
          </a:bodyPr>
          <a:lstStyle/>
          <a:p>
            <a:r>
              <a:rPr lang="en-US" b="1" dirty="0"/>
              <a:t>There is debate as to how many AISNPs are sufficient to determine an individual's ancestry:</a:t>
            </a:r>
          </a:p>
          <a:p>
            <a:pPr lvl="1"/>
            <a:r>
              <a:rPr lang="en-US" b="1" dirty="0"/>
              <a:t>Kidd et al (2014): </a:t>
            </a:r>
            <a:r>
              <a:rPr lang="en-US" dirty="0"/>
              <a:t>55</a:t>
            </a:r>
          </a:p>
          <a:p>
            <a:pPr lvl="1"/>
            <a:r>
              <a:rPr lang="en-US" b="1" dirty="0"/>
              <a:t>Seldin et al (2011): </a:t>
            </a:r>
            <a:r>
              <a:rPr lang="en-US" dirty="0"/>
              <a:t>128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Is it possible to reduce this dimensionality further?</a:t>
            </a:r>
          </a:p>
          <a:p>
            <a:endParaRPr lang="en-AU" b="1" dirty="0"/>
          </a:p>
          <a:p>
            <a:r>
              <a:rPr lang="en-AU" b="1" dirty="0"/>
              <a:t>Multiple Correspondence Analysis (MCA):</a:t>
            </a:r>
          </a:p>
          <a:p>
            <a:pPr lvl="1"/>
            <a:r>
              <a:rPr lang="en-US" dirty="0"/>
              <a:t>Explore and </a:t>
            </a:r>
            <a:r>
              <a:rPr lang="en-US" dirty="0" err="1"/>
              <a:t>visualise</a:t>
            </a:r>
            <a:r>
              <a:rPr lang="en-US" dirty="0"/>
              <a:t> relationships between multiple nominal or original categorical variables in a dataset </a:t>
            </a:r>
          </a:p>
          <a:p>
            <a:pPr lvl="2"/>
            <a:r>
              <a:rPr lang="en-US" sz="1700" dirty="0"/>
              <a:t>As opposed to PCA for continuous data</a:t>
            </a:r>
          </a:p>
          <a:p>
            <a:pPr lvl="1"/>
            <a:r>
              <a:rPr lang="en-US" dirty="0"/>
              <a:t>Creates a set of new variables (dimensions) that represent the original categorical variables in a reduced form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8892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 lnSpcReduction="10000"/>
          </a:bodyPr>
          <a:lstStyle/>
          <a:p>
            <a:r>
              <a:rPr lang="en-AU" b="1" dirty="0"/>
              <a:t>SNIPs categorised according to standard mapping (from </a:t>
            </a:r>
            <a:r>
              <a:rPr lang="en-AU" b="1" dirty="0" err="1"/>
              <a:t>dbSNP</a:t>
            </a:r>
            <a:r>
              <a:rPr lang="en-AU" b="1" dirty="0"/>
              <a:t>):</a:t>
            </a:r>
          </a:p>
          <a:p>
            <a:pPr lvl="1"/>
            <a:r>
              <a:rPr lang="en-AU" b="1" dirty="0"/>
              <a:t>AA or CC: </a:t>
            </a:r>
            <a:r>
              <a:rPr lang="en-AU" dirty="0"/>
              <a:t>reference/reference</a:t>
            </a:r>
          </a:p>
          <a:p>
            <a:pPr lvl="1"/>
            <a:r>
              <a:rPr lang="en-AU" b="1" dirty="0"/>
              <a:t>AT or CG: </a:t>
            </a:r>
            <a:r>
              <a:rPr lang="en-AU" dirty="0"/>
              <a:t>reference/alternate</a:t>
            </a:r>
          </a:p>
          <a:p>
            <a:pPr lvl="1"/>
            <a:r>
              <a:rPr lang="en-AU" b="1" dirty="0"/>
              <a:t>TT or GG: </a:t>
            </a:r>
            <a:r>
              <a:rPr lang="en-AU" dirty="0"/>
              <a:t>alternate/alternate</a:t>
            </a:r>
          </a:p>
          <a:p>
            <a:endParaRPr lang="en-AU" dirty="0"/>
          </a:p>
          <a:p>
            <a:r>
              <a:rPr lang="en-AU" b="1" dirty="0"/>
              <a:t>MCA implemented using prince package</a:t>
            </a:r>
          </a:p>
          <a:p>
            <a:endParaRPr lang="en-AU" dirty="0"/>
          </a:p>
          <a:p>
            <a:r>
              <a:rPr lang="en-AU" b="1" dirty="0"/>
              <a:t>Cumulative 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0.61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1.00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AE5C19-1913-7644-4604-717D9382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99" y="1762606"/>
            <a:ext cx="6236408" cy="39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622</Words>
  <Application>Microsoft Office PowerPoint</Application>
  <PresentationFormat>Widescreen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Gill Sans MT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PowerPoint Presentation</vt:lpstr>
      <vt:lpstr>Results: PCA</vt:lpstr>
      <vt:lpstr>F1-Score</vt:lpstr>
      <vt:lpstr>PowerPoint Presentation</vt:lpstr>
      <vt:lpstr>PowerPoint Presentation</vt:lpstr>
      <vt:lpstr>Results:</vt:lpstr>
      <vt:lpstr>PowerPoint Presentation</vt:lpstr>
      <vt:lpstr>PowerPoint Presentation</vt:lpstr>
      <vt:lpstr>Conclusions:</vt:lpstr>
      <vt:lpstr>PowerPoint Presentation</vt:lpstr>
      <vt:lpstr>Results: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M P</cp:lastModifiedBy>
  <cp:revision>15</cp:revision>
  <dcterms:created xsi:type="dcterms:W3CDTF">2024-07-29T11:18:45Z</dcterms:created>
  <dcterms:modified xsi:type="dcterms:W3CDTF">2024-08-05T09:34:41Z</dcterms:modified>
</cp:coreProperties>
</file>