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1"/>
  </p:notesMasterIdLst>
  <p:sldIdLst>
    <p:sldId id="256" r:id="rId2"/>
    <p:sldId id="258" r:id="rId3"/>
    <p:sldId id="257" r:id="rId4"/>
    <p:sldId id="273" r:id="rId5"/>
    <p:sldId id="274" r:id="rId6"/>
    <p:sldId id="275" r:id="rId7"/>
    <p:sldId id="263" r:id="rId8"/>
    <p:sldId id="264" r:id="rId9"/>
    <p:sldId id="259" r:id="rId10"/>
    <p:sldId id="261" r:id="rId11"/>
    <p:sldId id="277" r:id="rId12"/>
    <p:sldId id="272" r:id="rId13"/>
    <p:sldId id="265" r:id="rId14"/>
    <p:sldId id="260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1EEF0E-6CE6-48D7-917D-894765BB4573}" v="50" dt="2024-08-05T01:10:34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F84FCC-0BFD-4661-8F28-0890349FDFF3}" type="doc">
      <dgm:prSet loTypeId="urn:microsoft.com/office/officeart/2018/5/layout/CenteredIconLabelDescription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199FBA9B-AE7C-49F5-9DAE-848212BBAA0B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Ingestion</a:t>
          </a:r>
        </a:p>
      </dgm:t>
    </dgm:pt>
    <dgm:pt modelId="{2FE4705E-2119-4329-A885-AA3281DE0E29}" type="parTrans" cxnId="{CBDCB903-A9C7-4A8B-AD5C-8B69ADBEAEAC}">
      <dgm:prSet/>
      <dgm:spPr/>
      <dgm:t>
        <a:bodyPr/>
        <a:lstStyle/>
        <a:p>
          <a:endParaRPr lang="en-AU"/>
        </a:p>
      </dgm:t>
    </dgm:pt>
    <dgm:pt modelId="{DDDE64ED-56F6-4A52-8339-2183E321E619}" type="sibTrans" cxnId="{CBDCB903-A9C7-4A8B-AD5C-8B69ADBEAEAC}">
      <dgm:prSet/>
      <dgm:spPr/>
      <dgm:t>
        <a:bodyPr/>
        <a:lstStyle/>
        <a:p>
          <a:endParaRPr lang="en-AU"/>
        </a:p>
      </dgm:t>
    </dgm:pt>
    <dgm:pt modelId="{7A7DD00A-CEC1-405F-9D57-825C63649AE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Storage</a:t>
          </a:r>
        </a:p>
      </dgm:t>
    </dgm:pt>
    <dgm:pt modelId="{13A41C78-62F7-4CD3-BA7F-45B28C9E4BE4}" type="parTrans" cxnId="{3F0269B3-5ADC-4A39-99FD-CCCB659253DF}">
      <dgm:prSet/>
      <dgm:spPr/>
      <dgm:t>
        <a:bodyPr/>
        <a:lstStyle/>
        <a:p>
          <a:endParaRPr lang="en-AU"/>
        </a:p>
      </dgm:t>
    </dgm:pt>
    <dgm:pt modelId="{D259E911-AC7B-42CE-BA28-35413516EC20}" type="sibTrans" cxnId="{3F0269B3-5ADC-4A39-99FD-CCCB659253DF}">
      <dgm:prSet/>
      <dgm:spPr/>
      <dgm:t>
        <a:bodyPr/>
        <a:lstStyle/>
        <a:p>
          <a:endParaRPr lang="en-AU"/>
        </a:p>
      </dgm:t>
    </dgm:pt>
    <dgm:pt modelId="{8C669D65-0A55-4E86-9580-520A1B437F6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Preprocessing</a:t>
          </a:r>
        </a:p>
      </dgm:t>
    </dgm:pt>
    <dgm:pt modelId="{50C2A9CB-BD66-400D-B0D0-EDEC166E500B}" type="parTrans" cxnId="{0E0BEF31-E19C-4374-91DC-B57B6CBE04EA}">
      <dgm:prSet/>
      <dgm:spPr/>
      <dgm:t>
        <a:bodyPr/>
        <a:lstStyle/>
        <a:p>
          <a:endParaRPr lang="en-AU"/>
        </a:p>
      </dgm:t>
    </dgm:pt>
    <dgm:pt modelId="{D51B0718-D7C9-4FA5-B8D4-81099DF68D80}" type="sibTrans" cxnId="{0E0BEF31-E19C-4374-91DC-B57B6CBE04EA}">
      <dgm:prSet/>
      <dgm:spPr/>
      <dgm:t>
        <a:bodyPr/>
        <a:lstStyle/>
        <a:p>
          <a:endParaRPr lang="en-AU"/>
        </a:p>
      </dgm:t>
    </dgm:pt>
    <dgm:pt modelId="{32D66D39-0431-40FF-9EA0-1EEF345E8EC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 dirty="0"/>
            <a:t>Dimensionality Reduction</a:t>
          </a:r>
        </a:p>
      </dgm:t>
    </dgm:pt>
    <dgm:pt modelId="{2DBF721F-BE4F-4D73-9AAD-62F3B082DA67}" type="parTrans" cxnId="{07E189F9-D30E-432E-AFD1-65F7B24ED8A4}">
      <dgm:prSet/>
      <dgm:spPr/>
      <dgm:t>
        <a:bodyPr/>
        <a:lstStyle/>
        <a:p>
          <a:endParaRPr lang="en-AU"/>
        </a:p>
      </dgm:t>
    </dgm:pt>
    <dgm:pt modelId="{4047F0F6-20CD-4050-8A62-CB6AD9150A2F}" type="sibTrans" cxnId="{07E189F9-D30E-432E-AFD1-65F7B24ED8A4}">
      <dgm:prSet/>
      <dgm:spPr/>
      <dgm:t>
        <a:bodyPr/>
        <a:lstStyle/>
        <a:p>
          <a:endParaRPr lang="en-AU"/>
        </a:p>
      </dgm:t>
    </dgm:pt>
    <dgm:pt modelId="{A73F4F14-5100-426B-890E-6ADA1F6440ED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Training</a:t>
          </a:r>
        </a:p>
      </dgm:t>
    </dgm:pt>
    <dgm:pt modelId="{DC13E40C-8FE9-446A-8E87-316D5C749B59}" type="parTrans" cxnId="{A121A2F3-A95B-42AA-8791-175B58924155}">
      <dgm:prSet/>
      <dgm:spPr/>
      <dgm:t>
        <a:bodyPr/>
        <a:lstStyle/>
        <a:p>
          <a:endParaRPr lang="en-AU"/>
        </a:p>
      </dgm:t>
    </dgm:pt>
    <dgm:pt modelId="{0227F8D7-9E31-49E8-ABA1-4ECE5E25E9B1}" type="sibTrans" cxnId="{A121A2F3-A95B-42AA-8791-175B58924155}">
      <dgm:prSet/>
      <dgm:spPr/>
      <dgm:t>
        <a:bodyPr/>
        <a:lstStyle/>
        <a:p>
          <a:endParaRPr lang="en-AU"/>
        </a:p>
      </dgm:t>
    </dgm:pt>
    <dgm:pt modelId="{089E3F4E-FD81-452C-80FE-CD27F6182740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Evaluation</a:t>
          </a:r>
        </a:p>
      </dgm:t>
    </dgm:pt>
    <dgm:pt modelId="{491D7FA8-640B-44BB-A468-75FC3C5E3315}" type="parTrans" cxnId="{82D4DF63-95D9-46C2-9500-EB00BD6B0056}">
      <dgm:prSet/>
      <dgm:spPr/>
      <dgm:t>
        <a:bodyPr/>
        <a:lstStyle/>
        <a:p>
          <a:endParaRPr lang="en-AU"/>
        </a:p>
      </dgm:t>
    </dgm:pt>
    <dgm:pt modelId="{EF9B0AFE-56D6-44EE-BC22-DDD50EF9D2B2}" type="sibTrans" cxnId="{82D4DF63-95D9-46C2-9500-EB00BD6B0056}">
      <dgm:prSet/>
      <dgm:spPr/>
      <dgm:t>
        <a:bodyPr/>
        <a:lstStyle/>
        <a:p>
          <a:endParaRPr lang="en-AU"/>
        </a:p>
      </dgm:t>
    </dgm:pt>
    <dgm:pt modelId="{DCC804AC-1408-476A-B2ED-41C6CDD4073D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Visualisation</a:t>
          </a:r>
        </a:p>
      </dgm:t>
    </dgm:pt>
    <dgm:pt modelId="{E97C2E05-BC7B-4237-B510-56BEA1E2EB48}" type="parTrans" cxnId="{C4435BA0-FF5A-4435-A252-31B533B8CF40}">
      <dgm:prSet/>
      <dgm:spPr/>
      <dgm:t>
        <a:bodyPr/>
        <a:lstStyle/>
        <a:p>
          <a:endParaRPr lang="en-AU"/>
        </a:p>
      </dgm:t>
    </dgm:pt>
    <dgm:pt modelId="{33EDC512-79D7-41C0-8EE3-6DE89E9480C9}" type="sibTrans" cxnId="{C4435BA0-FF5A-4435-A252-31B533B8CF40}">
      <dgm:prSet/>
      <dgm:spPr/>
      <dgm:t>
        <a:bodyPr/>
        <a:lstStyle/>
        <a:p>
          <a:endParaRPr lang="en-AU"/>
        </a:p>
      </dgm:t>
    </dgm:pt>
    <dgm:pt modelId="{3EF5CBB8-0E6D-40B0-8954-77C9906E67D1}" type="pres">
      <dgm:prSet presAssocID="{1AF84FCC-0BFD-4661-8F28-0890349FDFF3}" presName="root" presStyleCnt="0">
        <dgm:presLayoutVars>
          <dgm:dir/>
          <dgm:resizeHandles val="exact"/>
        </dgm:presLayoutVars>
      </dgm:prSet>
      <dgm:spPr/>
    </dgm:pt>
    <dgm:pt modelId="{515DEF1B-4CC5-4C2D-B31F-F277A0BCC1C6}" type="pres">
      <dgm:prSet presAssocID="{199FBA9B-AE7C-49F5-9DAE-848212BBAA0B}" presName="compNode" presStyleCnt="0"/>
      <dgm:spPr/>
    </dgm:pt>
    <dgm:pt modelId="{AE7891D8-584F-41BD-B356-DDB667BA5134}" type="pres">
      <dgm:prSet presAssocID="{199FBA9B-AE7C-49F5-9DAE-848212BBAA0B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3B084D8-9D4D-4414-92AD-C9FF7A718641}" type="pres">
      <dgm:prSet presAssocID="{199FBA9B-AE7C-49F5-9DAE-848212BBAA0B}" presName="iconSpace" presStyleCnt="0"/>
      <dgm:spPr/>
    </dgm:pt>
    <dgm:pt modelId="{CAF14AD9-C5FE-4615-8E46-2B7EB3932283}" type="pres">
      <dgm:prSet presAssocID="{199FBA9B-AE7C-49F5-9DAE-848212BBAA0B}" presName="parTx" presStyleLbl="revTx" presStyleIdx="0" presStyleCnt="14">
        <dgm:presLayoutVars>
          <dgm:chMax val="0"/>
          <dgm:chPref val="0"/>
        </dgm:presLayoutVars>
      </dgm:prSet>
      <dgm:spPr/>
    </dgm:pt>
    <dgm:pt modelId="{36373AC9-D668-4EF0-9DA3-26B5D6CAA371}" type="pres">
      <dgm:prSet presAssocID="{199FBA9B-AE7C-49F5-9DAE-848212BBAA0B}" presName="txSpace" presStyleCnt="0"/>
      <dgm:spPr/>
    </dgm:pt>
    <dgm:pt modelId="{C2141353-AED9-40AF-9E62-BE17FE13CB1E}" type="pres">
      <dgm:prSet presAssocID="{199FBA9B-AE7C-49F5-9DAE-848212BBAA0B}" presName="desTx" presStyleLbl="revTx" presStyleIdx="1" presStyleCnt="14">
        <dgm:presLayoutVars/>
      </dgm:prSet>
      <dgm:spPr/>
    </dgm:pt>
    <dgm:pt modelId="{34983591-C285-4CB5-B8B1-F74BF85EB075}" type="pres">
      <dgm:prSet presAssocID="{DDDE64ED-56F6-4A52-8339-2183E321E619}" presName="sibTrans" presStyleCnt="0"/>
      <dgm:spPr/>
    </dgm:pt>
    <dgm:pt modelId="{F1F288DE-1971-454C-B418-078DC358AEE1}" type="pres">
      <dgm:prSet presAssocID="{7A7DD00A-CEC1-405F-9D57-825C63649AE4}" presName="compNode" presStyleCnt="0"/>
      <dgm:spPr/>
    </dgm:pt>
    <dgm:pt modelId="{3757E782-F99A-4CC6-AC4B-C29C8B5AEC41}" type="pres">
      <dgm:prSet presAssocID="{7A7DD00A-CEC1-405F-9D57-825C63649AE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bbit"/>
        </a:ext>
      </dgm:extLst>
    </dgm:pt>
    <dgm:pt modelId="{4160E8F7-8DEE-477C-8CA6-D16545187183}" type="pres">
      <dgm:prSet presAssocID="{7A7DD00A-CEC1-405F-9D57-825C63649AE4}" presName="iconSpace" presStyleCnt="0"/>
      <dgm:spPr/>
    </dgm:pt>
    <dgm:pt modelId="{1C62EDC5-106F-4162-8782-CF47D721CAE3}" type="pres">
      <dgm:prSet presAssocID="{7A7DD00A-CEC1-405F-9D57-825C63649AE4}" presName="parTx" presStyleLbl="revTx" presStyleIdx="2" presStyleCnt="14">
        <dgm:presLayoutVars>
          <dgm:chMax val="0"/>
          <dgm:chPref val="0"/>
        </dgm:presLayoutVars>
      </dgm:prSet>
      <dgm:spPr/>
    </dgm:pt>
    <dgm:pt modelId="{BFF2CD02-2024-487F-9E75-D0E633C5296C}" type="pres">
      <dgm:prSet presAssocID="{7A7DD00A-CEC1-405F-9D57-825C63649AE4}" presName="txSpace" presStyleCnt="0"/>
      <dgm:spPr/>
    </dgm:pt>
    <dgm:pt modelId="{624D021F-197F-4B8C-A452-44FE38756DC2}" type="pres">
      <dgm:prSet presAssocID="{7A7DD00A-CEC1-405F-9D57-825C63649AE4}" presName="desTx" presStyleLbl="revTx" presStyleIdx="3" presStyleCnt="14">
        <dgm:presLayoutVars/>
      </dgm:prSet>
      <dgm:spPr/>
    </dgm:pt>
    <dgm:pt modelId="{D54950D6-5BE6-4A81-A4FA-D5BDC81851AA}" type="pres">
      <dgm:prSet presAssocID="{D259E911-AC7B-42CE-BA28-35413516EC20}" presName="sibTrans" presStyleCnt="0"/>
      <dgm:spPr/>
    </dgm:pt>
    <dgm:pt modelId="{773DABAB-5842-40BA-895E-CE02F92E5FC5}" type="pres">
      <dgm:prSet presAssocID="{8C669D65-0A55-4E86-9580-520A1B437F69}" presName="compNode" presStyleCnt="0"/>
      <dgm:spPr/>
    </dgm:pt>
    <dgm:pt modelId="{6D50F3BB-0B60-4A27-9E8F-C2B48EC41D3B}" type="pres">
      <dgm:prSet presAssocID="{8C669D65-0A55-4E86-9580-520A1B437F69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281C98A3-EE5C-4F42-A2E7-D60FAA29337A}" type="pres">
      <dgm:prSet presAssocID="{8C669D65-0A55-4E86-9580-520A1B437F69}" presName="iconSpace" presStyleCnt="0"/>
      <dgm:spPr/>
    </dgm:pt>
    <dgm:pt modelId="{2738B27E-79D9-497D-83DD-24FE714E6B71}" type="pres">
      <dgm:prSet presAssocID="{8C669D65-0A55-4E86-9580-520A1B437F69}" presName="parTx" presStyleLbl="revTx" presStyleIdx="4" presStyleCnt="14">
        <dgm:presLayoutVars>
          <dgm:chMax val="0"/>
          <dgm:chPref val="0"/>
        </dgm:presLayoutVars>
      </dgm:prSet>
      <dgm:spPr/>
    </dgm:pt>
    <dgm:pt modelId="{438640D2-5F93-4F2B-8388-B3144E4483CA}" type="pres">
      <dgm:prSet presAssocID="{8C669D65-0A55-4E86-9580-520A1B437F69}" presName="txSpace" presStyleCnt="0"/>
      <dgm:spPr/>
    </dgm:pt>
    <dgm:pt modelId="{CA74B552-4C10-407D-9DA4-DC446BE25C5A}" type="pres">
      <dgm:prSet presAssocID="{8C669D65-0A55-4E86-9580-520A1B437F69}" presName="desTx" presStyleLbl="revTx" presStyleIdx="5" presStyleCnt="14">
        <dgm:presLayoutVars/>
      </dgm:prSet>
      <dgm:spPr/>
    </dgm:pt>
    <dgm:pt modelId="{64C2DAB5-3522-4096-B149-01A9826098AE}" type="pres">
      <dgm:prSet presAssocID="{D51B0718-D7C9-4FA5-B8D4-81099DF68D80}" presName="sibTrans" presStyleCnt="0"/>
      <dgm:spPr/>
    </dgm:pt>
    <dgm:pt modelId="{2D472E79-1CBD-41F7-BEA6-4AD387288C8C}" type="pres">
      <dgm:prSet presAssocID="{32D66D39-0431-40FF-9EA0-1EEF345E8EC4}" presName="compNode" presStyleCnt="0"/>
      <dgm:spPr/>
    </dgm:pt>
    <dgm:pt modelId="{CCFD5038-D7B3-4967-A9D2-460F1B3EE6F8}" type="pres">
      <dgm:prSet presAssocID="{32D66D39-0431-40FF-9EA0-1EEF345E8EC4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72D4E4CF-A502-4C28-A42D-4C1C05477A42}" type="pres">
      <dgm:prSet presAssocID="{32D66D39-0431-40FF-9EA0-1EEF345E8EC4}" presName="iconSpace" presStyleCnt="0"/>
      <dgm:spPr/>
    </dgm:pt>
    <dgm:pt modelId="{9A791EB4-FB49-4359-AC90-58824558361C}" type="pres">
      <dgm:prSet presAssocID="{32D66D39-0431-40FF-9EA0-1EEF345E8EC4}" presName="parTx" presStyleLbl="revTx" presStyleIdx="6" presStyleCnt="14">
        <dgm:presLayoutVars>
          <dgm:chMax val="0"/>
          <dgm:chPref val="0"/>
        </dgm:presLayoutVars>
      </dgm:prSet>
      <dgm:spPr/>
    </dgm:pt>
    <dgm:pt modelId="{502B2B94-6D64-4430-A4C3-224D02C26403}" type="pres">
      <dgm:prSet presAssocID="{32D66D39-0431-40FF-9EA0-1EEF345E8EC4}" presName="txSpace" presStyleCnt="0"/>
      <dgm:spPr/>
    </dgm:pt>
    <dgm:pt modelId="{D635B18C-E5A9-4FA1-8E3A-3A3AB3590972}" type="pres">
      <dgm:prSet presAssocID="{32D66D39-0431-40FF-9EA0-1EEF345E8EC4}" presName="desTx" presStyleLbl="revTx" presStyleIdx="7" presStyleCnt="14">
        <dgm:presLayoutVars/>
      </dgm:prSet>
      <dgm:spPr/>
    </dgm:pt>
    <dgm:pt modelId="{1CAA8EC3-A3DB-4FE0-8DB8-6213374C791F}" type="pres">
      <dgm:prSet presAssocID="{4047F0F6-20CD-4050-8A62-CB6AD9150A2F}" presName="sibTrans" presStyleCnt="0"/>
      <dgm:spPr/>
    </dgm:pt>
    <dgm:pt modelId="{151FBAAF-04A6-41C6-B8DC-7FC0E72066ED}" type="pres">
      <dgm:prSet presAssocID="{A73F4F14-5100-426B-890E-6ADA1F6440ED}" presName="compNode" presStyleCnt="0"/>
      <dgm:spPr/>
    </dgm:pt>
    <dgm:pt modelId="{2C534DBC-B829-430B-AA56-314832889084}" type="pres">
      <dgm:prSet presAssocID="{A73F4F14-5100-426B-890E-6ADA1F6440ED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C6FD84F9-9BC6-4398-B809-4735E9729EC0}" type="pres">
      <dgm:prSet presAssocID="{A73F4F14-5100-426B-890E-6ADA1F6440ED}" presName="iconSpace" presStyleCnt="0"/>
      <dgm:spPr/>
    </dgm:pt>
    <dgm:pt modelId="{09D4AD9E-D5DA-4A17-8DF7-0CA8997D8F91}" type="pres">
      <dgm:prSet presAssocID="{A73F4F14-5100-426B-890E-6ADA1F6440ED}" presName="parTx" presStyleLbl="revTx" presStyleIdx="8" presStyleCnt="14">
        <dgm:presLayoutVars>
          <dgm:chMax val="0"/>
          <dgm:chPref val="0"/>
        </dgm:presLayoutVars>
      </dgm:prSet>
      <dgm:spPr/>
    </dgm:pt>
    <dgm:pt modelId="{ECCF08F8-5DFB-4020-9AC6-3EE6A0DF1A22}" type="pres">
      <dgm:prSet presAssocID="{A73F4F14-5100-426B-890E-6ADA1F6440ED}" presName="txSpace" presStyleCnt="0"/>
      <dgm:spPr/>
    </dgm:pt>
    <dgm:pt modelId="{65698291-BF23-4A1E-9AA6-3CB5AC1C3195}" type="pres">
      <dgm:prSet presAssocID="{A73F4F14-5100-426B-890E-6ADA1F6440ED}" presName="desTx" presStyleLbl="revTx" presStyleIdx="9" presStyleCnt="14">
        <dgm:presLayoutVars/>
      </dgm:prSet>
      <dgm:spPr/>
    </dgm:pt>
    <dgm:pt modelId="{4F14C079-41B1-4011-BD9E-A6D4F510500B}" type="pres">
      <dgm:prSet presAssocID="{0227F8D7-9E31-49E8-ABA1-4ECE5E25E9B1}" presName="sibTrans" presStyleCnt="0"/>
      <dgm:spPr/>
    </dgm:pt>
    <dgm:pt modelId="{8BDDCF8F-FC57-4C99-8FB1-9594DE86609B}" type="pres">
      <dgm:prSet presAssocID="{089E3F4E-FD81-452C-80FE-CD27F6182740}" presName="compNode" presStyleCnt="0"/>
      <dgm:spPr/>
    </dgm:pt>
    <dgm:pt modelId="{3CBBC308-BC96-43B9-AED8-95B52C10EE9A}" type="pres">
      <dgm:prSet presAssocID="{089E3F4E-FD81-452C-80FE-CD27F618274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B85103F-FF6F-47F6-9ECE-145118F9A042}" type="pres">
      <dgm:prSet presAssocID="{089E3F4E-FD81-452C-80FE-CD27F6182740}" presName="iconSpace" presStyleCnt="0"/>
      <dgm:spPr/>
    </dgm:pt>
    <dgm:pt modelId="{1D37F60E-C9F7-4916-8841-97DCBF8A99E8}" type="pres">
      <dgm:prSet presAssocID="{089E3F4E-FD81-452C-80FE-CD27F6182740}" presName="parTx" presStyleLbl="revTx" presStyleIdx="10" presStyleCnt="14">
        <dgm:presLayoutVars>
          <dgm:chMax val="0"/>
          <dgm:chPref val="0"/>
        </dgm:presLayoutVars>
      </dgm:prSet>
      <dgm:spPr/>
    </dgm:pt>
    <dgm:pt modelId="{9C17BB1F-ED29-43D3-90E8-5A905118B5ED}" type="pres">
      <dgm:prSet presAssocID="{089E3F4E-FD81-452C-80FE-CD27F6182740}" presName="txSpace" presStyleCnt="0"/>
      <dgm:spPr/>
    </dgm:pt>
    <dgm:pt modelId="{DAF5DCB6-AB69-4711-BE35-F9BDF67760F3}" type="pres">
      <dgm:prSet presAssocID="{089E3F4E-FD81-452C-80FE-CD27F6182740}" presName="desTx" presStyleLbl="revTx" presStyleIdx="11" presStyleCnt="14">
        <dgm:presLayoutVars/>
      </dgm:prSet>
      <dgm:spPr/>
    </dgm:pt>
    <dgm:pt modelId="{6D379E36-C775-4674-9F86-234840C2C72E}" type="pres">
      <dgm:prSet presAssocID="{EF9B0AFE-56D6-44EE-BC22-DDD50EF9D2B2}" presName="sibTrans" presStyleCnt="0"/>
      <dgm:spPr/>
    </dgm:pt>
    <dgm:pt modelId="{4098C0AE-2A90-4312-A3C1-66202B0FD4CF}" type="pres">
      <dgm:prSet presAssocID="{DCC804AC-1408-476A-B2ED-41C6CDD4073D}" presName="compNode" presStyleCnt="0"/>
      <dgm:spPr/>
    </dgm:pt>
    <dgm:pt modelId="{DFC2528F-E8E1-4B0B-809E-08F06CC6DE63}" type="pres">
      <dgm:prSet presAssocID="{DCC804AC-1408-476A-B2ED-41C6CDD4073D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63E5F2B-AABB-473C-925C-B147805A5CBC}" type="pres">
      <dgm:prSet presAssocID="{DCC804AC-1408-476A-B2ED-41C6CDD4073D}" presName="iconSpace" presStyleCnt="0"/>
      <dgm:spPr/>
    </dgm:pt>
    <dgm:pt modelId="{61167F69-F965-4288-A115-E1DD2DF782BE}" type="pres">
      <dgm:prSet presAssocID="{DCC804AC-1408-476A-B2ED-41C6CDD4073D}" presName="parTx" presStyleLbl="revTx" presStyleIdx="12" presStyleCnt="14">
        <dgm:presLayoutVars>
          <dgm:chMax val="0"/>
          <dgm:chPref val="0"/>
        </dgm:presLayoutVars>
      </dgm:prSet>
      <dgm:spPr/>
    </dgm:pt>
    <dgm:pt modelId="{620E0EE0-8E52-4945-BA3E-8A7996B279E6}" type="pres">
      <dgm:prSet presAssocID="{DCC804AC-1408-476A-B2ED-41C6CDD4073D}" presName="txSpace" presStyleCnt="0"/>
      <dgm:spPr/>
    </dgm:pt>
    <dgm:pt modelId="{8B41FB10-1450-44A7-8C5B-2BEA077EF5DA}" type="pres">
      <dgm:prSet presAssocID="{DCC804AC-1408-476A-B2ED-41C6CDD4073D}" presName="desTx" presStyleLbl="revTx" presStyleIdx="13" presStyleCnt="14">
        <dgm:presLayoutVars/>
      </dgm:prSet>
      <dgm:spPr/>
    </dgm:pt>
  </dgm:ptLst>
  <dgm:cxnLst>
    <dgm:cxn modelId="{34FE5B01-C708-44AB-A1F1-9FA63F347B4C}" type="presOf" srcId="{8C669D65-0A55-4E86-9580-520A1B437F69}" destId="{2738B27E-79D9-497D-83DD-24FE714E6B71}" srcOrd="0" destOrd="0" presId="urn:microsoft.com/office/officeart/2018/5/layout/CenteredIconLabelDescriptionList"/>
    <dgm:cxn modelId="{CBDCB903-A9C7-4A8B-AD5C-8B69ADBEAEAC}" srcId="{1AF84FCC-0BFD-4661-8F28-0890349FDFF3}" destId="{199FBA9B-AE7C-49F5-9DAE-848212BBAA0B}" srcOrd="0" destOrd="0" parTransId="{2FE4705E-2119-4329-A885-AA3281DE0E29}" sibTransId="{DDDE64ED-56F6-4A52-8339-2183E321E619}"/>
    <dgm:cxn modelId="{0E0BEF31-E19C-4374-91DC-B57B6CBE04EA}" srcId="{1AF84FCC-0BFD-4661-8F28-0890349FDFF3}" destId="{8C669D65-0A55-4E86-9580-520A1B437F69}" srcOrd="2" destOrd="0" parTransId="{50C2A9CB-BD66-400D-B0D0-EDEC166E500B}" sibTransId="{D51B0718-D7C9-4FA5-B8D4-81099DF68D80}"/>
    <dgm:cxn modelId="{82D4DF63-95D9-46C2-9500-EB00BD6B0056}" srcId="{1AF84FCC-0BFD-4661-8F28-0890349FDFF3}" destId="{089E3F4E-FD81-452C-80FE-CD27F6182740}" srcOrd="5" destOrd="0" parTransId="{491D7FA8-640B-44BB-A468-75FC3C5E3315}" sibTransId="{EF9B0AFE-56D6-44EE-BC22-DDD50EF9D2B2}"/>
    <dgm:cxn modelId="{A1AF926B-A085-4BF0-A971-C814376A82B8}" type="presOf" srcId="{089E3F4E-FD81-452C-80FE-CD27F6182740}" destId="{1D37F60E-C9F7-4916-8841-97DCBF8A99E8}" srcOrd="0" destOrd="0" presId="urn:microsoft.com/office/officeart/2018/5/layout/CenteredIconLabelDescriptionList"/>
    <dgm:cxn modelId="{C4AF2D70-C38D-4C11-8B1A-FEC87E53BC55}" type="presOf" srcId="{7A7DD00A-CEC1-405F-9D57-825C63649AE4}" destId="{1C62EDC5-106F-4162-8782-CF47D721CAE3}" srcOrd="0" destOrd="0" presId="urn:microsoft.com/office/officeart/2018/5/layout/CenteredIconLabelDescriptionList"/>
    <dgm:cxn modelId="{AF19FD83-C7CE-411C-96CA-3C9703887664}" type="presOf" srcId="{DCC804AC-1408-476A-B2ED-41C6CDD4073D}" destId="{61167F69-F965-4288-A115-E1DD2DF782BE}" srcOrd="0" destOrd="0" presId="urn:microsoft.com/office/officeart/2018/5/layout/CenteredIconLabelDescriptionList"/>
    <dgm:cxn modelId="{C4435BA0-FF5A-4435-A252-31B533B8CF40}" srcId="{1AF84FCC-0BFD-4661-8F28-0890349FDFF3}" destId="{DCC804AC-1408-476A-B2ED-41C6CDD4073D}" srcOrd="6" destOrd="0" parTransId="{E97C2E05-BC7B-4237-B510-56BEA1E2EB48}" sibTransId="{33EDC512-79D7-41C0-8EE3-6DE89E9480C9}"/>
    <dgm:cxn modelId="{3F0269B3-5ADC-4A39-99FD-CCCB659253DF}" srcId="{1AF84FCC-0BFD-4661-8F28-0890349FDFF3}" destId="{7A7DD00A-CEC1-405F-9D57-825C63649AE4}" srcOrd="1" destOrd="0" parTransId="{13A41C78-62F7-4CD3-BA7F-45B28C9E4BE4}" sibTransId="{D259E911-AC7B-42CE-BA28-35413516EC20}"/>
    <dgm:cxn modelId="{CF52BFC0-9F6E-46FA-BA6D-EB5C255ACBBA}" type="presOf" srcId="{1AF84FCC-0BFD-4661-8F28-0890349FDFF3}" destId="{3EF5CBB8-0E6D-40B0-8954-77C9906E67D1}" srcOrd="0" destOrd="0" presId="urn:microsoft.com/office/officeart/2018/5/layout/CenteredIconLabelDescriptionList"/>
    <dgm:cxn modelId="{FD4E54EB-5396-4D21-A824-A6BA718070ED}" type="presOf" srcId="{199FBA9B-AE7C-49F5-9DAE-848212BBAA0B}" destId="{CAF14AD9-C5FE-4615-8E46-2B7EB3932283}" srcOrd="0" destOrd="0" presId="urn:microsoft.com/office/officeart/2018/5/layout/CenteredIconLabelDescriptionList"/>
    <dgm:cxn modelId="{B05048F2-E8F1-4C74-928F-70F38AA64119}" type="presOf" srcId="{32D66D39-0431-40FF-9EA0-1EEF345E8EC4}" destId="{9A791EB4-FB49-4359-AC90-58824558361C}" srcOrd="0" destOrd="0" presId="urn:microsoft.com/office/officeart/2018/5/layout/CenteredIconLabelDescriptionList"/>
    <dgm:cxn modelId="{A121A2F3-A95B-42AA-8791-175B58924155}" srcId="{1AF84FCC-0BFD-4661-8F28-0890349FDFF3}" destId="{A73F4F14-5100-426B-890E-6ADA1F6440ED}" srcOrd="4" destOrd="0" parTransId="{DC13E40C-8FE9-446A-8E87-316D5C749B59}" sibTransId="{0227F8D7-9E31-49E8-ABA1-4ECE5E25E9B1}"/>
    <dgm:cxn modelId="{EFB238F4-1C13-4AD8-AABE-5EADADBB8093}" type="presOf" srcId="{A73F4F14-5100-426B-890E-6ADA1F6440ED}" destId="{09D4AD9E-D5DA-4A17-8DF7-0CA8997D8F91}" srcOrd="0" destOrd="0" presId="urn:microsoft.com/office/officeart/2018/5/layout/CenteredIconLabelDescriptionList"/>
    <dgm:cxn modelId="{07E189F9-D30E-432E-AFD1-65F7B24ED8A4}" srcId="{1AF84FCC-0BFD-4661-8F28-0890349FDFF3}" destId="{32D66D39-0431-40FF-9EA0-1EEF345E8EC4}" srcOrd="3" destOrd="0" parTransId="{2DBF721F-BE4F-4D73-9AAD-62F3B082DA67}" sibTransId="{4047F0F6-20CD-4050-8A62-CB6AD9150A2F}"/>
    <dgm:cxn modelId="{BECD7B9E-AAC7-4D61-9BB1-1431A3D90E49}" type="presParOf" srcId="{3EF5CBB8-0E6D-40B0-8954-77C9906E67D1}" destId="{515DEF1B-4CC5-4C2D-B31F-F277A0BCC1C6}" srcOrd="0" destOrd="0" presId="urn:microsoft.com/office/officeart/2018/5/layout/CenteredIconLabelDescriptionList"/>
    <dgm:cxn modelId="{2E1C77E5-9EA2-4AC6-94A6-C476FE19B970}" type="presParOf" srcId="{515DEF1B-4CC5-4C2D-B31F-F277A0BCC1C6}" destId="{AE7891D8-584F-41BD-B356-DDB667BA5134}" srcOrd="0" destOrd="0" presId="urn:microsoft.com/office/officeart/2018/5/layout/CenteredIconLabelDescriptionList"/>
    <dgm:cxn modelId="{42F9F3B9-C719-406D-952F-22CE1318FFC7}" type="presParOf" srcId="{515DEF1B-4CC5-4C2D-B31F-F277A0BCC1C6}" destId="{43B084D8-9D4D-4414-92AD-C9FF7A718641}" srcOrd="1" destOrd="0" presId="urn:microsoft.com/office/officeart/2018/5/layout/CenteredIconLabelDescriptionList"/>
    <dgm:cxn modelId="{5A5E5A14-49A2-493A-897A-CC9850A1A096}" type="presParOf" srcId="{515DEF1B-4CC5-4C2D-B31F-F277A0BCC1C6}" destId="{CAF14AD9-C5FE-4615-8E46-2B7EB3932283}" srcOrd="2" destOrd="0" presId="urn:microsoft.com/office/officeart/2018/5/layout/CenteredIconLabelDescriptionList"/>
    <dgm:cxn modelId="{6F485319-3459-403B-8C88-D1BA648CC593}" type="presParOf" srcId="{515DEF1B-4CC5-4C2D-B31F-F277A0BCC1C6}" destId="{36373AC9-D668-4EF0-9DA3-26B5D6CAA371}" srcOrd="3" destOrd="0" presId="urn:microsoft.com/office/officeart/2018/5/layout/CenteredIconLabelDescriptionList"/>
    <dgm:cxn modelId="{F2D015DF-E047-433B-8C32-385763C551CC}" type="presParOf" srcId="{515DEF1B-4CC5-4C2D-B31F-F277A0BCC1C6}" destId="{C2141353-AED9-40AF-9E62-BE17FE13CB1E}" srcOrd="4" destOrd="0" presId="urn:microsoft.com/office/officeart/2018/5/layout/CenteredIconLabelDescriptionList"/>
    <dgm:cxn modelId="{7BF20FC3-E019-4146-B1AE-863D4AE99520}" type="presParOf" srcId="{3EF5CBB8-0E6D-40B0-8954-77C9906E67D1}" destId="{34983591-C285-4CB5-B8B1-F74BF85EB075}" srcOrd="1" destOrd="0" presId="urn:microsoft.com/office/officeart/2018/5/layout/CenteredIconLabelDescriptionList"/>
    <dgm:cxn modelId="{5E47C472-FE66-4C45-AE39-F9C7CD6823F1}" type="presParOf" srcId="{3EF5CBB8-0E6D-40B0-8954-77C9906E67D1}" destId="{F1F288DE-1971-454C-B418-078DC358AEE1}" srcOrd="2" destOrd="0" presId="urn:microsoft.com/office/officeart/2018/5/layout/CenteredIconLabelDescriptionList"/>
    <dgm:cxn modelId="{8B49FB35-553D-46CC-AF8F-F9FB2D84119B}" type="presParOf" srcId="{F1F288DE-1971-454C-B418-078DC358AEE1}" destId="{3757E782-F99A-4CC6-AC4B-C29C8B5AEC41}" srcOrd="0" destOrd="0" presId="urn:microsoft.com/office/officeart/2018/5/layout/CenteredIconLabelDescriptionList"/>
    <dgm:cxn modelId="{3C8892AA-C413-47A8-BF65-EDEE3D6FD955}" type="presParOf" srcId="{F1F288DE-1971-454C-B418-078DC358AEE1}" destId="{4160E8F7-8DEE-477C-8CA6-D16545187183}" srcOrd="1" destOrd="0" presId="urn:microsoft.com/office/officeart/2018/5/layout/CenteredIconLabelDescriptionList"/>
    <dgm:cxn modelId="{43ADDF29-9F86-47BF-A2E6-691307FBCB41}" type="presParOf" srcId="{F1F288DE-1971-454C-B418-078DC358AEE1}" destId="{1C62EDC5-106F-4162-8782-CF47D721CAE3}" srcOrd="2" destOrd="0" presId="urn:microsoft.com/office/officeart/2018/5/layout/CenteredIconLabelDescriptionList"/>
    <dgm:cxn modelId="{9C694D92-595A-435E-A0DB-58A2685DF6AA}" type="presParOf" srcId="{F1F288DE-1971-454C-B418-078DC358AEE1}" destId="{BFF2CD02-2024-487F-9E75-D0E633C5296C}" srcOrd="3" destOrd="0" presId="urn:microsoft.com/office/officeart/2018/5/layout/CenteredIconLabelDescriptionList"/>
    <dgm:cxn modelId="{2474C7C3-DA8C-441D-9E60-F4CE58B7506D}" type="presParOf" srcId="{F1F288DE-1971-454C-B418-078DC358AEE1}" destId="{624D021F-197F-4B8C-A452-44FE38756DC2}" srcOrd="4" destOrd="0" presId="urn:microsoft.com/office/officeart/2018/5/layout/CenteredIconLabelDescriptionList"/>
    <dgm:cxn modelId="{63D264DD-30CE-4C16-A543-C0E3D4D1FB90}" type="presParOf" srcId="{3EF5CBB8-0E6D-40B0-8954-77C9906E67D1}" destId="{D54950D6-5BE6-4A81-A4FA-D5BDC81851AA}" srcOrd="3" destOrd="0" presId="urn:microsoft.com/office/officeart/2018/5/layout/CenteredIconLabelDescriptionList"/>
    <dgm:cxn modelId="{F44502A1-96E6-4A44-99AF-1C487301A248}" type="presParOf" srcId="{3EF5CBB8-0E6D-40B0-8954-77C9906E67D1}" destId="{773DABAB-5842-40BA-895E-CE02F92E5FC5}" srcOrd="4" destOrd="0" presId="urn:microsoft.com/office/officeart/2018/5/layout/CenteredIconLabelDescriptionList"/>
    <dgm:cxn modelId="{19DCD684-1D00-46CA-9C3A-7F34EEA96EF9}" type="presParOf" srcId="{773DABAB-5842-40BA-895E-CE02F92E5FC5}" destId="{6D50F3BB-0B60-4A27-9E8F-C2B48EC41D3B}" srcOrd="0" destOrd="0" presId="urn:microsoft.com/office/officeart/2018/5/layout/CenteredIconLabelDescriptionList"/>
    <dgm:cxn modelId="{85BFE4F0-DCFE-4E49-9ED2-4986C60A70C5}" type="presParOf" srcId="{773DABAB-5842-40BA-895E-CE02F92E5FC5}" destId="{281C98A3-EE5C-4F42-A2E7-D60FAA29337A}" srcOrd="1" destOrd="0" presId="urn:microsoft.com/office/officeart/2018/5/layout/CenteredIconLabelDescriptionList"/>
    <dgm:cxn modelId="{B7840286-F548-4BBD-B671-6ECFEFDC2709}" type="presParOf" srcId="{773DABAB-5842-40BA-895E-CE02F92E5FC5}" destId="{2738B27E-79D9-497D-83DD-24FE714E6B71}" srcOrd="2" destOrd="0" presId="urn:microsoft.com/office/officeart/2018/5/layout/CenteredIconLabelDescriptionList"/>
    <dgm:cxn modelId="{6AA1568F-8A92-47D6-9417-24BB87781051}" type="presParOf" srcId="{773DABAB-5842-40BA-895E-CE02F92E5FC5}" destId="{438640D2-5F93-4F2B-8388-B3144E4483CA}" srcOrd="3" destOrd="0" presId="urn:microsoft.com/office/officeart/2018/5/layout/CenteredIconLabelDescriptionList"/>
    <dgm:cxn modelId="{2F09712A-DF6B-479E-AEBE-F6C255BE7A8F}" type="presParOf" srcId="{773DABAB-5842-40BA-895E-CE02F92E5FC5}" destId="{CA74B552-4C10-407D-9DA4-DC446BE25C5A}" srcOrd="4" destOrd="0" presId="urn:microsoft.com/office/officeart/2018/5/layout/CenteredIconLabelDescriptionList"/>
    <dgm:cxn modelId="{5D10D96E-A391-4916-B379-5813ECBF9459}" type="presParOf" srcId="{3EF5CBB8-0E6D-40B0-8954-77C9906E67D1}" destId="{64C2DAB5-3522-4096-B149-01A9826098AE}" srcOrd="5" destOrd="0" presId="urn:microsoft.com/office/officeart/2018/5/layout/CenteredIconLabelDescriptionList"/>
    <dgm:cxn modelId="{3BAEEA42-B813-4951-B4DC-21B5B847748C}" type="presParOf" srcId="{3EF5CBB8-0E6D-40B0-8954-77C9906E67D1}" destId="{2D472E79-1CBD-41F7-BEA6-4AD387288C8C}" srcOrd="6" destOrd="0" presId="urn:microsoft.com/office/officeart/2018/5/layout/CenteredIconLabelDescriptionList"/>
    <dgm:cxn modelId="{E5E79ADF-2D6D-4F40-A00C-0AEBBF3F185A}" type="presParOf" srcId="{2D472E79-1CBD-41F7-BEA6-4AD387288C8C}" destId="{CCFD5038-D7B3-4967-A9D2-460F1B3EE6F8}" srcOrd="0" destOrd="0" presId="urn:microsoft.com/office/officeart/2018/5/layout/CenteredIconLabelDescriptionList"/>
    <dgm:cxn modelId="{8A1D7140-6F77-472C-9779-D6C148B1744A}" type="presParOf" srcId="{2D472E79-1CBD-41F7-BEA6-4AD387288C8C}" destId="{72D4E4CF-A502-4C28-A42D-4C1C05477A42}" srcOrd="1" destOrd="0" presId="urn:microsoft.com/office/officeart/2018/5/layout/CenteredIconLabelDescriptionList"/>
    <dgm:cxn modelId="{6F68900A-B4B1-4E8D-8604-6F2A8975BD9B}" type="presParOf" srcId="{2D472E79-1CBD-41F7-BEA6-4AD387288C8C}" destId="{9A791EB4-FB49-4359-AC90-58824558361C}" srcOrd="2" destOrd="0" presId="urn:microsoft.com/office/officeart/2018/5/layout/CenteredIconLabelDescriptionList"/>
    <dgm:cxn modelId="{87964134-4859-4A89-B7F8-B7202FC04551}" type="presParOf" srcId="{2D472E79-1CBD-41F7-BEA6-4AD387288C8C}" destId="{502B2B94-6D64-4430-A4C3-224D02C26403}" srcOrd="3" destOrd="0" presId="urn:microsoft.com/office/officeart/2018/5/layout/CenteredIconLabelDescriptionList"/>
    <dgm:cxn modelId="{850FC394-8050-4B01-8EC4-AF2DD3BCC98A}" type="presParOf" srcId="{2D472E79-1CBD-41F7-BEA6-4AD387288C8C}" destId="{D635B18C-E5A9-4FA1-8E3A-3A3AB3590972}" srcOrd="4" destOrd="0" presId="urn:microsoft.com/office/officeart/2018/5/layout/CenteredIconLabelDescriptionList"/>
    <dgm:cxn modelId="{FF1D83D1-0966-466C-A37A-A1A1EA6F836D}" type="presParOf" srcId="{3EF5CBB8-0E6D-40B0-8954-77C9906E67D1}" destId="{1CAA8EC3-A3DB-4FE0-8DB8-6213374C791F}" srcOrd="7" destOrd="0" presId="urn:microsoft.com/office/officeart/2018/5/layout/CenteredIconLabelDescriptionList"/>
    <dgm:cxn modelId="{732CA82E-D30C-4A03-8521-084341AB4E9F}" type="presParOf" srcId="{3EF5CBB8-0E6D-40B0-8954-77C9906E67D1}" destId="{151FBAAF-04A6-41C6-B8DC-7FC0E72066ED}" srcOrd="8" destOrd="0" presId="urn:microsoft.com/office/officeart/2018/5/layout/CenteredIconLabelDescriptionList"/>
    <dgm:cxn modelId="{1DD7D2AA-1E73-4969-BCDA-8177CD35DB0A}" type="presParOf" srcId="{151FBAAF-04A6-41C6-B8DC-7FC0E72066ED}" destId="{2C534DBC-B829-430B-AA56-314832889084}" srcOrd="0" destOrd="0" presId="urn:microsoft.com/office/officeart/2018/5/layout/CenteredIconLabelDescriptionList"/>
    <dgm:cxn modelId="{616AA41F-AC7B-492E-9712-137D60C9BD7C}" type="presParOf" srcId="{151FBAAF-04A6-41C6-B8DC-7FC0E72066ED}" destId="{C6FD84F9-9BC6-4398-B809-4735E9729EC0}" srcOrd="1" destOrd="0" presId="urn:microsoft.com/office/officeart/2018/5/layout/CenteredIconLabelDescriptionList"/>
    <dgm:cxn modelId="{5918A765-E40C-46A9-A777-7B47E5C299FB}" type="presParOf" srcId="{151FBAAF-04A6-41C6-B8DC-7FC0E72066ED}" destId="{09D4AD9E-D5DA-4A17-8DF7-0CA8997D8F91}" srcOrd="2" destOrd="0" presId="urn:microsoft.com/office/officeart/2018/5/layout/CenteredIconLabelDescriptionList"/>
    <dgm:cxn modelId="{18231C09-BB04-41C0-AB0A-BB1336974A42}" type="presParOf" srcId="{151FBAAF-04A6-41C6-B8DC-7FC0E72066ED}" destId="{ECCF08F8-5DFB-4020-9AC6-3EE6A0DF1A22}" srcOrd="3" destOrd="0" presId="urn:microsoft.com/office/officeart/2018/5/layout/CenteredIconLabelDescriptionList"/>
    <dgm:cxn modelId="{590412E9-49DA-4C14-8EF1-CE694D7F96FD}" type="presParOf" srcId="{151FBAAF-04A6-41C6-B8DC-7FC0E72066ED}" destId="{65698291-BF23-4A1E-9AA6-3CB5AC1C3195}" srcOrd="4" destOrd="0" presId="urn:microsoft.com/office/officeart/2018/5/layout/CenteredIconLabelDescriptionList"/>
    <dgm:cxn modelId="{571F3C85-32F2-4F11-9662-04A0470B01FF}" type="presParOf" srcId="{3EF5CBB8-0E6D-40B0-8954-77C9906E67D1}" destId="{4F14C079-41B1-4011-BD9E-A6D4F510500B}" srcOrd="9" destOrd="0" presId="urn:microsoft.com/office/officeart/2018/5/layout/CenteredIconLabelDescriptionList"/>
    <dgm:cxn modelId="{188C9C18-CCCD-4C54-8C55-BD3C2B536E44}" type="presParOf" srcId="{3EF5CBB8-0E6D-40B0-8954-77C9906E67D1}" destId="{8BDDCF8F-FC57-4C99-8FB1-9594DE86609B}" srcOrd="10" destOrd="0" presId="urn:microsoft.com/office/officeart/2018/5/layout/CenteredIconLabelDescriptionList"/>
    <dgm:cxn modelId="{E0AB35E0-456A-4AFD-9E9E-C36B3B129ACF}" type="presParOf" srcId="{8BDDCF8F-FC57-4C99-8FB1-9594DE86609B}" destId="{3CBBC308-BC96-43B9-AED8-95B52C10EE9A}" srcOrd="0" destOrd="0" presId="urn:microsoft.com/office/officeart/2018/5/layout/CenteredIconLabelDescriptionList"/>
    <dgm:cxn modelId="{74513EEB-88FB-43B8-9FA2-667FCF7B85E7}" type="presParOf" srcId="{8BDDCF8F-FC57-4C99-8FB1-9594DE86609B}" destId="{EB85103F-FF6F-47F6-9ECE-145118F9A042}" srcOrd="1" destOrd="0" presId="urn:microsoft.com/office/officeart/2018/5/layout/CenteredIconLabelDescriptionList"/>
    <dgm:cxn modelId="{9A414B86-85AC-43C0-8E1E-897772B0F01F}" type="presParOf" srcId="{8BDDCF8F-FC57-4C99-8FB1-9594DE86609B}" destId="{1D37F60E-C9F7-4916-8841-97DCBF8A99E8}" srcOrd="2" destOrd="0" presId="urn:microsoft.com/office/officeart/2018/5/layout/CenteredIconLabelDescriptionList"/>
    <dgm:cxn modelId="{3A04DF0E-3FCB-4DB4-88CE-A974EAD69196}" type="presParOf" srcId="{8BDDCF8F-FC57-4C99-8FB1-9594DE86609B}" destId="{9C17BB1F-ED29-43D3-90E8-5A905118B5ED}" srcOrd="3" destOrd="0" presId="urn:microsoft.com/office/officeart/2018/5/layout/CenteredIconLabelDescriptionList"/>
    <dgm:cxn modelId="{BE341180-3F32-4FB4-93AF-7EC775570117}" type="presParOf" srcId="{8BDDCF8F-FC57-4C99-8FB1-9594DE86609B}" destId="{DAF5DCB6-AB69-4711-BE35-F9BDF67760F3}" srcOrd="4" destOrd="0" presId="urn:microsoft.com/office/officeart/2018/5/layout/CenteredIconLabelDescriptionList"/>
    <dgm:cxn modelId="{8BB58B05-D239-4E99-AA68-688AF4ABD68D}" type="presParOf" srcId="{3EF5CBB8-0E6D-40B0-8954-77C9906E67D1}" destId="{6D379E36-C775-4674-9F86-234840C2C72E}" srcOrd="11" destOrd="0" presId="urn:microsoft.com/office/officeart/2018/5/layout/CenteredIconLabelDescriptionList"/>
    <dgm:cxn modelId="{BF4697BE-E413-4DDC-8ED6-40E3793359BD}" type="presParOf" srcId="{3EF5CBB8-0E6D-40B0-8954-77C9906E67D1}" destId="{4098C0AE-2A90-4312-A3C1-66202B0FD4CF}" srcOrd="12" destOrd="0" presId="urn:microsoft.com/office/officeart/2018/5/layout/CenteredIconLabelDescriptionList"/>
    <dgm:cxn modelId="{49B79608-E1B8-464F-A7E2-9AFD628FC792}" type="presParOf" srcId="{4098C0AE-2A90-4312-A3C1-66202B0FD4CF}" destId="{DFC2528F-E8E1-4B0B-809E-08F06CC6DE63}" srcOrd="0" destOrd="0" presId="urn:microsoft.com/office/officeart/2018/5/layout/CenteredIconLabelDescriptionList"/>
    <dgm:cxn modelId="{E0DAE473-4BB9-488D-B6C0-EA6FC9BA4365}" type="presParOf" srcId="{4098C0AE-2A90-4312-A3C1-66202B0FD4CF}" destId="{363E5F2B-AABB-473C-925C-B147805A5CBC}" srcOrd="1" destOrd="0" presId="urn:microsoft.com/office/officeart/2018/5/layout/CenteredIconLabelDescriptionList"/>
    <dgm:cxn modelId="{873297FB-4E76-478D-8764-A5A99B8D4AF9}" type="presParOf" srcId="{4098C0AE-2A90-4312-A3C1-66202B0FD4CF}" destId="{61167F69-F965-4288-A115-E1DD2DF782BE}" srcOrd="2" destOrd="0" presId="urn:microsoft.com/office/officeart/2018/5/layout/CenteredIconLabelDescriptionList"/>
    <dgm:cxn modelId="{D5C993F6-3536-4DBD-9368-717ECAFF31C7}" type="presParOf" srcId="{4098C0AE-2A90-4312-A3C1-66202B0FD4CF}" destId="{620E0EE0-8E52-4945-BA3E-8A7996B279E6}" srcOrd="3" destOrd="0" presId="urn:microsoft.com/office/officeart/2018/5/layout/CenteredIconLabelDescriptionList"/>
    <dgm:cxn modelId="{75482117-6E17-4F0F-A9DD-7449B0542428}" type="presParOf" srcId="{4098C0AE-2A90-4312-A3C1-66202B0FD4CF}" destId="{8B41FB10-1450-44A7-8C5B-2BEA077EF5DA}" srcOrd="4" destOrd="0" presId="urn:microsoft.com/office/officeart/2018/5/layout/CenteredIconLabelDescription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891D8-584F-41BD-B356-DDB667BA5134}">
      <dsp:nvSpPr>
        <dsp:cNvPr id="0" name=""/>
        <dsp:cNvSpPr/>
      </dsp:nvSpPr>
      <dsp:spPr>
        <a:xfrm>
          <a:off x="464790" y="817830"/>
          <a:ext cx="489740" cy="4897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F14AD9-C5FE-4615-8E46-2B7EB3932283}">
      <dsp:nvSpPr>
        <dsp:cNvPr id="0" name=""/>
        <dsp:cNvSpPr/>
      </dsp:nvSpPr>
      <dsp:spPr>
        <a:xfrm>
          <a:off x="10032" y="1365116"/>
          <a:ext cx="1399257" cy="38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Ingestion</a:t>
          </a:r>
        </a:p>
      </dsp:txBody>
      <dsp:txXfrm>
        <a:off x="10032" y="1365116"/>
        <a:ext cx="1399257" cy="387360"/>
      </dsp:txXfrm>
    </dsp:sp>
    <dsp:sp modelId="{C2141353-AED9-40AF-9E62-BE17FE13CB1E}">
      <dsp:nvSpPr>
        <dsp:cNvPr id="0" name=""/>
        <dsp:cNvSpPr/>
      </dsp:nvSpPr>
      <dsp:spPr>
        <a:xfrm>
          <a:off x="10032" y="1779241"/>
          <a:ext cx="1399257" cy="376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7E782-F99A-4CC6-AC4B-C29C8B5AEC41}">
      <dsp:nvSpPr>
        <dsp:cNvPr id="0" name=""/>
        <dsp:cNvSpPr/>
      </dsp:nvSpPr>
      <dsp:spPr>
        <a:xfrm>
          <a:off x="2108918" y="817830"/>
          <a:ext cx="489740" cy="4897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62EDC5-106F-4162-8782-CF47D721CAE3}">
      <dsp:nvSpPr>
        <dsp:cNvPr id="0" name=""/>
        <dsp:cNvSpPr/>
      </dsp:nvSpPr>
      <dsp:spPr>
        <a:xfrm>
          <a:off x="1654159" y="1365116"/>
          <a:ext cx="1399257" cy="38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Storage</a:t>
          </a:r>
        </a:p>
      </dsp:txBody>
      <dsp:txXfrm>
        <a:off x="1654159" y="1365116"/>
        <a:ext cx="1399257" cy="387360"/>
      </dsp:txXfrm>
    </dsp:sp>
    <dsp:sp modelId="{624D021F-197F-4B8C-A452-44FE38756DC2}">
      <dsp:nvSpPr>
        <dsp:cNvPr id="0" name=""/>
        <dsp:cNvSpPr/>
      </dsp:nvSpPr>
      <dsp:spPr>
        <a:xfrm>
          <a:off x="1654159" y="1779241"/>
          <a:ext cx="1399257" cy="376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0F3BB-0B60-4A27-9E8F-C2B48EC41D3B}">
      <dsp:nvSpPr>
        <dsp:cNvPr id="0" name=""/>
        <dsp:cNvSpPr/>
      </dsp:nvSpPr>
      <dsp:spPr>
        <a:xfrm>
          <a:off x="3753045" y="817830"/>
          <a:ext cx="489740" cy="4897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38B27E-79D9-497D-83DD-24FE714E6B71}">
      <dsp:nvSpPr>
        <dsp:cNvPr id="0" name=""/>
        <dsp:cNvSpPr/>
      </dsp:nvSpPr>
      <dsp:spPr>
        <a:xfrm>
          <a:off x="3298286" y="1365116"/>
          <a:ext cx="1399257" cy="38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Preprocessing</a:t>
          </a:r>
        </a:p>
      </dsp:txBody>
      <dsp:txXfrm>
        <a:off x="3298286" y="1365116"/>
        <a:ext cx="1399257" cy="387360"/>
      </dsp:txXfrm>
    </dsp:sp>
    <dsp:sp modelId="{CA74B552-4C10-407D-9DA4-DC446BE25C5A}">
      <dsp:nvSpPr>
        <dsp:cNvPr id="0" name=""/>
        <dsp:cNvSpPr/>
      </dsp:nvSpPr>
      <dsp:spPr>
        <a:xfrm>
          <a:off x="3298286" y="1779241"/>
          <a:ext cx="1399257" cy="376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FD5038-D7B3-4967-A9D2-460F1B3EE6F8}">
      <dsp:nvSpPr>
        <dsp:cNvPr id="0" name=""/>
        <dsp:cNvSpPr/>
      </dsp:nvSpPr>
      <dsp:spPr>
        <a:xfrm>
          <a:off x="5397172" y="817830"/>
          <a:ext cx="489740" cy="4897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791EB4-FB49-4359-AC90-58824558361C}">
      <dsp:nvSpPr>
        <dsp:cNvPr id="0" name=""/>
        <dsp:cNvSpPr/>
      </dsp:nvSpPr>
      <dsp:spPr>
        <a:xfrm>
          <a:off x="4942413" y="1365116"/>
          <a:ext cx="1399257" cy="38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 dirty="0"/>
            <a:t>Dimensionality Reduction</a:t>
          </a:r>
        </a:p>
      </dsp:txBody>
      <dsp:txXfrm>
        <a:off x="4942413" y="1365116"/>
        <a:ext cx="1399257" cy="387360"/>
      </dsp:txXfrm>
    </dsp:sp>
    <dsp:sp modelId="{D635B18C-E5A9-4FA1-8E3A-3A3AB3590972}">
      <dsp:nvSpPr>
        <dsp:cNvPr id="0" name=""/>
        <dsp:cNvSpPr/>
      </dsp:nvSpPr>
      <dsp:spPr>
        <a:xfrm>
          <a:off x="4942413" y="1779241"/>
          <a:ext cx="1399257" cy="376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534DBC-B829-430B-AA56-314832889084}">
      <dsp:nvSpPr>
        <dsp:cNvPr id="0" name=""/>
        <dsp:cNvSpPr/>
      </dsp:nvSpPr>
      <dsp:spPr>
        <a:xfrm>
          <a:off x="7041299" y="817830"/>
          <a:ext cx="489740" cy="48974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D4AD9E-D5DA-4A17-8DF7-0CA8997D8F91}">
      <dsp:nvSpPr>
        <dsp:cNvPr id="0" name=""/>
        <dsp:cNvSpPr/>
      </dsp:nvSpPr>
      <dsp:spPr>
        <a:xfrm>
          <a:off x="6586541" y="1365116"/>
          <a:ext cx="1399257" cy="38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Training</a:t>
          </a:r>
        </a:p>
      </dsp:txBody>
      <dsp:txXfrm>
        <a:off x="6586541" y="1365116"/>
        <a:ext cx="1399257" cy="387360"/>
      </dsp:txXfrm>
    </dsp:sp>
    <dsp:sp modelId="{65698291-BF23-4A1E-9AA6-3CB5AC1C3195}">
      <dsp:nvSpPr>
        <dsp:cNvPr id="0" name=""/>
        <dsp:cNvSpPr/>
      </dsp:nvSpPr>
      <dsp:spPr>
        <a:xfrm>
          <a:off x="6586541" y="1779241"/>
          <a:ext cx="1399257" cy="376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BC308-BC96-43B9-AED8-95B52C10EE9A}">
      <dsp:nvSpPr>
        <dsp:cNvPr id="0" name=""/>
        <dsp:cNvSpPr/>
      </dsp:nvSpPr>
      <dsp:spPr>
        <a:xfrm>
          <a:off x="8685426" y="817830"/>
          <a:ext cx="489740" cy="48974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37F60E-C9F7-4916-8841-97DCBF8A99E8}">
      <dsp:nvSpPr>
        <dsp:cNvPr id="0" name=""/>
        <dsp:cNvSpPr/>
      </dsp:nvSpPr>
      <dsp:spPr>
        <a:xfrm>
          <a:off x="8230668" y="1365116"/>
          <a:ext cx="1399257" cy="38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Evaluation</a:t>
          </a:r>
        </a:p>
      </dsp:txBody>
      <dsp:txXfrm>
        <a:off x="8230668" y="1365116"/>
        <a:ext cx="1399257" cy="387360"/>
      </dsp:txXfrm>
    </dsp:sp>
    <dsp:sp modelId="{DAF5DCB6-AB69-4711-BE35-F9BDF67760F3}">
      <dsp:nvSpPr>
        <dsp:cNvPr id="0" name=""/>
        <dsp:cNvSpPr/>
      </dsp:nvSpPr>
      <dsp:spPr>
        <a:xfrm>
          <a:off x="8230668" y="1779241"/>
          <a:ext cx="1399257" cy="376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2528F-E8E1-4B0B-809E-08F06CC6DE63}">
      <dsp:nvSpPr>
        <dsp:cNvPr id="0" name=""/>
        <dsp:cNvSpPr/>
      </dsp:nvSpPr>
      <dsp:spPr>
        <a:xfrm>
          <a:off x="10329554" y="817830"/>
          <a:ext cx="489740" cy="48974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167F69-F965-4288-A115-E1DD2DF782BE}">
      <dsp:nvSpPr>
        <dsp:cNvPr id="0" name=""/>
        <dsp:cNvSpPr/>
      </dsp:nvSpPr>
      <dsp:spPr>
        <a:xfrm>
          <a:off x="9874795" y="1365116"/>
          <a:ext cx="1399257" cy="38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Visualisation</a:t>
          </a:r>
        </a:p>
      </dsp:txBody>
      <dsp:txXfrm>
        <a:off x="9874795" y="1365116"/>
        <a:ext cx="1399257" cy="387360"/>
      </dsp:txXfrm>
    </dsp:sp>
    <dsp:sp modelId="{8B41FB10-1450-44A7-8C5B-2BEA077EF5DA}">
      <dsp:nvSpPr>
        <dsp:cNvPr id="0" name=""/>
        <dsp:cNvSpPr/>
      </dsp:nvSpPr>
      <dsp:spPr>
        <a:xfrm>
          <a:off x="9874795" y="1779241"/>
          <a:ext cx="1399257" cy="376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F7E7D-7DF0-4582-A97D-BA94D3F8F312}" type="datetimeFigureOut">
              <a:rPr lang="en-AU" smtClean="0"/>
              <a:t>5/08/2024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D50B8-DAA4-4008-8647-04ED2F15A9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852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D50B8-DAA4-4008-8647-04ED2F15A986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2579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0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5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4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0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9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2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9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3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0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9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0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341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violet.bui/viz/1000genomesMachineLearningVisualisations/Estimations?publish=yes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20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17BC9-95CC-1132-D88D-DA0B5C7D5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691679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Determining Ancestry using data from the 1000 Genomes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898AE-AFD9-09D9-F9C3-F70DC7E87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0" y="5253746"/>
            <a:ext cx="3511233" cy="1147054"/>
          </a:xfrm>
        </p:spPr>
        <p:txBody>
          <a:bodyPr anchor="t">
            <a:normAutofit/>
          </a:bodyPr>
          <a:lstStyle/>
          <a:p>
            <a:r>
              <a:rPr lang="en-AU" dirty="0"/>
              <a:t>Violet Bui, Elizabeth Dashwood, Mark Peck, &amp; Katrina Witt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0" name="Picture 19" descr="A green dna strand with dots and lines&#10;&#10;Description automatically generated">
            <a:extLst>
              <a:ext uri="{FF2B5EF4-FFF2-40B4-BE49-F238E27FC236}">
                <a16:creationId xmlns:a16="http://schemas.microsoft.com/office/drawing/2014/main" id="{AF24C77B-6C4B-94AC-7AFA-CB5EB8088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10141" r="-1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37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229765D-6469-FC39-EF87-608226A93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9545"/>
            <a:ext cx="12192000" cy="60884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231420-BBE7-F06C-1E09-F2DFFAA7342B}"/>
              </a:ext>
            </a:extLst>
          </p:cNvPr>
          <p:cNvSpPr/>
          <p:nvPr/>
        </p:nvSpPr>
        <p:spPr>
          <a:xfrm>
            <a:off x="63374" y="1258432"/>
            <a:ext cx="1539089" cy="199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239222-8B8C-9F25-6024-6C64DD456133}"/>
              </a:ext>
            </a:extLst>
          </p:cNvPr>
          <p:cNvSpPr/>
          <p:nvPr/>
        </p:nvSpPr>
        <p:spPr>
          <a:xfrm>
            <a:off x="7196748" y="1195057"/>
            <a:ext cx="208984" cy="566294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5B6F85-A9AA-A2CD-EAD9-7E5F0EB699ED}"/>
              </a:ext>
            </a:extLst>
          </p:cNvPr>
          <p:cNvSpPr/>
          <p:nvPr/>
        </p:nvSpPr>
        <p:spPr>
          <a:xfrm>
            <a:off x="8879940" y="1195056"/>
            <a:ext cx="208984" cy="566294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60F0E4-DDC5-75FA-019A-8A4E9EE9CD88}"/>
              </a:ext>
            </a:extLst>
          </p:cNvPr>
          <p:cNvSpPr/>
          <p:nvPr/>
        </p:nvSpPr>
        <p:spPr>
          <a:xfrm>
            <a:off x="5140859" y="1195055"/>
            <a:ext cx="208984" cy="566294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BC3F651-CA78-176B-2FAD-149A6868E45D}"/>
              </a:ext>
            </a:extLst>
          </p:cNvPr>
          <p:cNvSpPr/>
          <p:nvPr/>
        </p:nvSpPr>
        <p:spPr>
          <a:xfrm>
            <a:off x="7387626" y="1195057"/>
            <a:ext cx="208984" cy="566294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2A7F23-89F9-372C-0A22-E087504E9D01}"/>
              </a:ext>
            </a:extLst>
          </p:cNvPr>
          <p:cNvSpPr/>
          <p:nvPr/>
        </p:nvSpPr>
        <p:spPr>
          <a:xfrm>
            <a:off x="2148685" y="1195057"/>
            <a:ext cx="208984" cy="566294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AEB6CD-ACC3-4E7C-70F2-2886F93EB8BA}"/>
              </a:ext>
            </a:extLst>
          </p:cNvPr>
          <p:cNvSpPr/>
          <p:nvPr/>
        </p:nvSpPr>
        <p:spPr>
          <a:xfrm>
            <a:off x="3450878" y="1204114"/>
            <a:ext cx="208984" cy="566294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20C03-F8D6-D35C-CC8B-C79973DA7822}"/>
              </a:ext>
            </a:extLst>
          </p:cNvPr>
          <p:cNvSpPr/>
          <p:nvPr/>
        </p:nvSpPr>
        <p:spPr>
          <a:xfrm>
            <a:off x="126749" y="896293"/>
            <a:ext cx="1475714" cy="2987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467BED-A4AD-DF66-14E1-DA3599EAB138}"/>
              </a:ext>
            </a:extLst>
          </p:cNvPr>
          <p:cNvSpPr txBox="1"/>
          <p:nvPr/>
        </p:nvSpPr>
        <p:spPr>
          <a:xfrm>
            <a:off x="9587620" y="5719123"/>
            <a:ext cx="2299580" cy="36933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CVD &amp; Diabetes</a:t>
            </a:r>
          </a:p>
        </p:txBody>
      </p:sp>
    </p:spTree>
    <p:extLst>
      <p:ext uri="{BB962C8B-B14F-4D97-AF65-F5344CB8AC3E}">
        <p14:creationId xmlns:p14="http://schemas.microsoft.com/office/powerpoint/2010/main" val="2850945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229765D-6469-FC39-EF87-608226A93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9545"/>
            <a:ext cx="12192000" cy="60884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231420-BBE7-F06C-1E09-F2DFFAA7342B}"/>
              </a:ext>
            </a:extLst>
          </p:cNvPr>
          <p:cNvSpPr/>
          <p:nvPr/>
        </p:nvSpPr>
        <p:spPr>
          <a:xfrm>
            <a:off x="63374" y="1258432"/>
            <a:ext cx="1539089" cy="199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239222-8B8C-9F25-6024-6C64DD456133}"/>
              </a:ext>
            </a:extLst>
          </p:cNvPr>
          <p:cNvSpPr/>
          <p:nvPr/>
        </p:nvSpPr>
        <p:spPr>
          <a:xfrm>
            <a:off x="6264232" y="1195053"/>
            <a:ext cx="208984" cy="566294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5B6F85-A9AA-A2CD-EAD9-7E5F0EB699ED}"/>
              </a:ext>
            </a:extLst>
          </p:cNvPr>
          <p:cNvSpPr/>
          <p:nvPr/>
        </p:nvSpPr>
        <p:spPr>
          <a:xfrm>
            <a:off x="10758534" y="1195052"/>
            <a:ext cx="208984" cy="566294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60F0E4-DDC5-75FA-019A-8A4E9EE9CD88}"/>
              </a:ext>
            </a:extLst>
          </p:cNvPr>
          <p:cNvSpPr/>
          <p:nvPr/>
        </p:nvSpPr>
        <p:spPr>
          <a:xfrm>
            <a:off x="4941692" y="1195055"/>
            <a:ext cx="208984" cy="566294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BC3F651-CA78-176B-2FAD-149A6868E45D}"/>
              </a:ext>
            </a:extLst>
          </p:cNvPr>
          <p:cNvSpPr/>
          <p:nvPr/>
        </p:nvSpPr>
        <p:spPr>
          <a:xfrm>
            <a:off x="7387626" y="1195057"/>
            <a:ext cx="208984" cy="566294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2A7F23-89F9-372C-0A22-E087504E9D01}"/>
              </a:ext>
            </a:extLst>
          </p:cNvPr>
          <p:cNvSpPr/>
          <p:nvPr/>
        </p:nvSpPr>
        <p:spPr>
          <a:xfrm>
            <a:off x="1204111" y="1195057"/>
            <a:ext cx="208984" cy="566294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AEB6CD-ACC3-4E7C-70F2-2886F93EB8BA}"/>
              </a:ext>
            </a:extLst>
          </p:cNvPr>
          <p:cNvSpPr/>
          <p:nvPr/>
        </p:nvSpPr>
        <p:spPr>
          <a:xfrm>
            <a:off x="2516862" y="1195054"/>
            <a:ext cx="208984" cy="566294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20C03-F8D6-D35C-CC8B-C79973DA7822}"/>
              </a:ext>
            </a:extLst>
          </p:cNvPr>
          <p:cNvSpPr/>
          <p:nvPr/>
        </p:nvSpPr>
        <p:spPr>
          <a:xfrm>
            <a:off x="126749" y="896293"/>
            <a:ext cx="1475714" cy="2987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4D12259-D72C-7CBF-0421-060987109EAB}"/>
              </a:ext>
            </a:extLst>
          </p:cNvPr>
          <p:cNvSpPr/>
          <p:nvPr/>
        </p:nvSpPr>
        <p:spPr>
          <a:xfrm>
            <a:off x="10195720" y="1211657"/>
            <a:ext cx="208984" cy="566294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CB8A2A-299C-8B00-1609-6D2B920E2D9F}"/>
              </a:ext>
            </a:extLst>
          </p:cNvPr>
          <p:cNvSpPr txBox="1"/>
          <p:nvPr/>
        </p:nvSpPr>
        <p:spPr>
          <a:xfrm>
            <a:off x="10404704" y="5881501"/>
            <a:ext cx="1324068" cy="36933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Obesity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467BED-A4AD-DF66-14E1-DA3599EAB138}"/>
              </a:ext>
            </a:extLst>
          </p:cNvPr>
          <p:cNvSpPr txBox="1"/>
          <p:nvPr/>
        </p:nvSpPr>
        <p:spPr>
          <a:xfrm>
            <a:off x="10381309" y="5274339"/>
            <a:ext cx="1324068" cy="36933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Cancer Risk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814E17-E5FF-A453-E1CC-E86C4F9CA78C}"/>
              </a:ext>
            </a:extLst>
          </p:cNvPr>
          <p:cNvSpPr/>
          <p:nvPr/>
        </p:nvSpPr>
        <p:spPr>
          <a:xfrm>
            <a:off x="8689824" y="1211662"/>
            <a:ext cx="208984" cy="566294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D2A97D-A79C-BF50-8CE4-F0FCB2FF41B0}"/>
              </a:ext>
            </a:extLst>
          </p:cNvPr>
          <p:cNvSpPr/>
          <p:nvPr/>
        </p:nvSpPr>
        <p:spPr>
          <a:xfrm>
            <a:off x="9430699" y="1201108"/>
            <a:ext cx="208984" cy="566294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7835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4EEA-63AC-F750-98FD-FA9F2AA1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1078"/>
          </a:xfrm>
        </p:spPr>
        <p:txBody>
          <a:bodyPr/>
          <a:lstStyle/>
          <a:p>
            <a:r>
              <a:rPr lang="en-US" dirty="0"/>
              <a:t>Conclusions: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548C-5FAE-00FA-62DE-F8EDDDAFE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56426"/>
            <a:ext cx="11029615" cy="5198704"/>
          </a:xfrm>
        </p:spPr>
        <p:txBody>
          <a:bodyPr anchor="t">
            <a:normAutofit fontScale="92500" lnSpcReduction="10000"/>
          </a:bodyPr>
          <a:lstStyle/>
          <a:p>
            <a:r>
              <a:rPr lang="en-AU" sz="2100" b="1" dirty="0"/>
              <a:t>Two components explained dimensionality in both Kidd and Seldin datasets:</a:t>
            </a:r>
          </a:p>
          <a:p>
            <a:pPr lvl="1"/>
            <a:r>
              <a:rPr lang="en-AU" b="1" dirty="0"/>
              <a:t>Component 1: </a:t>
            </a:r>
            <a:r>
              <a:rPr lang="en-AU" dirty="0"/>
              <a:t>linked with diabetes and CVD risk</a:t>
            </a:r>
          </a:p>
          <a:p>
            <a:pPr lvl="1"/>
            <a:r>
              <a:rPr lang="en-AU" b="1" dirty="0"/>
              <a:t>Component 2: </a:t>
            </a:r>
            <a:r>
              <a:rPr lang="en-AU" dirty="0"/>
              <a:t>linked with cancer risk</a:t>
            </a:r>
          </a:p>
          <a:p>
            <a:pPr lvl="1"/>
            <a:endParaRPr lang="en-AU" dirty="0"/>
          </a:p>
          <a:p>
            <a:r>
              <a:rPr lang="en-US" sz="2100" b="1" dirty="0"/>
              <a:t>Some evidence these are linked with ancestry:</a:t>
            </a:r>
          </a:p>
          <a:p>
            <a:pPr lvl="1"/>
            <a:r>
              <a:rPr lang="en-US" b="1" dirty="0"/>
              <a:t>Diabetes</a:t>
            </a:r>
            <a:r>
              <a:rPr lang="en-US" dirty="0"/>
              <a:t>: higher risk in South Asians and Africans compared to Europeans</a:t>
            </a:r>
          </a:p>
          <a:p>
            <a:pPr lvl="1"/>
            <a:r>
              <a:rPr lang="en-US" b="1" dirty="0"/>
              <a:t>CVD: </a:t>
            </a:r>
            <a:r>
              <a:rPr lang="en-US" dirty="0"/>
              <a:t>higher risk in South Asians compared to Europeans</a:t>
            </a:r>
          </a:p>
          <a:p>
            <a:pPr lvl="1"/>
            <a:r>
              <a:rPr lang="en-US" b="1" dirty="0"/>
              <a:t>Cancer: </a:t>
            </a:r>
          </a:p>
          <a:p>
            <a:pPr lvl="2"/>
            <a:r>
              <a:rPr lang="en-US" sz="1700" dirty="0"/>
              <a:t>Higher risk of breast, lung, and colorectal cancers in Europeans</a:t>
            </a:r>
          </a:p>
          <a:p>
            <a:pPr lvl="2"/>
            <a:r>
              <a:rPr lang="en-US" sz="1700" dirty="0"/>
              <a:t>Higher risk of prostate cancer in Africans</a:t>
            </a:r>
          </a:p>
          <a:p>
            <a:pPr lvl="2"/>
            <a:r>
              <a:rPr lang="en-US" sz="1700" dirty="0"/>
              <a:t>Higher risk of oral and pharyngeal cancers in South Asians</a:t>
            </a:r>
          </a:p>
          <a:p>
            <a:pPr lvl="2"/>
            <a:endParaRPr lang="en-US" sz="1700" dirty="0"/>
          </a:p>
          <a:p>
            <a:r>
              <a:rPr lang="en-US" sz="2100" b="1" dirty="0"/>
              <a:t>However, these components do not neatly distinguish individuals of different ancestries </a:t>
            </a:r>
          </a:p>
          <a:p>
            <a:pPr lvl="2"/>
            <a:endParaRPr lang="en-US" sz="1700" dirty="0"/>
          </a:p>
          <a:p>
            <a:pPr lvl="2"/>
            <a:endParaRPr lang="en-US" sz="1700" dirty="0"/>
          </a:p>
          <a:p>
            <a:pPr lvl="1"/>
            <a:endParaRPr lang="en-US" b="1" dirty="0"/>
          </a:p>
          <a:p>
            <a:pPr marL="0" indent="0">
              <a:buNone/>
            </a:pP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617145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green dna strand with dots and lines&#10;&#10;Description automatically generated">
            <a:extLst>
              <a:ext uri="{FF2B5EF4-FFF2-40B4-BE49-F238E27FC236}">
                <a16:creationId xmlns:a16="http://schemas.microsoft.com/office/drawing/2014/main" id="{AF24C77B-6C4B-94AC-7AFA-CB5EB8088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8538" r="-2" b="158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27B12A8-80E5-A39C-A9DD-946D3741C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954" y="2539849"/>
            <a:ext cx="6939746" cy="590321"/>
          </a:xfrm>
        </p:spPr>
        <p:txBody>
          <a:bodyPr>
            <a:noAutofit/>
          </a:bodyPr>
          <a:lstStyle/>
          <a:p>
            <a:r>
              <a:rPr lang="en-US" sz="4000" b="1" dirty="0"/>
              <a:t>Training &amp; Classifying: Neural networks</a:t>
            </a:r>
          </a:p>
          <a:p>
            <a:endParaRPr lang="en-AU" sz="4000" b="1" dirty="0"/>
          </a:p>
        </p:txBody>
      </p:sp>
    </p:spTree>
    <p:extLst>
      <p:ext uri="{BB962C8B-B14F-4D97-AF65-F5344CB8AC3E}">
        <p14:creationId xmlns:p14="http://schemas.microsoft.com/office/powerpoint/2010/main" val="776845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74DC-0BE9-D7D5-5D7D-CC281954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6373"/>
          </a:xfrm>
        </p:spPr>
        <p:txBody>
          <a:bodyPr>
            <a:normAutofit fontScale="90000"/>
          </a:bodyPr>
          <a:lstStyle/>
          <a:p>
            <a:r>
              <a:rPr lang="en-AU" dirty="0"/>
              <a:t>Results: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0A4F-A06A-5F08-FC72-400C7F2C2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20687"/>
            <a:ext cx="11029615" cy="4454663"/>
          </a:xfrm>
        </p:spPr>
        <p:txBody>
          <a:bodyPr anchor="t"/>
          <a:lstStyle/>
          <a:p>
            <a:r>
              <a:rPr lang="en-AU" dirty="0"/>
              <a:t>Target variable (i.e., ancestry superpopulation) represents a categorical outcome with 5 classes:</a:t>
            </a:r>
          </a:p>
          <a:p>
            <a:pPr lvl="1"/>
            <a:r>
              <a:rPr lang="en-AU" b="1" dirty="0"/>
              <a:t>New package: </a:t>
            </a:r>
            <a:r>
              <a:rPr lang="en-AU" dirty="0" err="1"/>
              <a:t>tensorflow.keras.utils</a:t>
            </a:r>
            <a:r>
              <a:rPr lang="en-AU" dirty="0"/>
              <a:t> import </a:t>
            </a:r>
            <a:r>
              <a:rPr lang="en-AU" dirty="0" err="1"/>
              <a:t>to_categorical</a:t>
            </a:r>
            <a:r>
              <a:rPr lang="en-AU" dirty="0"/>
              <a:t>()</a:t>
            </a:r>
          </a:p>
          <a:p>
            <a:pPr lvl="1"/>
            <a:r>
              <a:rPr lang="en-AU" b="1" dirty="0"/>
              <a:t>New activation function:</a:t>
            </a:r>
            <a:r>
              <a:rPr lang="en-AU" dirty="0"/>
              <a:t> ‘</a:t>
            </a:r>
            <a:r>
              <a:rPr lang="en-AU" dirty="0" err="1"/>
              <a:t>softmax</a:t>
            </a:r>
            <a:r>
              <a:rPr lang="en-AU" dirty="0"/>
              <a:t>’</a:t>
            </a:r>
          </a:p>
          <a:p>
            <a:pPr lvl="1"/>
            <a:r>
              <a:rPr lang="en-AU" b="1" dirty="0"/>
              <a:t>New loss function: </a:t>
            </a:r>
            <a:r>
              <a:rPr lang="en-AU" dirty="0"/>
              <a:t>‘</a:t>
            </a:r>
            <a:r>
              <a:rPr lang="en-AU" dirty="0" err="1"/>
              <a:t>categorical_crossentropy</a:t>
            </a:r>
            <a:r>
              <a:rPr lang="en-AU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849935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green dna strand with dots and lines&#10;&#10;Description automatically generated">
            <a:extLst>
              <a:ext uri="{FF2B5EF4-FFF2-40B4-BE49-F238E27FC236}">
                <a16:creationId xmlns:a16="http://schemas.microsoft.com/office/drawing/2014/main" id="{AF24C77B-6C4B-94AC-7AFA-CB5EB8088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8538" r="-2" b="158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27B12A8-80E5-A39C-A9DD-946D3741C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954" y="2539849"/>
            <a:ext cx="6939746" cy="590321"/>
          </a:xfrm>
        </p:spPr>
        <p:txBody>
          <a:bodyPr>
            <a:noAutofit/>
          </a:bodyPr>
          <a:lstStyle/>
          <a:p>
            <a:r>
              <a:rPr lang="en-US" sz="4000" b="1" dirty="0"/>
              <a:t>Interpreting the Results:</a:t>
            </a:r>
          </a:p>
          <a:p>
            <a:r>
              <a:rPr lang="en-US" sz="4000" b="1" dirty="0" err="1"/>
              <a:t>Visualisation</a:t>
            </a:r>
            <a:r>
              <a:rPr lang="en-US" sz="4000" b="1" dirty="0"/>
              <a:t> through Tableau</a:t>
            </a:r>
          </a:p>
          <a:p>
            <a:endParaRPr lang="en-AU" sz="4000" b="1" dirty="0"/>
          </a:p>
        </p:txBody>
      </p:sp>
    </p:spTree>
    <p:extLst>
      <p:ext uri="{BB962C8B-B14F-4D97-AF65-F5344CB8AC3E}">
        <p14:creationId xmlns:p14="http://schemas.microsoft.com/office/powerpoint/2010/main" val="1003577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EA7D-617A-97E1-6E8D-7FC343A8A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Preparing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63B8F-E019-BABB-462E-2F9153C28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AU" dirty="0"/>
              <a:t>Wanted a map which shows relations between two regions</a:t>
            </a:r>
          </a:p>
          <a:p>
            <a:r>
              <a:rPr lang="en-AU" dirty="0"/>
              <a:t>Tableau has a built-in path maker, but the formatting must be very specific</a:t>
            </a:r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AE5D49-C808-8E58-89B5-12134DBD6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25" y="3317179"/>
            <a:ext cx="4102964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65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FEF8C-C22F-2A4E-1232-B86F2F5B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Preparing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BA5D6-6A89-2A34-C0CC-8C72CD6D8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5182915" cy="3634486"/>
          </a:xfrm>
        </p:spPr>
        <p:txBody>
          <a:bodyPr anchor="t"/>
          <a:lstStyle/>
          <a:p>
            <a:r>
              <a:rPr lang="en-AU" dirty="0"/>
              <a:t>Another csv with just the Path ID and the count of that path was made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35F583-5014-EFD1-C611-C8A67B9E6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055" y="2090843"/>
            <a:ext cx="5789501" cy="433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8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45CE-AD67-B4D5-17B9-1C28911D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Making the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1B872E-54FB-D10B-BDEF-4860ED6F6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712048"/>
            <a:ext cx="3211670" cy="37964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C89A73-8C2C-E3BC-2A35-32CF352AA6AF}"/>
              </a:ext>
            </a:extLst>
          </p:cNvPr>
          <p:cNvSpPr txBox="1"/>
          <p:nvPr/>
        </p:nvSpPr>
        <p:spPr>
          <a:xfrm>
            <a:off x="581192" y="2065717"/>
            <a:ext cx="321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1. Parameter to choose which superpopulation to display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F5C0CA-38A9-D4A5-D514-7B7BE6FF0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886" y="2048614"/>
            <a:ext cx="3451397" cy="18859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6603E3-43C3-AF43-AF13-C7BE5B20F351}"/>
              </a:ext>
            </a:extLst>
          </p:cNvPr>
          <p:cNvSpPr txBox="1"/>
          <p:nvPr/>
        </p:nvSpPr>
        <p:spPr>
          <a:xfrm>
            <a:off x="7970886" y="1183744"/>
            <a:ext cx="321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3. Calculated field to choose colour of line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59D6F6-1A03-EF06-17B2-4BDD5C437C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27" b="3250"/>
          <a:stretch/>
        </p:blipFill>
        <p:spPr>
          <a:xfrm>
            <a:off x="4104864" y="2699763"/>
            <a:ext cx="3662335" cy="18859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85E60E-AC96-629C-9A37-3CF15F3A91D8}"/>
              </a:ext>
            </a:extLst>
          </p:cNvPr>
          <p:cNvSpPr txBox="1"/>
          <p:nvPr/>
        </p:nvSpPr>
        <p:spPr>
          <a:xfrm>
            <a:off x="4223356" y="2053431"/>
            <a:ext cx="321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2. Filter to only get paths which start with parameter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7EEB8D-F393-CAA2-D26A-A985ACAD9F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4578" y="4326505"/>
            <a:ext cx="3041009" cy="22700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0014164-A719-51CF-5305-A001FEBBF0EE}"/>
              </a:ext>
            </a:extLst>
          </p:cNvPr>
          <p:cNvSpPr txBox="1"/>
          <p:nvPr/>
        </p:nvSpPr>
        <p:spPr>
          <a:xfrm>
            <a:off x="3953629" y="5227634"/>
            <a:ext cx="43665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4. Longitude on Columns, Latitude on Rows</a:t>
            </a:r>
          </a:p>
          <a:p>
            <a:pPr algn="r"/>
            <a:r>
              <a:rPr lang="en-AU" dirty="0"/>
              <a:t>Path ID on Detail, graph set to “Line”</a:t>
            </a:r>
          </a:p>
          <a:p>
            <a:pPr algn="r"/>
            <a:r>
              <a:rPr lang="en-AU" dirty="0"/>
              <a:t>Guess Superpopulation on Colour, Count of Predictions on Size</a:t>
            </a:r>
          </a:p>
          <a:p>
            <a:pPr algn="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715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45CE-AD67-B4D5-17B9-1C28911D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Map: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14549D-75B5-2A11-1DA8-D69B7B3EA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85" y="1890876"/>
            <a:ext cx="8694512" cy="46445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969AF6-988C-B9BF-428F-67775ED48831}"/>
              </a:ext>
            </a:extLst>
          </p:cNvPr>
          <p:cNvSpPr txBox="1"/>
          <p:nvPr/>
        </p:nvSpPr>
        <p:spPr>
          <a:xfrm>
            <a:off x="3448735" y="1296516"/>
            <a:ext cx="60949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i="0" u="none" strike="noStrike" dirty="0">
                <a:effectLst/>
                <a:highlight>
                  <a:srgbClr val="FFFFFF"/>
                </a:highlight>
                <a:latin typeface="Slack-Lato"/>
                <a:hlinkClick r:id="rId3"/>
              </a:rPr>
              <a:t>https://public.tableau.com/app/profile/violet.bui/viz/1000genomesMachineLearningVisualisations/Estimations?publish=yes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235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undefined">
            <a:extLst>
              <a:ext uri="{FF2B5EF4-FFF2-40B4-BE49-F238E27FC236}">
                <a16:creationId xmlns:a16="http://schemas.microsoft.com/office/drawing/2014/main" id="{0A9B8337-048E-3074-A048-90960D9A9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951" y="3021868"/>
            <a:ext cx="6328180" cy="380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634EEA-63AC-F750-98FD-FA9F2AA1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1078"/>
          </a:xfrm>
        </p:spPr>
        <p:txBody>
          <a:bodyPr/>
          <a:lstStyle/>
          <a:p>
            <a:r>
              <a:rPr lang="en-AU" dirty="0"/>
              <a:t>Data source: 1000 genomes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548C-5FAE-00FA-62DE-F8EDDDAFE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56426"/>
            <a:ext cx="11029615" cy="4418924"/>
          </a:xfrm>
        </p:spPr>
        <p:txBody>
          <a:bodyPr anchor="t">
            <a:normAutofit fontScale="92500" lnSpcReduction="10000"/>
          </a:bodyPr>
          <a:lstStyle/>
          <a:p>
            <a:r>
              <a:rPr lang="en-AU" dirty="0"/>
              <a:t>Between 2008 and 2015, the 1000 Genomes Project Consortium brought together researchers from 8 countries worldwide (China, Italy, Japan, Kenya, Nigeria, Peru, UK, USA)</a:t>
            </a:r>
          </a:p>
          <a:p>
            <a:pPr lvl="1"/>
            <a:r>
              <a:rPr lang="en-AU" dirty="0"/>
              <a:t>Create a catalogue of human genetic variations in different populations</a:t>
            </a:r>
          </a:p>
          <a:p>
            <a:pPr lvl="1"/>
            <a:r>
              <a:rPr lang="en-AU" dirty="0"/>
              <a:t>Identify individual Single Nucleotide Polymorphisms (SNPs) driving these variations, inc. variations by ancestry</a:t>
            </a:r>
          </a:p>
          <a:p>
            <a:pPr marL="324000" lvl="1" indent="0">
              <a:buNone/>
            </a:pPr>
            <a:endParaRPr lang="en-AU" dirty="0"/>
          </a:p>
          <a:p>
            <a:r>
              <a:rPr lang="en-AU" dirty="0"/>
              <a:t>Data collection occurred over 4 key phases:</a:t>
            </a:r>
          </a:p>
          <a:p>
            <a:pPr lvl="1"/>
            <a:r>
              <a:rPr lang="en-AU" b="1" dirty="0"/>
              <a:t>Pilot: </a:t>
            </a:r>
            <a:r>
              <a:rPr lang="en-AU" dirty="0"/>
              <a:t>697 persons from 7 populations</a:t>
            </a:r>
          </a:p>
          <a:p>
            <a:pPr lvl="1"/>
            <a:r>
              <a:rPr lang="en-AU" b="1" dirty="0"/>
              <a:t>Phase 1: </a:t>
            </a:r>
            <a:r>
              <a:rPr lang="en-AU" dirty="0"/>
              <a:t>1092 persons from 14 populations</a:t>
            </a:r>
          </a:p>
          <a:p>
            <a:pPr lvl="1"/>
            <a:r>
              <a:rPr lang="en-AU" b="1" dirty="0"/>
              <a:t>Phase 2: </a:t>
            </a:r>
            <a:r>
              <a:rPr lang="en-AU" dirty="0"/>
              <a:t>2504 persons from 26 populations</a:t>
            </a:r>
          </a:p>
          <a:p>
            <a:pPr lvl="1"/>
            <a:r>
              <a:rPr lang="en-AU" b="1" dirty="0"/>
              <a:t>Phase 3: </a:t>
            </a:r>
            <a:r>
              <a:rPr lang="en-AU" dirty="0"/>
              <a:t>several new genes sequenced</a:t>
            </a:r>
            <a:endParaRPr lang="en-AU" b="1" dirty="0"/>
          </a:p>
          <a:p>
            <a:pPr lvl="1"/>
            <a:endParaRPr lang="en-AU" dirty="0"/>
          </a:p>
          <a:p>
            <a:r>
              <a:rPr lang="en-AU" b="1" dirty="0"/>
              <a:t>Final dataset: </a:t>
            </a:r>
            <a:r>
              <a:rPr lang="en-AU" dirty="0"/>
              <a:t>2,504 persons from 26 populations</a:t>
            </a:r>
          </a:p>
        </p:txBody>
      </p:sp>
    </p:spTree>
    <p:extLst>
      <p:ext uri="{BB962C8B-B14F-4D97-AF65-F5344CB8AC3E}">
        <p14:creationId xmlns:p14="http://schemas.microsoft.com/office/powerpoint/2010/main" val="153158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>
            <a:extLst>
              <a:ext uri="{FF2B5EF4-FFF2-40B4-BE49-F238E27FC236}">
                <a16:creationId xmlns:a16="http://schemas.microsoft.com/office/drawing/2014/main" id="{D47A3404-507F-78B6-35A9-90DD25AD079E}"/>
              </a:ext>
            </a:extLst>
          </p:cNvPr>
          <p:cNvSpPr/>
          <p:nvPr/>
        </p:nvSpPr>
        <p:spPr>
          <a:xfrm>
            <a:off x="450716" y="1157597"/>
            <a:ext cx="11419859" cy="34618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100CD3E-DB59-F7D4-4952-5B4B266E99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5538050"/>
              </p:ext>
            </p:extLst>
          </p:nvPr>
        </p:nvGraphicFramePr>
        <p:xfrm>
          <a:off x="321425" y="1655324"/>
          <a:ext cx="11284085" cy="2973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9C3E8C6-D2F3-74CF-AAFA-6C3048A72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10667"/>
          </a:xfrm>
        </p:spPr>
        <p:txBody>
          <a:bodyPr>
            <a:normAutofit fontScale="90000"/>
          </a:bodyPr>
          <a:lstStyle/>
          <a:p>
            <a:r>
              <a:rPr lang="en-AU" dirty="0"/>
              <a:t>Data processing pipeline:</a:t>
            </a:r>
          </a:p>
        </p:txBody>
      </p:sp>
      <p:pic>
        <p:nvPicPr>
          <p:cNvPr id="1026" name="Picture 2" descr="S3 - A modern approach to hiding secrets | Sarthak Rout | Medium">
            <a:extLst>
              <a:ext uri="{FF2B5EF4-FFF2-40B4-BE49-F238E27FC236}">
                <a16:creationId xmlns:a16="http://schemas.microsoft.com/office/drawing/2014/main" id="{D100510B-E1C8-E4EF-6280-FB287B69A9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00"/>
          <a:stretch/>
        </p:blipFill>
        <p:spPr bwMode="auto">
          <a:xfrm>
            <a:off x="450716" y="4426010"/>
            <a:ext cx="892983" cy="74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 Experience from 3 years of Kaggle | by Vishnu U | Medium">
            <a:extLst>
              <a:ext uri="{FF2B5EF4-FFF2-40B4-BE49-F238E27FC236}">
                <a16:creationId xmlns:a16="http://schemas.microsoft.com/office/drawing/2014/main" id="{F1E89038-2CCB-59E8-2E67-68D3527D8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45" y="5135178"/>
            <a:ext cx="1215957" cy="81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Deep Dive into the os Library in Python: Functions, Features, and Best  Practices | by Saeed Mohajeryami, PhD | Tech &amp; Data Hub | Medium">
            <a:extLst>
              <a:ext uri="{FF2B5EF4-FFF2-40B4-BE49-F238E27FC236}">
                <a16:creationId xmlns:a16="http://schemas.microsoft.com/office/drawing/2014/main" id="{B0F76A91-BD2D-737F-58B2-7705F8C3EF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8" r="30267"/>
          <a:stretch/>
        </p:blipFill>
        <p:spPr bwMode="auto">
          <a:xfrm>
            <a:off x="2177700" y="4964775"/>
            <a:ext cx="953311" cy="108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ndas (software) - Wikipedia">
            <a:extLst>
              <a:ext uri="{FF2B5EF4-FFF2-40B4-BE49-F238E27FC236}">
                <a16:creationId xmlns:a16="http://schemas.microsoft.com/office/drawing/2014/main" id="{204BB1FF-B094-C5E7-4AB1-7CE6D202E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098" y="4502753"/>
            <a:ext cx="1140517" cy="46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ensorflow logo - Social media &amp; Logos Icons">
            <a:extLst>
              <a:ext uri="{FF2B5EF4-FFF2-40B4-BE49-F238E27FC236}">
                <a16:creationId xmlns:a16="http://schemas.microsoft.com/office/drawing/2014/main" id="{B0BC7DE0-0179-C683-8FCD-C60A617D34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6"/>
          <a:stretch/>
        </p:blipFill>
        <p:spPr bwMode="auto">
          <a:xfrm>
            <a:off x="7936921" y="4557919"/>
            <a:ext cx="1351712" cy="5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 logo of a person&#10;&#10;Description automatically generated with medium confidence">
            <a:extLst>
              <a:ext uri="{FF2B5EF4-FFF2-40B4-BE49-F238E27FC236}">
                <a16:creationId xmlns:a16="http://schemas.microsoft.com/office/drawing/2014/main" id="{B5F09637-D233-3FBF-A104-DDB2A50AD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519" y="4420418"/>
            <a:ext cx="953311" cy="5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ableau Logo and symbol, meaning, history, PNG, brand">
            <a:extLst>
              <a:ext uri="{FF2B5EF4-FFF2-40B4-BE49-F238E27FC236}">
                <a16:creationId xmlns:a16="http://schemas.microsoft.com/office/drawing/2014/main" id="{B66F199A-FD23-7F81-31B5-16790C654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616" y="4362350"/>
            <a:ext cx="1559668" cy="87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GitHub - MaxHalford/prince: :crown: Multivariate exploratory data analysis  in Python — PCA, CA, MCA, MFA, FAMD, GPA">
            <a:extLst>
              <a:ext uri="{FF2B5EF4-FFF2-40B4-BE49-F238E27FC236}">
                <a16:creationId xmlns:a16="http://schemas.microsoft.com/office/drawing/2014/main" id="{89A85417-976E-6BFE-1136-1B7C06E22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95" y="4411046"/>
            <a:ext cx="1908724" cy="64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470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502020104020203"/>
              <a:ea typeface="+mn-ea"/>
              <a:cs typeface="+mn-cs"/>
            </a:endParaRPr>
          </a:p>
        </p:txBody>
      </p:sp>
      <p:pic>
        <p:nvPicPr>
          <p:cNvPr id="20" name="Picture 19" descr="A green dna strand with dots and lines&#10;&#10;Description automatically generated">
            <a:extLst>
              <a:ext uri="{FF2B5EF4-FFF2-40B4-BE49-F238E27FC236}">
                <a16:creationId xmlns:a16="http://schemas.microsoft.com/office/drawing/2014/main" id="{AF24C77B-6C4B-94AC-7AFA-CB5EB8088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8538" r="-2" b="158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502020104020203"/>
              <a:ea typeface="+mn-ea"/>
              <a:cs typeface="+mn-c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27B12A8-80E5-A39C-A9DD-946D3741C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64" y="2288389"/>
            <a:ext cx="6939746" cy="590321"/>
          </a:xfrm>
        </p:spPr>
        <p:txBody>
          <a:bodyPr>
            <a:noAutofit/>
          </a:bodyPr>
          <a:lstStyle/>
          <a:p>
            <a:r>
              <a:rPr lang="en-US" sz="4000" b="1" dirty="0"/>
              <a:t>Preprocessing:</a:t>
            </a:r>
          </a:p>
          <a:p>
            <a:r>
              <a:rPr lang="en-US" sz="4000" b="1" dirty="0"/>
              <a:t>Problems with </a:t>
            </a:r>
            <a:r>
              <a:rPr lang="en-US" sz="4000" b="1" dirty="0" err="1"/>
              <a:t>pca</a:t>
            </a:r>
            <a:r>
              <a:rPr lang="en-US" sz="4000" b="1" dirty="0"/>
              <a:t> (Principal Component Analysis)</a:t>
            </a:r>
          </a:p>
          <a:p>
            <a:endParaRPr lang="en-AU" sz="4000" b="1" dirty="0"/>
          </a:p>
        </p:txBody>
      </p:sp>
    </p:spTree>
    <p:extLst>
      <p:ext uri="{BB962C8B-B14F-4D97-AF65-F5344CB8AC3E}">
        <p14:creationId xmlns:p14="http://schemas.microsoft.com/office/powerpoint/2010/main" val="78472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74DC-0BE9-D7D5-5D7D-CC281954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6373"/>
          </a:xfrm>
        </p:spPr>
        <p:txBody>
          <a:bodyPr>
            <a:normAutofit fontScale="90000"/>
          </a:bodyPr>
          <a:lstStyle/>
          <a:p>
            <a:r>
              <a:rPr lang="en-AU" dirty="0"/>
              <a:t>Results: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0A4F-A06A-5F08-FC72-400C7F2C2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20687"/>
            <a:ext cx="4984720" cy="4454663"/>
          </a:xfrm>
        </p:spPr>
        <p:txBody>
          <a:bodyPr anchor="t">
            <a:normAutofit/>
          </a:bodyPr>
          <a:lstStyle/>
          <a:p>
            <a:endParaRPr lang="en-AU" b="1" dirty="0"/>
          </a:p>
          <a:p>
            <a:r>
              <a:rPr lang="en-AU" b="1" dirty="0"/>
              <a:t>SNPs one-hot encoded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b="1" dirty="0"/>
              <a:t>Matrix converted to sparse</a:t>
            </a:r>
          </a:p>
          <a:p>
            <a:endParaRPr lang="en-AU" dirty="0"/>
          </a:p>
          <a:p>
            <a:r>
              <a:rPr lang="en-AU" b="1" dirty="0"/>
              <a:t>Explained variance:</a:t>
            </a:r>
          </a:p>
          <a:p>
            <a:pPr lvl="1"/>
            <a:r>
              <a:rPr lang="en-AU" b="1" dirty="0"/>
              <a:t>Component 1: </a:t>
            </a:r>
            <a:r>
              <a:rPr lang="en-AU" dirty="0"/>
              <a:t>0.1483</a:t>
            </a:r>
          </a:p>
          <a:p>
            <a:pPr lvl="1"/>
            <a:r>
              <a:rPr lang="en-AU" b="1" dirty="0"/>
              <a:t>Component 2: </a:t>
            </a:r>
            <a:r>
              <a:rPr lang="en-AU" dirty="0"/>
              <a:t>0.879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 descr="A diagram of different colored dots&#10;&#10;Description automatically generated">
            <a:extLst>
              <a:ext uri="{FF2B5EF4-FFF2-40B4-BE49-F238E27FC236}">
                <a16:creationId xmlns:a16="http://schemas.microsoft.com/office/drawing/2014/main" id="{0CF0743E-B8D9-BE77-6444-AD4D8D7BE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233" y="1258530"/>
            <a:ext cx="6379802" cy="471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12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74DC-0BE9-D7D5-5D7D-CC281954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6373"/>
          </a:xfrm>
        </p:spPr>
        <p:txBody>
          <a:bodyPr>
            <a:normAutofit fontScale="90000"/>
          </a:bodyPr>
          <a:lstStyle/>
          <a:p>
            <a:r>
              <a:rPr lang="en-AU" dirty="0"/>
              <a:t>F1-Score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0A4F-A06A-5F08-FC72-400C7F2C2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20687"/>
            <a:ext cx="4984720" cy="4454663"/>
          </a:xfrm>
        </p:spPr>
        <p:txBody>
          <a:bodyPr anchor="t">
            <a:normAutofit/>
          </a:bodyPr>
          <a:lstStyle/>
          <a:p>
            <a:endParaRPr lang="en-AU" b="1" dirty="0"/>
          </a:p>
          <a:p>
            <a:r>
              <a:rPr lang="en-AU" b="1" dirty="0"/>
              <a:t>Train test split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b="1" dirty="0"/>
              <a:t>Random Forest Classifier</a:t>
            </a:r>
          </a:p>
          <a:p>
            <a:endParaRPr lang="en-AU" dirty="0"/>
          </a:p>
          <a:p>
            <a:r>
              <a:rPr lang="en-AU" b="1" dirty="0"/>
              <a:t>Confusion Matrix</a:t>
            </a:r>
          </a:p>
          <a:p>
            <a:pPr lvl="1"/>
            <a:r>
              <a:rPr lang="en-AU" b="1" dirty="0"/>
              <a:t>Precision</a:t>
            </a:r>
          </a:p>
          <a:p>
            <a:pPr lvl="1"/>
            <a:r>
              <a:rPr lang="en-AU" b="1" dirty="0"/>
              <a:t>Recall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Picture 5" descr="A graph with a line&#10;&#10;Description automatically generated">
            <a:extLst>
              <a:ext uri="{FF2B5EF4-FFF2-40B4-BE49-F238E27FC236}">
                <a16:creationId xmlns:a16="http://schemas.microsoft.com/office/drawing/2014/main" id="{F8575E3E-0DE0-D0BF-5C87-346108575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782" y="1490661"/>
            <a:ext cx="6982536" cy="451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0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green dna strand with dots and lines&#10;&#10;Description automatically generated">
            <a:extLst>
              <a:ext uri="{FF2B5EF4-FFF2-40B4-BE49-F238E27FC236}">
                <a16:creationId xmlns:a16="http://schemas.microsoft.com/office/drawing/2014/main" id="{AF24C77B-6C4B-94AC-7AFA-CB5EB8088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8538" r="-2" b="158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27B12A8-80E5-A39C-A9DD-946D3741C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64" y="2288389"/>
            <a:ext cx="6939746" cy="590321"/>
          </a:xfrm>
        </p:spPr>
        <p:txBody>
          <a:bodyPr>
            <a:noAutofit/>
          </a:bodyPr>
          <a:lstStyle/>
          <a:p>
            <a:r>
              <a:rPr lang="en-US" sz="4000" b="1" dirty="0"/>
              <a:t>Dimensionality Reduction:</a:t>
            </a:r>
          </a:p>
          <a:p>
            <a:r>
              <a:rPr lang="en-US" sz="4000" b="1" dirty="0"/>
              <a:t>Multiple correspondence analysis (MCA)</a:t>
            </a:r>
          </a:p>
          <a:p>
            <a:endParaRPr lang="en-AU" sz="4000" b="1" dirty="0"/>
          </a:p>
        </p:txBody>
      </p:sp>
    </p:spTree>
    <p:extLst>
      <p:ext uri="{BB962C8B-B14F-4D97-AF65-F5344CB8AC3E}">
        <p14:creationId xmlns:p14="http://schemas.microsoft.com/office/powerpoint/2010/main" val="957222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4EEA-63AC-F750-98FD-FA9F2AA1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1078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548C-5FAE-00FA-62DE-F8EDDDAFE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56426"/>
            <a:ext cx="11029615" cy="4418924"/>
          </a:xfrm>
        </p:spPr>
        <p:txBody>
          <a:bodyPr anchor="t">
            <a:normAutofit/>
          </a:bodyPr>
          <a:lstStyle/>
          <a:p>
            <a:r>
              <a:rPr lang="en-US" b="1" dirty="0"/>
              <a:t>There is debate as to how many AISNPs are sufficient to determine an individual's ancestry:</a:t>
            </a:r>
          </a:p>
          <a:p>
            <a:pPr lvl="1"/>
            <a:r>
              <a:rPr lang="en-US" b="1" dirty="0"/>
              <a:t>Kidd et al (2014): </a:t>
            </a:r>
            <a:r>
              <a:rPr lang="en-US" dirty="0"/>
              <a:t>55</a:t>
            </a:r>
          </a:p>
          <a:p>
            <a:pPr lvl="1"/>
            <a:r>
              <a:rPr lang="en-US" b="1" dirty="0"/>
              <a:t>Seldin et al (2011): </a:t>
            </a:r>
            <a:r>
              <a:rPr lang="en-US" dirty="0"/>
              <a:t>128</a:t>
            </a:r>
            <a:endParaRPr lang="en-AU" dirty="0"/>
          </a:p>
          <a:p>
            <a:endParaRPr lang="en-AU" dirty="0"/>
          </a:p>
          <a:p>
            <a:r>
              <a:rPr lang="en-AU" b="1" dirty="0"/>
              <a:t>Is it possible to reduce this dimensionality further?</a:t>
            </a:r>
          </a:p>
          <a:p>
            <a:endParaRPr lang="en-AU" b="1" dirty="0"/>
          </a:p>
          <a:p>
            <a:r>
              <a:rPr lang="en-AU" b="1" dirty="0"/>
              <a:t>Multiple Correspondence Analysis (MCA):</a:t>
            </a:r>
          </a:p>
          <a:p>
            <a:pPr lvl="1"/>
            <a:r>
              <a:rPr lang="en-US" dirty="0"/>
              <a:t>Explore and </a:t>
            </a:r>
            <a:r>
              <a:rPr lang="en-US" dirty="0" err="1"/>
              <a:t>visualise</a:t>
            </a:r>
            <a:r>
              <a:rPr lang="en-US" dirty="0"/>
              <a:t> relationships between multiple nominal or original categorical variables in a dataset </a:t>
            </a:r>
          </a:p>
          <a:p>
            <a:pPr lvl="2"/>
            <a:r>
              <a:rPr lang="en-US" sz="1700" dirty="0"/>
              <a:t>As opposed to PCA for continuous data</a:t>
            </a:r>
          </a:p>
          <a:p>
            <a:pPr lvl="1"/>
            <a:r>
              <a:rPr lang="en-US" dirty="0"/>
              <a:t>Creates a set of new variables (dimensions) that represent the original categorical variables in a reduced form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088927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74DC-0BE9-D7D5-5D7D-CC281954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6373"/>
          </a:xfrm>
        </p:spPr>
        <p:txBody>
          <a:bodyPr>
            <a:normAutofit fontScale="90000"/>
          </a:bodyPr>
          <a:lstStyle/>
          <a:p>
            <a:r>
              <a:rPr lang="en-AU" dirty="0"/>
              <a:t>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0A4F-A06A-5F08-FC72-400C7F2C2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20687"/>
            <a:ext cx="4984720" cy="5135752"/>
          </a:xfrm>
        </p:spPr>
        <p:txBody>
          <a:bodyPr anchor="t">
            <a:normAutofit fontScale="92500" lnSpcReduction="10000"/>
          </a:bodyPr>
          <a:lstStyle/>
          <a:p>
            <a:r>
              <a:rPr lang="en-AU" b="1" dirty="0"/>
              <a:t>SNIPs categorised according to standard mapping (from </a:t>
            </a:r>
            <a:r>
              <a:rPr lang="en-AU" b="1" dirty="0" err="1"/>
              <a:t>dbSNP</a:t>
            </a:r>
            <a:r>
              <a:rPr lang="en-AU" b="1" dirty="0"/>
              <a:t>):</a:t>
            </a:r>
          </a:p>
          <a:p>
            <a:pPr lvl="1"/>
            <a:r>
              <a:rPr lang="en-AU" b="1" dirty="0"/>
              <a:t>AA or CC: </a:t>
            </a:r>
            <a:r>
              <a:rPr lang="en-AU" dirty="0"/>
              <a:t>reference/reference</a:t>
            </a:r>
          </a:p>
          <a:p>
            <a:pPr lvl="1"/>
            <a:r>
              <a:rPr lang="en-AU" b="1" dirty="0"/>
              <a:t>AT or CG: </a:t>
            </a:r>
            <a:r>
              <a:rPr lang="en-AU" dirty="0"/>
              <a:t>reference/alternate</a:t>
            </a:r>
          </a:p>
          <a:p>
            <a:pPr lvl="1"/>
            <a:r>
              <a:rPr lang="en-AU" b="1" dirty="0"/>
              <a:t>TT or GG: </a:t>
            </a:r>
            <a:r>
              <a:rPr lang="en-AU" dirty="0"/>
              <a:t>alternate/alternate</a:t>
            </a:r>
          </a:p>
          <a:p>
            <a:endParaRPr lang="en-AU" dirty="0"/>
          </a:p>
          <a:p>
            <a:r>
              <a:rPr lang="en-AU" b="1" dirty="0"/>
              <a:t>MCA implemented using prince package</a:t>
            </a:r>
          </a:p>
          <a:p>
            <a:endParaRPr lang="en-AU" b="1" dirty="0"/>
          </a:p>
          <a:p>
            <a:r>
              <a:rPr lang="en-AU" b="1" dirty="0"/>
              <a:t>Elbow plot identified 2 components</a:t>
            </a:r>
          </a:p>
          <a:p>
            <a:endParaRPr lang="en-AU" dirty="0"/>
          </a:p>
          <a:p>
            <a:r>
              <a:rPr lang="en-AU" b="1" dirty="0"/>
              <a:t>Explained variance:</a:t>
            </a:r>
          </a:p>
          <a:p>
            <a:pPr lvl="1"/>
            <a:r>
              <a:rPr lang="en-AU" b="1" dirty="0"/>
              <a:t>Kidd: </a:t>
            </a:r>
            <a:r>
              <a:rPr lang="en-AU" dirty="0"/>
              <a:t>61% and 39%, respectively</a:t>
            </a:r>
          </a:p>
          <a:p>
            <a:pPr lvl="1"/>
            <a:r>
              <a:rPr lang="en-AU" b="1" dirty="0"/>
              <a:t>Seldin: </a:t>
            </a:r>
            <a:r>
              <a:rPr lang="en-AU" dirty="0"/>
              <a:t>68% and 32%, respectively</a:t>
            </a:r>
            <a:endParaRPr lang="en-AU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87545-EB34-0F9B-6236-94CA3276B3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37" t="21901" r="34088" b="57714"/>
          <a:stretch/>
        </p:blipFill>
        <p:spPr>
          <a:xfrm>
            <a:off x="5392754" y="2025444"/>
            <a:ext cx="6533740" cy="397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652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73B22"/>
      </a:dk2>
      <a:lt2>
        <a:srgbClr val="E8E5E2"/>
      </a:lt2>
      <a:accent1>
        <a:srgbClr val="61A8E7"/>
      </a:accent1>
      <a:accent2>
        <a:srgbClr val="3FB0B6"/>
      </a:accent2>
      <a:accent3>
        <a:srgbClr val="40B48A"/>
      </a:accent3>
      <a:accent4>
        <a:srgbClr val="3BB756"/>
      </a:accent4>
      <a:accent5>
        <a:srgbClr val="59B841"/>
      </a:accent5>
      <a:accent6>
        <a:srgbClr val="84AF40"/>
      </a:accent6>
      <a:hlink>
        <a:srgbClr val="A07C5D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651</Words>
  <Application>Microsoft Office PowerPoint</Application>
  <PresentationFormat>Widescreen</PresentationFormat>
  <Paragraphs>109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Gill Sans MT</vt:lpstr>
      <vt:lpstr>Slack-Lato</vt:lpstr>
      <vt:lpstr>Tw Cen MT</vt:lpstr>
      <vt:lpstr>Wingdings 2</vt:lpstr>
      <vt:lpstr>DividendVTI</vt:lpstr>
      <vt:lpstr>Determining Ancestry using data from the 1000 Genomes project</vt:lpstr>
      <vt:lpstr>Data source: 1000 genomes project</vt:lpstr>
      <vt:lpstr>Data processing pipeline:</vt:lpstr>
      <vt:lpstr>PowerPoint Presentation</vt:lpstr>
      <vt:lpstr>Results: PCA</vt:lpstr>
      <vt:lpstr>F1-Score</vt:lpstr>
      <vt:lpstr>PowerPoint Presentation</vt:lpstr>
      <vt:lpstr>PowerPoint Presentation</vt:lpstr>
      <vt:lpstr>Results:</vt:lpstr>
      <vt:lpstr>PowerPoint Presentation</vt:lpstr>
      <vt:lpstr>PowerPoint Presentation</vt:lpstr>
      <vt:lpstr>Conclusions:</vt:lpstr>
      <vt:lpstr>PowerPoint Presentation</vt:lpstr>
      <vt:lpstr>Results: Neural network</vt:lpstr>
      <vt:lpstr>PowerPoint Presentation</vt:lpstr>
      <vt:lpstr>Preparing the Data</vt:lpstr>
      <vt:lpstr>Preparing the Data</vt:lpstr>
      <vt:lpstr>Making the Map</vt:lpstr>
      <vt:lpstr>the Map: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 Witt</dc:creator>
  <cp:lastModifiedBy>Kat Witt</cp:lastModifiedBy>
  <cp:revision>17</cp:revision>
  <dcterms:created xsi:type="dcterms:W3CDTF">2024-07-29T11:18:45Z</dcterms:created>
  <dcterms:modified xsi:type="dcterms:W3CDTF">2024-08-05T11:07:19Z</dcterms:modified>
</cp:coreProperties>
</file>