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8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6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Alocação Ótima de Energia Solar em Comunidades com Geração Compartilhada via Programação Linear Inteira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Uma Abordagem Integrada com Critérios de Justiça Energética</a:t>
            </a:r>
            <a:endParaRPr lang="pt-BR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FE43FD-0C08-9EFF-0FBD-FF0BB793BED7}"/>
              </a:ext>
            </a:extLst>
          </p:cNvPr>
          <p:cNvSpPr txBox="1">
            <a:spLocks/>
          </p:cNvSpPr>
          <p:nvPr/>
        </p:nvSpPr>
        <p:spPr>
          <a:xfrm>
            <a:off x="342900" y="5225516"/>
            <a:ext cx="11506200" cy="809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Kleber José Araujo Galvão Filho</a:t>
            </a:r>
          </a:p>
          <a:p>
            <a:r>
              <a:rPr lang="pt-BR" sz="1900" dirty="0"/>
              <a:t>kjagf@ic.ufal.br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74638"/>
            <a:ext cx="11137392" cy="1490154"/>
          </a:xfrm>
        </p:spPr>
        <p:txBody>
          <a:bodyPr/>
          <a:lstStyle/>
          <a:p>
            <a:r>
              <a:rPr lang="pt-BR" b="1" noProof="0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" y="2011680"/>
            <a:ext cx="11137392" cy="420624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O trabalho propõe um modelo baseado em Programação Linear Inteira (PLI) </a:t>
            </a:r>
          </a:p>
          <a:p>
            <a:pPr algn="just"/>
            <a:r>
              <a:rPr lang="pt-BR" sz="2800" b="1" dirty="0"/>
              <a:t>Objetivo: </a:t>
            </a:r>
          </a:p>
          <a:p>
            <a:pPr lvl="1" algn="just"/>
            <a:r>
              <a:rPr lang="pt-BR" sz="2600" dirty="0"/>
              <a:t>Alocar energia solar em comunidades com critérios técnicos e sociais</a:t>
            </a:r>
          </a:p>
          <a:p>
            <a:pPr lvl="1" algn="just"/>
            <a:r>
              <a:rPr lang="pt-BR" sz="2600" dirty="0"/>
              <a:t>Modelo com 10 unidades consumidoras e 24 períodos diários (horários)</a:t>
            </a:r>
          </a:p>
          <a:p>
            <a:pPr lvl="1" algn="just"/>
            <a:r>
              <a:rPr lang="pt-BR" sz="2600" dirty="0"/>
              <a:t>Implementado em Python com </a:t>
            </a:r>
            <a:r>
              <a:rPr lang="pt-BR" sz="2600" dirty="0" err="1"/>
              <a:t>PuLP</a:t>
            </a:r>
            <a:r>
              <a:rPr lang="pt-BR" sz="2600" dirty="0"/>
              <a:t> e solver CBC</a:t>
            </a:r>
          </a:p>
          <a:p>
            <a:pPr lvl="1" algn="just"/>
            <a:r>
              <a:rPr lang="pt-BR" sz="2600" dirty="0"/>
              <a:t>Considera perfis de demanda, intermitência da geração solar e prioridade socioeconômica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84176"/>
            <a:ext cx="11293806" cy="1508760"/>
          </a:xfrm>
        </p:spPr>
        <p:txBody>
          <a:bodyPr/>
          <a:lstStyle/>
          <a:p>
            <a:r>
              <a:rPr lang="pt-BR" b="1" noProof="0" dirty="0"/>
              <a:t>Cenários de Alocação de Energia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2011680"/>
            <a:ext cx="11293806" cy="4206240"/>
          </a:xfrm>
        </p:spPr>
        <p:txBody>
          <a:bodyPr>
            <a:normAutofit lnSpcReduction="10000"/>
          </a:bodyPr>
          <a:lstStyle/>
          <a:p>
            <a:r>
              <a:rPr lang="pt-BR" sz="2800" b="1" dirty="0"/>
              <a:t>Cenário 1: </a:t>
            </a:r>
          </a:p>
          <a:p>
            <a:pPr lvl="1"/>
            <a:r>
              <a:rPr lang="pt-BR" sz="2600" dirty="0"/>
              <a:t>Distribuição sequencial</a:t>
            </a:r>
          </a:p>
          <a:p>
            <a:pPr lvl="1"/>
            <a:r>
              <a:rPr lang="pt-BR" sz="2600" dirty="0"/>
              <a:t>Algoritmo guloso</a:t>
            </a:r>
          </a:p>
          <a:p>
            <a:pPr lvl="1"/>
            <a:r>
              <a:rPr lang="pt-BR" sz="2600" dirty="0"/>
              <a:t>Sem otimização</a:t>
            </a:r>
          </a:p>
          <a:p>
            <a:r>
              <a:rPr lang="pt-BR" sz="2800" b="1" dirty="0"/>
              <a:t>Cenário 2: </a:t>
            </a:r>
          </a:p>
          <a:p>
            <a:pPr lvl="1"/>
            <a:r>
              <a:rPr lang="pt-BR" sz="2600" dirty="0"/>
              <a:t>Programação Linear Inteira sem pesos sociais </a:t>
            </a:r>
          </a:p>
          <a:p>
            <a:pPr lvl="1"/>
            <a:r>
              <a:rPr lang="pt-BR" sz="2600" dirty="0"/>
              <a:t>Busca maximizar atendimentos</a:t>
            </a:r>
          </a:p>
          <a:p>
            <a:r>
              <a:rPr lang="pt-BR" sz="2800" b="1" dirty="0"/>
              <a:t>Cenário 3: </a:t>
            </a:r>
          </a:p>
          <a:p>
            <a:pPr lvl="1"/>
            <a:r>
              <a:rPr lang="pt-BR" sz="2600" dirty="0"/>
              <a:t>PLI com pesos socioeconômicos e meta de atendimento mínimo para unidades prioritárias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A5D26-49A3-F413-1831-CFC29767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284176"/>
            <a:ext cx="11128034" cy="1508760"/>
          </a:xfrm>
        </p:spPr>
        <p:txBody>
          <a:bodyPr/>
          <a:lstStyle/>
          <a:p>
            <a:r>
              <a:rPr lang="pt-BR" b="1" dirty="0"/>
              <a:t>Resultados obtidos: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6344C-3FD9-1055-333E-35973FD4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EF8FC6-ACF7-D9C0-98FC-38BE8F74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4" y="2022023"/>
            <a:ext cx="7221509" cy="48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84176"/>
            <a:ext cx="11220654" cy="1508760"/>
          </a:xfrm>
        </p:spPr>
        <p:txBody>
          <a:bodyPr/>
          <a:lstStyle/>
          <a:p>
            <a:r>
              <a:rPr lang="pt-BR" b="1" noProof="0" dirty="0"/>
              <a:t>Comparativo entre os Cenários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00220"/>
              </p:ext>
            </p:extLst>
          </p:nvPr>
        </p:nvGraphicFramePr>
        <p:xfrm>
          <a:off x="704089" y="2130552"/>
          <a:ext cx="10710670" cy="39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763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Cenário 1</a:t>
                      </a:r>
                    </a:p>
                    <a:p>
                      <a:pPr algn="ctr"/>
                      <a:r>
                        <a:rPr lang="pt-BR" noProof="0" dirty="0"/>
                        <a:t>Igualitário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Cenário 2</a:t>
                      </a:r>
                    </a:p>
                    <a:p>
                      <a:pPr algn="ctr"/>
                      <a:r>
                        <a:rPr lang="pt-BR" noProof="0" dirty="0"/>
                        <a:t>PLI sem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Cenário 3</a:t>
                      </a:r>
                    </a:p>
                    <a:p>
                      <a:pPr algn="ctr"/>
                      <a:r>
                        <a:rPr lang="pt-BR" noProof="0" dirty="0"/>
                        <a:t>PLI com 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Algoritmo guloso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630">
                <a:tc>
                  <a:txBody>
                    <a:bodyPr/>
                    <a:lstStyle/>
                    <a:p>
                      <a:r>
                        <a:rPr lang="pt-BR" noProof="0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Atender por 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Atender o máximo possível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Atender com justiça social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Prioridade considerada?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Garante mínimo a vulneráveis?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Equidade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Eficiência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Alta com equilíbrio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84176"/>
            <a:ext cx="11202366" cy="1508760"/>
          </a:xfrm>
        </p:spPr>
        <p:txBody>
          <a:bodyPr/>
          <a:lstStyle/>
          <a:p>
            <a:r>
              <a:rPr lang="pt-BR" b="1" noProof="0" dirty="0"/>
              <a:t>Indicadores Avaliados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" y="2011680"/>
            <a:ext cx="11202366" cy="4206240"/>
          </a:xfrm>
        </p:spPr>
        <p:txBody>
          <a:bodyPr>
            <a:normAutofit/>
          </a:bodyPr>
          <a:lstStyle/>
          <a:p>
            <a:r>
              <a:rPr lang="pt-BR" sz="2800" b="1" noProof="0" dirty="0"/>
              <a:t>Eficiência Energética: </a:t>
            </a:r>
          </a:p>
          <a:p>
            <a:pPr lvl="1"/>
            <a:r>
              <a:rPr lang="pt-BR" sz="2600" dirty="0"/>
              <a:t>(%): energia alocada / energia disponível</a:t>
            </a:r>
          </a:p>
          <a:p>
            <a:r>
              <a:rPr lang="pt-BR" sz="3000" b="1" noProof="0" dirty="0"/>
              <a:t>Autossuficiência</a:t>
            </a:r>
            <a:r>
              <a:rPr lang="pt-BR" sz="3000" noProof="0" dirty="0"/>
              <a:t>: </a:t>
            </a:r>
          </a:p>
          <a:p>
            <a:pPr lvl="1"/>
            <a:r>
              <a:rPr lang="pt-BR" sz="2600" dirty="0"/>
              <a:t>(%): energia alocada / demanda total</a:t>
            </a:r>
          </a:p>
          <a:p>
            <a:r>
              <a:rPr lang="pt-BR" sz="3000" b="1" noProof="0" dirty="0"/>
              <a:t>Equidade</a:t>
            </a:r>
            <a:r>
              <a:rPr lang="pt-BR" sz="3000" noProof="0" dirty="0"/>
              <a:t>: </a:t>
            </a:r>
          </a:p>
          <a:p>
            <a:pPr lvl="1"/>
            <a:r>
              <a:rPr lang="pt-BR" sz="2600" dirty="0"/>
              <a:t>Desvio padrão da energia total recebida por unidade</a:t>
            </a:r>
            <a:endParaRPr lang="pt-BR" sz="2800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284176"/>
            <a:ext cx="11110926" cy="1508760"/>
          </a:xfrm>
        </p:spPr>
        <p:txBody>
          <a:bodyPr/>
          <a:lstStyle/>
          <a:p>
            <a:r>
              <a:rPr lang="pt-BR" b="1" noProof="0" dirty="0"/>
              <a:t>Resultados e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2011680"/>
            <a:ext cx="11110926" cy="4206240"/>
          </a:xfrm>
        </p:spPr>
        <p:txBody>
          <a:bodyPr>
            <a:normAutofit lnSpcReduction="10000"/>
          </a:bodyPr>
          <a:lstStyle/>
          <a:p>
            <a:r>
              <a:rPr lang="pt-BR" sz="2800" noProof="0" dirty="0"/>
              <a:t>O modelo baseado em PLI mostrou-se eficaz ao integrar critérios técnicos e sociais</a:t>
            </a:r>
          </a:p>
          <a:p>
            <a:r>
              <a:rPr lang="pt-BR" sz="2800" noProof="0" dirty="0"/>
              <a:t>O Cenário 3 apresentou o melhor desempenho geral: maior eficiência, maior autossuficiência e atendimento a consumidores prioritários</a:t>
            </a:r>
          </a:p>
          <a:p>
            <a:r>
              <a:rPr lang="pt-BR" sz="2800" noProof="0" dirty="0"/>
              <a:t>Cenário 2 teve melhor equidade, mas menor desempenho geral</a:t>
            </a:r>
          </a:p>
          <a:p>
            <a:r>
              <a:rPr lang="pt-BR" sz="2800" noProof="0" dirty="0"/>
              <a:t>A ferramenta pode subsidiar políticas públicas em comunidades vulneráveis</a:t>
            </a:r>
          </a:p>
          <a:p>
            <a:r>
              <a:rPr lang="pt-BR" sz="2800" noProof="0" dirty="0"/>
              <a:t>Futuras melhorias incluem uso de dados reais, módulos de armazenamento e participação comunitária na definição de prioridades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68</TotalTime>
  <Words>296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Em Tiras</vt:lpstr>
      <vt:lpstr>Alocação Ótima de Energia Solar em Comunidades com Geração Compartilhada via Programação Linear Inteira</vt:lpstr>
      <vt:lpstr>Introdução</vt:lpstr>
      <vt:lpstr>Cenários de Alocação de Energia</vt:lpstr>
      <vt:lpstr>Resultados obtidos:</vt:lpstr>
      <vt:lpstr>Comparativo entre os Cenários</vt:lpstr>
      <vt:lpstr>Indicadores Avaliados</vt:lpstr>
      <vt:lpstr>Resultados e 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Kleber Galvão Filho</dc:creator>
  <cp:keywords/>
  <dc:description>generated using python-pptx</dc:description>
  <cp:lastModifiedBy>Kleber Galvão Filho</cp:lastModifiedBy>
  <cp:revision>9</cp:revision>
  <dcterms:created xsi:type="dcterms:W3CDTF">2013-01-27T09:14:16Z</dcterms:created>
  <dcterms:modified xsi:type="dcterms:W3CDTF">2025-04-04T02:50:49Z</dcterms:modified>
  <cp:category/>
</cp:coreProperties>
</file>