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3"/>
  </p:notesMasterIdLst>
  <p:sldIdLst>
    <p:sldId id="306" r:id="rId5"/>
    <p:sldId id="308" r:id="rId6"/>
    <p:sldId id="307" r:id="rId7"/>
    <p:sldId id="303" r:id="rId8"/>
    <p:sldId id="338" r:id="rId9"/>
    <p:sldId id="309" r:id="rId10"/>
    <p:sldId id="324" r:id="rId11"/>
    <p:sldId id="316" r:id="rId12"/>
    <p:sldId id="329" r:id="rId13"/>
    <p:sldId id="294" r:id="rId14"/>
    <p:sldId id="334" r:id="rId15"/>
    <p:sldId id="333" r:id="rId16"/>
    <p:sldId id="335" r:id="rId17"/>
    <p:sldId id="315" r:id="rId18"/>
    <p:sldId id="342" r:id="rId19"/>
    <p:sldId id="339" r:id="rId20"/>
    <p:sldId id="343" r:id="rId21"/>
    <p:sldId id="340" r:id="rId22"/>
    <p:sldId id="344" r:id="rId23"/>
    <p:sldId id="351" r:id="rId24"/>
    <p:sldId id="346" r:id="rId25"/>
    <p:sldId id="341" r:id="rId26"/>
    <p:sldId id="352" r:id="rId27"/>
    <p:sldId id="345" r:id="rId28"/>
    <p:sldId id="347" r:id="rId29"/>
    <p:sldId id="350" r:id="rId30"/>
    <p:sldId id="311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 D Snow" initials="KDS" lastIdx="1" clrIdx="0">
    <p:extLst>
      <p:ext uri="{19B8F6BF-5375-455C-9EA6-DF929625EA0E}">
        <p15:presenceInfo xmlns:p15="http://schemas.microsoft.com/office/powerpoint/2012/main" userId="S-1-5-21-446205762-672754058-4125330601-3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21" d="100"/>
          <a:sy n="121" d="100"/>
        </p:scale>
        <p:origin x="102" y="1428"/>
      </p:cViewPr>
      <p:guideLst>
        <p:guide orient="horz" pos="1392"/>
        <p:guide pos="7056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3T14:41:02.797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Gather &amp; Explore Data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Found a dataset of interest on Kaggle.</a:t>
          </a:r>
        </a:p>
        <a:p>
          <a:r>
            <a:rPr lang="en-US" dirty="0"/>
            <a:t>Used </a:t>
          </a:r>
          <a:r>
            <a:rPr lang="en-US" dirty="0" err="1"/>
            <a:t>StockX</a:t>
          </a:r>
          <a:r>
            <a:rPr lang="en-US" dirty="0"/>
            <a:t> data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Pre-Process Data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Lab, Pandas, </a:t>
          </a:r>
          <a:r>
            <a:rPr lang="en-US" dirty="0" err="1"/>
            <a:t>Numpy</a:t>
          </a:r>
          <a:r>
            <a:rPr lang="en-US" dirty="0"/>
            <a:t>, Matplotlib, Regex, Datetime</a:t>
          </a:r>
        </a:p>
        <a:p>
          <a:r>
            <a:rPr lang="en-US" dirty="0"/>
            <a:t>Exploratory Data Analysis</a:t>
          </a:r>
        </a:p>
        <a:p>
          <a:r>
            <a:rPr lang="en-US" dirty="0"/>
            <a:t>Changed data types</a:t>
          </a:r>
        </a:p>
        <a:p>
          <a:r>
            <a:rPr lang="en-US" dirty="0"/>
            <a:t>Weird stuff like a space prior to the text “Yeezy”</a:t>
          </a:r>
        </a:p>
        <a:p>
          <a:r>
            <a:rPr lang="en-US" dirty="0"/>
            <a:t>Extracted colorway and silhouette from one column</a:t>
          </a:r>
        </a:p>
        <a:p>
          <a:r>
            <a:rPr lang="en-US" dirty="0"/>
            <a:t>Created Profit Margin Column</a:t>
          </a:r>
        </a:p>
        <a:p>
          <a:r>
            <a:rPr lang="en-US" dirty="0"/>
            <a:t>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Build Machine Learning Models &amp; Train the Model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Tableau</a:t>
          </a:r>
        </a:p>
        <a:p>
          <a:r>
            <a:rPr lang="en-US" b="0" i="0" u="none" dirty="0"/>
            <a:t>Exploratory Data Analysis</a:t>
          </a:r>
        </a:p>
        <a:p>
          <a:r>
            <a:rPr lang="en-US" b="0" i="0" u="none" dirty="0"/>
            <a:t>Created many graphs to understand data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Evaluate the Model &amp; Make Predictions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Looked for answers to my questions with the visuals and summary statistics.</a:t>
          </a:r>
        </a:p>
        <a:p>
          <a:r>
            <a:rPr lang="en-US" b="0" i="0" u="none" dirty="0"/>
            <a:t>Interpret the meaning of data 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Conclusion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Tell a story of Yeezy and Off-White x Nike sneakers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Gather &amp; Explore Data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Pre-Process Data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Build Machine Learning Models &amp; Train the Model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Evaluate the Model &amp; Make Predictions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Conclusion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375435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4217455"/>
          <a:ext cx="2062943" cy="973258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Gather &amp; Explore Data</a:t>
          </a:r>
        </a:p>
      </dsp:txBody>
      <dsp:txXfrm>
        <a:off x="1934" y="4217455"/>
        <a:ext cx="1941286" cy="973258"/>
      </dsp:txXfrm>
    </dsp:sp>
    <dsp:sp modelId="{810D7AA7-A541-4507-BE7F-36CCF210089F}">
      <dsp:nvSpPr>
        <dsp:cNvPr id="0" name=""/>
        <dsp:cNvSpPr/>
      </dsp:nvSpPr>
      <dsp:spPr>
        <a:xfrm>
          <a:off x="166970" y="1396699"/>
          <a:ext cx="1675110" cy="27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Found a dataset of interest on Kaggle.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</a:t>
          </a:r>
          <a:r>
            <a:rPr lang="en-US" sz="1100" kern="1200" dirty="0" err="1"/>
            <a:t>StockX</a:t>
          </a:r>
          <a:r>
            <a:rPr lang="en-US" sz="1100" kern="1200" dirty="0"/>
            <a:t> data</a:t>
          </a:r>
        </a:p>
      </dsp:txBody>
      <dsp:txXfrm>
        <a:off x="166970" y="1396699"/>
        <a:ext cx="1675110" cy="2721734"/>
      </dsp:txXfrm>
    </dsp:sp>
    <dsp:sp modelId="{E41E7729-FD3F-426D-804C-45BD60BD762D}">
      <dsp:nvSpPr>
        <dsp:cNvPr id="0" name=""/>
        <dsp:cNvSpPr/>
      </dsp:nvSpPr>
      <dsp:spPr>
        <a:xfrm rot="5400000">
          <a:off x="584360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Pre-Process Data</a:t>
          </a:r>
        </a:p>
      </dsp:txBody>
      <dsp:txXfrm>
        <a:off x="2205046" y="4217455"/>
        <a:ext cx="1576314" cy="973258"/>
      </dsp:txXfrm>
    </dsp:sp>
    <dsp:sp modelId="{5E07F9E4-149C-4A89-848F-4ABDD305F0C5}">
      <dsp:nvSpPr>
        <dsp:cNvPr id="0" name=""/>
        <dsp:cNvSpPr/>
      </dsp:nvSpPr>
      <dsp:spPr>
        <a:xfrm>
          <a:off x="2126766" y="1396699"/>
          <a:ext cx="1675110" cy="27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Jupyter</a:t>
          </a:r>
          <a:r>
            <a:rPr lang="en-US" sz="1100" kern="1200" dirty="0"/>
            <a:t> Lab, Pandas, </a:t>
          </a:r>
          <a:r>
            <a:rPr lang="en-US" sz="1100" kern="1200" dirty="0" err="1"/>
            <a:t>Numpy</a:t>
          </a:r>
          <a:r>
            <a:rPr lang="en-US" sz="1100" kern="1200" dirty="0"/>
            <a:t>, Matplotlib, Regex, Datetime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Changed data types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Weird stuff like a space prior to the text “Yeezy”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Extracted colorway and silhouette from one column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Created Profit Margin Column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26766" y="1396699"/>
        <a:ext cx="1675110" cy="2721734"/>
      </dsp:txXfrm>
    </dsp:sp>
    <dsp:sp modelId="{473F2067-7126-4D56-A328-5A8CFD3D8D52}">
      <dsp:nvSpPr>
        <dsp:cNvPr id="0" name=""/>
        <dsp:cNvSpPr/>
      </dsp:nvSpPr>
      <dsp:spPr>
        <a:xfrm rot="5400000">
          <a:off x="2544157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Machine Learning Models &amp; Train the Model</a:t>
          </a:r>
        </a:p>
      </dsp:txBody>
      <dsp:txXfrm>
        <a:off x="4164843" y="4217455"/>
        <a:ext cx="1576314" cy="973258"/>
      </dsp:txXfrm>
    </dsp:sp>
    <dsp:sp modelId="{FD7B29F2-0D66-4B4B-BC8A-82DA23575305}">
      <dsp:nvSpPr>
        <dsp:cNvPr id="0" name=""/>
        <dsp:cNvSpPr/>
      </dsp:nvSpPr>
      <dsp:spPr>
        <a:xfrm>
          <a:off x="4086563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Tableau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Exploratory Data Analysis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Created many graphs to understand data</a:t>
          </a:r>
          <a:endParaRPr lang="en-US" sz="1100" kern="1200" dirty="0"/>
        </a:p>
      </dsp:txBody>
      <dsp:txXfrm>
        <a:off x="4086563" y="1396699"/>
        <a:ext cx="1675110" cy="2345267"/>
      </dsp:txXfrm>
    </dsp:sp>
    <dsp:sp modelId="{2377F551-4CF6-4656-B644-60A7FC1B0F64}">
      <dsp:nvSpPr>
        <dsp:cNvPr id="0" name=""/>
        <dsp:cNvSpPr/>
      </dsp:nvSpPr>
      <dsp:spPr>
        <a:xfrm rot="5400000">
          <a:off x="4503954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the Model &amp; Make Predictions</a:t>
          </a:r>
        </a:p>
      </dsp:txBody>
      <dsp:txXfrm>
        <a:off x="6124639" y="4217455"/>
        <a:ext cx="1576314" cy="973258"/>
      </dsp:txXfrm>
    </dsp:sp>
    <dsp:sp modelId="{1F1B09A6-DA7E-41D1-B8A6-E3B6E775E5C1}">
      <dsp:nvSpPr>
        <dsp:cNvPr id="0" name=""/>
        <dsp:cNvSpPr/>
      </dsp:nvSpPr>
      <dsp:spPr>
        <a:xfrm>
          <a:off x="6046360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Looked for answers to my questions with the visuals and summary statistics.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Interpret the meaning of data </a:t>
          </a:r>
          <a:endParaRPr lang="en-US" sz="1100" kern="1200" dirty="0"/>
        </a:p>
      </dsp:txBody>
      <dsp:txXfrm>
        <a:off x="6046360" y="1396699"/>
        <a:ext cx="1675110" cy="2345267"/>
      </dsp:txXfrm>
    </dsp:sp>
    <dsp:sp modelId="{E2C584B7-5B6E-4F6E-A7B8-E679FEF7BC4D}">
      <dsp:nvSpPr>
        <dsp:cNvPr id="0" name=""/>
        <dsp:cNvSpPr/>
      </dsp:nvSpPr>
      <dsp:spPr>
        <a:xfrm rot="5400000">
          <a:off x="6463750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Conclusion</a:t>
          </a:r>
        </a:p>
      </dsp:txBody>
      <dsp:txXfrm>
        <a:off x="8084436" y="4217455"/>
        <a:ext cx="1576314" cy="973258"/>
      </dsp:txXfrm>
    </dsp:sp>
    <dsp:sp modelId="{B73D2BBA-574C-491E-A31C-8B6EA5CC871A}">
      <dsp:nvSpPr>
        <dsp:cNvPr id="0" name=""/>
        <dsp:cNvSpPr/>
      </dsp:nvSpPr>
      <dsp:spPr>
        <a:xfrm>
          <a:off x="8006156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Tell a story of Yeezy and Off-White x Nike sneakers</a:t>
          </a:r>
          <a:endParaRPr lang="en-US" sz="1100" kern="1200" dirty="0"/>
        </a:p>
      </dsp:txBody>
      <dsp:txXfrm>
        <a:off x="8006156" y="1396699"/>
        <a:ext cx="1675110" cy="234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375435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4217455"/>
          <a:ext cx="2062943" cy="973258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Gather &amp; Explore Data</a:t>
          </a:r>
        </a:p>
      </dsp:txBody>
      <dsp:txXfrm>
        <a:off x="1934" y="4217455"/>
        <a:ext cx="1941286" cy="973258"/>
      </dsp:txXfrm>
    </dsp:sp>
    <dsp:sp modelId="{810D7AA7-A541-4507-BE7F-36CCF210089F}">
      <dsp:nvSpPr>
        <dsp:cNvPr id="0" name=""/>
        <dsp:cNvSpPr/>
      </dsp:nvSpPr>
      <dsp:spPr>
        <a:xfrm>
          <a:off x="166970" y="1396699"/>
          <a:ext cx="1675110" cy="27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66970" y="1396699"/>
        <a:ext cx="1675110" cy="2721734"/>
      </dsp:txXfrm>
    </dsp:sp>
    <dsp:sp modelId="{E41E7729-FD3F-426D-804C-45BD60BD762D}">
      <dsp:nvSpPr>
        <dsp:cNvPr id="0" name=""/>
        <dsp:cNvSpPr/>
      </dsp:nvSpPr>
      <dsp:spPr>
        <a:xfrm rot="5400000">
          <a:off x="584360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Pre-Process Data</a:t>
          </a:r>
        </a:p>
      </dsp:txBody>
      <dsp:txXfrm>
        <a:off x="2205046" y="4217455"/>
        <a:ext cx="1576314" cy="973258"/>
      </dsp:txXfrm>
    </dsp:sp>
    <dsp:sp modelId="{5E07F9E4-149C-4A89-848F-4ABDD305F0C5}">
      <dsp:nvSpPr>
        <dsp:cNvPr id="0" name=""/>
        <dsp:cNvSpPr/>
      </dsp:nvSpPr>
      <dsp:spPr>
        <a:xfrm>
          <a:off x="2126766" y="1396699"/>
          <a:ext cx="1675110" cy="27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126766" y="1396699"/>
        <a:ext cx="1675110" cy="2721734"/>
      </dsp:txXfrm>
    </dsp:sp>
    <dsp:sp modelId="{473F2067-7126-4D56-A328-5A8CFD3D8D52}">
      <dsp:nvSpPr>
        <dsp:cNvPr id="0" name=""/>
        <dsp:cNvSpPr/>
      </dsp:nvSpPr>
      <dsp:spPr>
        <a:xfrm rot="5400000">
          <a:off x="2544157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Machine Learning Models &amp; Train the Model</a:t>
          </a:r>
        </a:p>
      </dsp:txBody>
      <dsp:txXfrm>
        <a:off x="4164843" y="4217455"/>
        <a:ext cx="1576314" cy="973258"/>
      </dsp:txXfrm>
    </dsp:sp>
    <dsp:sp modelId="{FD7B29F2-0D66-4B4B-BC8A-82DA23575305}">
      <dsp:nvSpPr>
        <dsp:cNvPr id="0" name=""/>
        <dsp:cNvSpPr/>
      </dsp:nvSpPr>
      <dsp:spPr>
        <a:xfrm>
          <a:off x="4086563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086563" y="1396699"/>
        <a:ext cx="1675110" cy="2345267"/>
      </dsp:txXfrm>
    </dsp:sp>
    <dsp:sp modelId="{2377F551-4CF6-4656-B644-60A7FC1B0F64}">
      <dsp:nvSpPr>
        <dsp:cNvPr id="0" name=""/>
        <dsp:cNvSpPr/>
      </dsp:nvSpPr>
      <dsp:spPr>
        <a:xfrm rot="5400000">
          <a:off x="4503954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the Model &amp; Make Predictions</a:t>
          </a:r>
        </a:p>
      </dsp:txBody>
      <dsp:txXfrm>
        <a:off x="6124639" y="4217455"/>
        <a:ext cx="1576314" cy="973258"/>
      </dsp:txXfrm>
    </dsp:sp>
    <dsp:sp modelId="{1F1B09A6-DA7E-41D1-B8A6-E3B6E775E5C1}">
      <dsp:nvSpPr>
        <dsp:cNvPr id="0" name=""/>
        <dsp:cNvSpPr/>
      </dsp:nvSpPr>
      <dsp:spPr>
        <a:xfrm>
          <a:off x="6046360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046360" y="1396699"/>
        <a:ext cx="1675110" cy="2345267"/>
      </dsp:txXfrm>
    </dsp:sp>
    <dsp:sp modelId="{E2C584B7-5B6E-4F6E-A7B8-E679FEF7BC4D}">
      <dsp:nvSpPr>
        <dsp:cNvPr id="0" name=""/>
        <dsp:cNvSpPr/>
      </dsp:nvSpPr>
      <dsp:spPr>
        <a:xfrm rot="5400000">
          <a:off x="6463750" y="2675049"/>
          <a:ext cx="2919776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4217455"/>
          <a:ext cx="2062943" cy="97325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Conclusion</a:t>
          </a:r>
        </a:p>
      </dsp:txBody>
      <dsp:txXfrm>
        <a:off x="8084436" y="4217455"/>
        <a:ext cx="1576314" cy="973258"/>
      </dsp:txXfrm>
    </dsp:sp>
    <dsp:sp modelId="{B73D2BBA-574C-491E-A31C-8B6EA5CC871A}">
      <dsp:nvSpPr>
        <dsp:cNvPr id="0" name=""/>
        <dsp:cNvSpPr/>
      </dsp:nvSpPr>
      <dsp:spPr>
        <a:xfrm>
          <a:off x="8006156" y="1396699"/>
          <a:ext cx="1675110" cy="23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8006156" y="1396699"/>
        <a:ext cx="1675110" cy="234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SNEAKERS +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Kaili Hamilton</a:t>
            </a:r>
          </a:p>
          <a:p>
            <a:r>
              <a:rPr lang="en-US" dirty="0"/>
              <a:t>March 23, 2023</a:t>
            </a:r>
          </a:p>
          <a:p>
            <a:r>
              <a:rPr lang="en-US" dirty="0"/>
              <a:t>Capstone 2 Project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Most Profitable Silhouette: 350 v2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49AE1-799C-7217-80FC-EF9AE301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554285"/>
            <a:ext cx="11833412" cy="48650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00C89B-4688-AE57-868B-4C78CD39FC2C}"/>
              </a:ext>
            </a:extLst>
          </p:cNvPr>
          <p:cNvSpPr/>
          <p:nvPr/>
        </p:nvSpPr>
        <p:spPr>
          <a:xfrm>
            <a:off x="1290918" y="6426798"/>
            <a:ext cx="4446494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4E74-F99E-5F59-68AC-5A60A96E4C9B}"/>
              </a:ext>
            </a:extLst>
          </p:cNvPr>
          <p:cNvSpPr/>
          <p:nvPr/>
        </p:nvSpPr>
        <p:spPr>
          <a:xfrm>
            <a:off x="7171765" y="6408278"/>
            <a:ext cx="4446494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D768C9-05DF-1B7E-E755-D2DEBECAB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5"/>
          <a:stretch/>
        </p:blipFill>
        <p:spPr>
          <a:xfrm>
            <a:off x="5955806" y="307041"/>
            <a:ext cx="5728100" cy="624391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1C2EC3-BD27-D308-549C-075B53CAF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24"/>
          <a:stretch/>
        </p:blipFill>
        <p:spPr>
          <a:xfrm>
            <a:off x="10561324" y="957670"/>
            <a:ext cx="904306" cy="66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BF735-D32E-916F-E6D4-6DAFC3E5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4799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between release date and order date with sale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CBAD-42F8-2E84-6329-FBC7D24B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5646"/>
            <a:ext cx="4114800" cy="34933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clear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Yeezys</a:t>
            </a:r>
            <a:r>
              <a:rPr lang="en-US" dirty="0"/>
              <a:t> stayed on the market far longer than Off-White Nikes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of Off-Whites that have a higher sale price than </a:t>
            </a:r>
            <a:r>
              <a:rPr lang="en-US" dirty="0" err="1"/>
              <a:t>Yeezys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97576-619F-646D-6888-7FAD055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D7F412-859A-D7A8-78B0-D9A56140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Sneakers and Sale price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03CCE8-7D33-1A20-7E15-CFFE5654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7012"/>
            <a:ext cx="4207341" cy="3331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sneakers for sale, the smaller the profit margin, especially for the </a:t>
            </a:r>
            <a:r>
              <a:rPr lang="en-US" dirty="0" err="1"/>
              <a:t>Yeezys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possible outliers for Off-White x Nike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there are less Off-White x Nike sneakers made, which makes them more exclusive, hence the high median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FAB3-523D-B07F-D0E5-688F3DC3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22A5D8-D186-AF45-A790-5F4A980A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21" y="152774"/>
            <a:ext cx="5869716" cy="62035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728E75-C657-660E-03FC-331242CA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24"/>
          <a:stretch/>
        </p:blipFill>
        <p:spPr>
          <a:xfrm>
            <a:off x="10127894" y="924053"/>
            <a:ext cx="904306" cy="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D7F412-859A-D7A8-78B0-D9A56140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9930"/>
            <a:ext cx="3561883" cy="1600200"/>
          </a:xfrm>
        </p:spPr>
        <p:txBody>
          <a:bodyPr>
            <a:noAutofit/>
          </a:bodyPr>
          <a:lstStyle/>
          <a:p>
            <a:r>
              <a:rPr lang="en-US" sz="4400" dirty="0"/>
              <a:t>Sneakers and Sale price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FAB3-523D-B07F-D0E5-688F3DC3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A9FB51-4750-9361-97C3-16547DC0CC48}"/>
              </a:ext>
            </a:extLst>
          </p:cNvPr>
          <p:cNvGrpSpPr/>
          <p:nvPr/>
        </p:nvGrpSpPr>
        <p:grpSpPr>
          <a:xfrm>
            <a:off x="4148117" y="68262"/>
            <a:ext cx="7472053" cy="6721475"/>
            <a:chOff x="4148117" y="68262"/>
            <a:chExt cx="7472053" cy="67214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EF3C2C-35D0-9C3C-DB4E-31C4F274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8117" y="68262"/>
              <a:ext cx="7472053" cy="67214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FFA573-0A76-CBA7-9C0E-2B4E8933D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19" r="44464" b="6914"/>
            <a:stretch/>
          </p:blipFill>
          <p:spPr>
            <a:xfrm>
              <a:off x="10679426" y="892175"/>
              <a:ext cx="819881" cy="60837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7130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Pre-process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2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096EC2-FCC2-49FD-AFAC-F727295C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Pre-Process the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FFD3-D798-41B9-A095-318ADC42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CCB88-8D3E-4BA6-94DD-AE319F15B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74"/>
          <a:stretch/>
        </p:blipFill>
        <p:spPr>
          <a:xfrm>
            <a:off x="918416" y="1028496"/>
            <a:ext cx="10170317" cy="101643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0F1FC-114B-46D3-A0AF-18A5FB53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16" y="2044926"/>
            <a:ext cx="4549941" cy="2432574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07A21-DE6B-4071-84CA-8F2C1C7F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16" y="4477500"/>
            <a:ext cx="10363200" cy="22439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170C4F-972A-4D12-AECC-A5E16EC21C0C}"/>
              </a:ext>
            </a:extLst>
          </p:cNvPr>
          <p:cNvSpPr txBox="1">
            <a:spLocks/>
          </p:cNvSpPr>
          <p:nvPr/>
        </p:nvSpPr>
        <p:spPr>
          <a:xfrm>
            <a:off x="5787948" y="2170153"/>
            <a:ext cx="6186654" cy="218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Dropped columns containing strings and datetime objects – machine learning can only use numerical data types </a:t>
            </a:r>
          </a:p>
          <a:p>
            <a:pPr marL="285750" indent="-285750"/>
            <a:r>
              <a:rPr lang="en-US" sz="1800" dirty="0"/>
              <a:t>Use </a:t>
            </a:r>
            <a:r>
              <a:rPr lang="en-US" sz="1800" dirty="0" err="1"/>
              <a:t>LabelEncoder</a:t>
            </a:r>
            <a:r>
              <a:rPr lang="en-US" sz="1800" dirty="0"/>
              <a:t> to change Brand to 0 or 1</a:t>
            </a:r>
          </a:p>
          <a:p>
            <a:pPr marL="285750" indent="-285750"/>
            <a:r>
              <a:rPr lang="en-US" sz="1800" dirty="0"/>
              <a:t>Used </a:t>
            </a:r>
            <a:r>
              <a:rPr lang="en-US" sz="1800" dirty="0" err="1"/>
              <a:t>pd.get_dummies</a:t>
            </a:r>
            <a:r>
              <a:rPr lang="en-US" sz="1800" dirty="0"/>
              <a:t> to factor in the silhouette</a:t>
            </a:r>
          </a:p>
          <a:p>
            <a:pPr marL="285750" indent="-285750"/>
            <a:r>
              <a:rPr lang="en-US" sz="1800" dirty="0"/>
              <a:t>Added a column “Price Ratio” (percent of retail price that the shoe resold for)</a:t>
            </a:r>
          </a:p>
          <a:p>
            <a:pPr marL="285750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245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>
            <a:normAutofit fontScale="90000"/>
          </a:bodyPr>
          <a:lstStyle/>
          <a:p>
            <a:r>
              <a:rPr lang="en-US" spc="400" dirty="0">
                <a:latin typeface="+mn-lt"/>
              </a:rPr>
              <a:t>Build Machine learning models </a:t>
            </a:r>
            <a:br>
              <a:rPr lang="en-US" spc="400" dirty="0">
                <a:latin typeface="+mn-lt"/>
              </a:rPr>
            </a:br>
            <a:r>
              <a:rPr lang="en-US" spc="400" dirty="0">
                <a:latin typeface="+mn-lt"/>
              </a:rPr>
              <a:t>&amp; </a:t>
            </a:r>
            <a:br>
              <a:rPr lang="en-US" spc="400" dirty="0">
                <a:latin typeface="+mn-lt"/>
              </a:rPr>
            </a:br>
            <a:r>
              <a:rPr lang="en-US" spc="400" dirty="0">
                <a:latin typeface="+mn-lt"/>
              </a:rPr>
              <a:t>Train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AE02-7E3D-463F-A64A-A3ACF8F8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E1EB-7EDB-4558-B0E1-88C61347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662" y="4917472"/>
            <a:ext cx="5205248" cy="14078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Ordinary Least Square Regression (OLS)</a:t>
            </a:r>
          </a:p>
          <a:p>
            <a:r>
              <a:rPr lang="en-US" dirty="0"/>
              <a:t>Add a constant so regression line doesn’t have to pass through origin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BD9C-D31D-4E98-913C-10D80C0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B12F30-5C83-44E8-9F05-003C61E610AB}"/>
              </a:ext>
            </a:extLst>
          </p:cNvPr>
          <p:cNvSpPr txBox="1">
            <a:spLocks/>
          </p:cNvSpPr>
          <p:nvPr/>
        </p:nvSpPr>
        <p:spPr>
          <a:xfrm>
            <a:off x="990600" y="3680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 ML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279A2E-A07A-47E4-A90C-8F13F1B40884}"/>
              </a:ext>
            </a:extLst>
          </p:cNvPr>
          <p:cNvSpPr txBox="1">
            <a:spLocks/>
          </p:cNvSpPr>
          <p:nvPr/>
        </p:nvSpPr>
        <p:spPr>
          <a:xfrm>
            <a:off x="990600" y="1465590"/>
            <a:ext cx="4377559" cy="1637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data set into a training and testing set </a:t>
            </a:r>
          </a:p>
          <a:p>
            <a:r>
              <a:rPr lang="en-US" dirty="0"/>
              <a:t>I did 80% training, 20%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E709A-2188-4F96-A545-57C5F3D4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"/>
          <a:stretch/>
        </p:blipFill>
        <p:spPr>
          <a:xfrm>
            <a:off x="5368159" y="1544788"/>
            <a:ext cx="6572454" cy="9544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4E18F-02BA-4BA9-B65C-4D1021B51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" r="34799"/>
          <a:stretch/>
        </p:blipFill>
        <p:spPr>
          <a:xfrm>
            <a:off x="7102366" y="5668444"/>
            <a:ext cx="3114615" cy="582584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EEB66-52F9-45EC-9488-F1011C0CC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9"/>
          <a:stretch/>
        </p:blipFill>
        <p:spPr>
          <a:xfrm>
            <a:off x="7102365" y="4862474"/>
            <a:ext cx="2863401" cy="36512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2483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>
            <a:normAutofit fontScale="90000"/>
          </a:bodyPr>
          <a:lstStyle/>
          <a:p>
            <a:r>
              <a:rPr lang="en-US" spc="400" dirty="0">
                <a:latin typeface="+mn-lt"/>
              </a:rPr>
              <a:t>Evaluate the model</a:t>
            </a:r>
            <a:br>
              <a:rPr lang="en-US" spc="400" dirty="0">
                <a:latin typeface="+mn-lt"/>
              </a:rPr>
            </a:br>
            <a:r>
              <a:rPr lang="en-US" spc="400" dirty="0">
                <a:latin typeface="+mn-lt"/>
              </a:rPr>
              <a:t>&amp;</a:t>
            </a:r>
            <a:br>
              <a:rPr lang="en-US" spc="400" dirty="0">
                <a:latin typeface="+mn-lt"/>
              </a:rPr>
            </a:br>
            <a:r>
              <a:rPr lang="en-US" spc="400" dirty="0">
                <a:latin typeface="+mn-lt"/>
              </a:rPr>
              <a:t>Make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2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06A-F1B0-4C7B-B6BB-9DFCE9E7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8414" cy="1325563"/>
          </a:xfrm>
        </p:spPr>
        <p:txBody>
          <a:bodyPr/>
          <a:lstStyle/>
          <a:p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sz="3600" dirty="0"/>
              <a:t>(dropped Price Ratio) </a:t>
            </a:r>
            <a:r>
              <a:rPr lang="en-US" dirty="0"/>
              <a:t>vs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sz="3600" dirty="0"/>
              <a:t>(Price Ratio)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E1B27E-B277-43ED-91AD-BE17587E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09" y="2209800"/>
            <a:ext cx="4410075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2FD4CD-E9A3-4CFF-9371-E79C10A6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41" y="1344941"/>
            <a:ext cx="5051259" cy="51479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24C94-D624-47EA-BF80-E22F24FCC7F6}"/>
              </a:ext>
            </a:extLst>
          </p:cNvPr>
          <p:cNvSpPr txBox="1"/>
          <p:nvPr/>
        </p:nvSpPr>
        <p:spPr>
          <a:xfrm>
            <a:off x="1418897" y="1623848"/>
            <a:ext cx="29954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Overfitted?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D6F8B4-4B2C-43CD-9C0F-CCB0715C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4" y="5234152"/>
            <a:ext cx="3571875" cy="8382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BC8D34-E6AE-4247-9CF1-181917D9324E}"/>
              </a:ext>
            </a:extLst>
          </p:cNvPr>
          <p:cNvSpPr/>
          <p:nvPr/>
        </p:nvSpPr>
        <p:spPr>
          <a:xfrm>
            <a:off x="4799779" y="2346428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C62C01-EB86-4907-AE73-954A8B207834}"/>
              </a:ext>
            </a:extLst>
          </p:cNvPr>
          <p:cNvSpPr/>
          <p:nvPr/>
        </p:nvSpPr>
        <p:spPr>
          <a:xfrm>
            <a:off x="4666299" y="2908728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46C28-C8AC-4275-805F-A4FF1B2D347F}"/>
              </a:ext>
            </a:extLst>
          </p:cNvPr>
          <p:cNvSpPr/>
          <p:nvPr/>
        </p:nvSpPr>
        <p:spPr>
          <a:xfrm>
            <a:off x="1107284" y="5827972"/>
            <a:ext cx="1754158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B0CBDF-48D6-456B-858F-DF493D9C76FB}"/>
              </a:ext>
            </a:extLst>
          </p:cNvPr>
          <p:cNvSpPr/>
          <p:nvPr/>
        </p:nvSpPr>
        <p:spPr>
          <a:xfrm>
            <a:off x="6302541" y="1344941"/>
            <a:ext cx="2525629" cy="5147934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B0E194-66CB-444D-9376-3A962C6A2CE3}"/>
              </a:ext>
            </a:extLst>
          </p:cNvPr>
          <p:cNvSpPr/>
          <p:nvPr/>
        </p:nvSpPr>
        <p:spPr>
          <a:xfrm>
            <a:off x="8199876" y="1779447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About the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StockX</a:t>
            </a:r>
            <a:r>
              <a:rPr lang="en-US" dirty="0"/>
              <a:t> (marketplace to sell and buy sneakers and other cool stuff),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frame: 2015 –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two brands/collaborators/design labels:</a:t>
            </a:r>
            <a:endParaRPr lang="en-US" sz="2000" dirty="0"/>
          </a:p>
          <a:p>
            <a:pPr marL="571500" lvl="1" indent="-342900"/>
            <a:r>
              <a:rPr lang="en-US" dirty="0"/>
              <a:t>Yeezy (Kanye “Ye” West)</a:t>
            </a:r>
          </a:p>
          <a:p>
            <a:pPr marL="571500" lvl="1" indent="-342900"/>
            <a:r>
              <a:rPr lang="en-US" dirty="0"/>
              <a:t>Off-White x Nike (Virgil Abloh)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50 different kinds of sneakers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99,956 sneakers sold in dataset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SNEAKERS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E500704C-19DB-684A-F317-BEFAB5118B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06A-F1B0-4C7B-B6BB-9DFCE9E7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8414" cy="1325563"/>
          </a:xfrm>
        </p:spPr>
        <p:txBody>
          <a:bodyPr>
            <a:normAutofit/>
          </a:bodyPr>
          <a:lstStyle/>
          <a:p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sz="3600" dirty="0"/>
              <a:t>(dropped Price Ratio, Sale Price, &amp; Retail Price, Profit Margin)</a:t>
            </a:r>
            <a:r>
              <a:rPr lang="en-US" dirty="0"/>
              <a:t> vs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sz="3600" dirty="0"/>
              <a:t>(Price Ratio)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24C94-D624-47EA-BF80-E22F24FCC7F6}"/>
              </a:ext>
            </a:extLst>
          </p:cNvPr>
          <p:cNvSpPr txBox="1"/>
          <p:nvPr/>
        </p:nvSpPr>
        <p:spPr>
          <a:xfrm>
            <a:off x="1418897" y="1623848"/>
            <a:ext cx="70471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Better. But is this too specific? What about other silhouettes?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D4D56-CED1-4871-A19C-8554AFD7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2131146"/>
            <a:ext cx="4114800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B98D7-18B4-4BF2-B766-0F781FAB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12" y="2085109"/>
            <a:ext cx="4583458" cy="4451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3F7BA-4A12-49D6-A0E0-D8BA6ACE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729" y="5234152"/>
            <a:ext cx="3286125" cy="8572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F524A0E-8944-4C67-B6B2-4BA0F7995CB8}"/>
              </a:ext>
            </a:extLst>
          </p:cNvPr>
          <p:cNvSpPr/>
          <p:nvPr/>
        </p:nvSpPr>
        <p:spPr>
          <a:xfrm>
            <a:off x="4827117" y="2262841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F90A7A-8FC3-4143-B869-4F1CF01297D9}"/>
              </a:ext>
            </a:extLst>
          </p:cNvPr>
          <p:cNvSpPr/>
          <p:nvPr/>
        </p:nvSpPr>
        <p:spPr>
          <a:xfrm>
            <a:off x="4690037" y="2874095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45F6FD-3BB2-4A8D-8E52-FA854F017CFF}"/>
              </a:ext>
            </a:extLst>
          </p:cNvPr>
          <p:cNvSpPr/>
          <p:nvPr/>
        </p:nvSpPr>
        <p:spPr>
          <a:xfrm>
            <a:off x="1063351" y="5830607"/>
            <a:ext cx="1758675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1C86D-E0D8-4840-9554-3C597A28E8BE}"/>
              </a:ext>
            </a:extLst>
          </p:cNvPr>
          <p:cNvSpPr/>
          <p:nvPr/>
        </p:nvSpPr>
        <p:spPr>
          <a:xfrm>
            <a:off x="6881732" y="2103997"/>
            <a:ext cx="2525629" cy="445179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C5E3C1-7D4B-4B27-92A1-39F9246BE858}"/>
              </a:ext>
            </a:extLst>
          </p:cNvPr>
          <p:cNvSpPr/>
          <p:nvPr/>
        </p:nvSpPr>
        <p:spPr>
          <a:xfrm>
            <a:off x="8848739" y="2532502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06A-F1B0-4C7B-B6BB-9DFCE9E7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&amp; Shoe Size vs. Price Ratio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B89A9C-610C-48C7-97D3-B164D15AA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803" y="1513307"/>
            <a:ext cx="4324350" cy="40957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679FA-2274-4D56-B41F-B3DB144E0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5" y="2136044"/>
            <a:ext cx="4907727" cy="11772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123700C-34AB-426A-9073-45657E8E3F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999" y="3678948"/>
                <a:ext cx="5759669" cy="2572080"/>
              </a:xfr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0.426  </m:t>
                    </m:r>
                  </m:oMath>
                </a14:m>
                <a:r>
                  <a:rPr lang="en-US" dirty="0"/>
                  <a:t>|  42.6% of the variance can be explained with the model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dirty="0"/>
                  <a:t>| moderate, positive linear correlation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1.17 | the predicted price ratio is over or under predicting by 1.17 on average compared to the actual price ratio.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123700C-34AB-426A-9073-45657E8E3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999" y="3678948"/>
                <a:ext cx="5759669" cy="2572080"/>
              </a:xfrm>
              <a:blipFill>
                <a:blip r:embed="rId4"/>
                <a:stretch>
                  <a:fillRect l="-841" t="-3279" r="-2419" b="-2342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548DA69-C8FF-49BA-B059-60F5457EE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701" y="1513307"/>
            <a:ext cx="6339067" cy="4754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B7CE9B-5981-49E1-A81B-7E8BF5A8789C}"/>
              </a:ext>
            </a:extLst>
          </p:cNvPr>
          <p:cNvGrpSpPr/>
          <p:nvPr/>
        </p:nvGrpSpPr>
        <p:grpSpPr>
          <a:xfrm>
            <a:off x="1092230" y="1691326"/>
            <a:ext cx="4220102" cy="3804501"/>
            <a:chOff x="1108643" y="2209800"/>
            <a:chExt cx="4220102" cy="3804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C0651E-CE23-4CD3-B05F-E45BBFCAB385}"/>
                </a:ext>
              </a:extLst>
            </p:cNvPr>
            <p:cNvSpPr/>
            <p:nvPr/>
          </p:nvSpPr>
          <p:spPr>
            <a:xfrm>
              <a:off x="3649717" y="2209800"/>
              <a:ext cx="1679028" cy="289034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3ED484-3C34-4765-B0DC-BCA26450D74E}"/>
                </a:ext>
              </a:extLst>
            </p:cNvPr>
            <p:cNvSpPr/>
            <p:nvPr/>
          </p:nvSpPr>
          <p:spPr>
            <a:xfrm>
              <a:off x="3614455" y="2770406"/>
              <a:ext cx="1679028" cy="289034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F1FF9-73D1-41F6-B8EF-0CF775B4EBED}"/>
                </a:ext>
              </a:extLst>
            </p:cNvPr>
            <p:cNvSpPr/>
            <p:nvPr/>
          </p:nvSpPr>
          <p:spPr>
            <a:xfrm>
              <a:off x="1108643" y="5184742"/>
              <a:ext cx="3680174" cy="829559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CC2351-28BB-420F-95DD-B2FD5F338B14}"/>
              </a:ext>
            </a:extLst>
          </p:cNvPr>
          <p:cNvSpPr txBox="1"/>
          <p:nvPr/>
        </p:nvSpPr>
        <p:spPr>
          <a:xfrm>
            <a:off x="7735713" y="2911080"/>
            <a:ext cx="2818813" cy="338554"/>
          </a:xfrm>
          <a:prstGeom prst="rect">
            <a:avLst/>
          </a:prstGeom>
          <a:solidFill>
            <a:schemeClr val="accent4">
              <a:alpha val="2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Square root of MSE = 1.17</a:t>
            </a:r>
          </a:p>
        </p:txBody>
      </p:sp>
    </p:spTree>
    <p:extLst>
      <p:ext uri="{BB962C8B-B14F-4D97-AF65-F5344CB8AC3E}">
        <p14:creationId xmlns:p14="http://schemas.microsoft.com/office/powerpoint/2010/main" val="264750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66C-17B6-4781-ADEB-D662F0C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832B-94C0-4804-B053-44BEAFE4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138" cy="4351338"/>
          </a:xfrm>
        </p:spPr>
        <p:txBody>
          <a:bodyPr/>
          <a:lstStyle/>
          <a:p>
            <a:r>
              <a:rPr lang="en-US" dirty="0"/>
              <a:t>Knowing the silhouette improves the model. </a:t>
            </a:r>
          </a:p>
          <a:p>
            <a:r>
              <a:rPr lang="en-US" dirty="0"/>
              <a:t>But, if you wanted to predict about all </a:t>
            </a:r>
            <a:r>
              <a:rPr lang="en-US" dirty="0" err="1"/>
              <a:t>Yeezys</a:t>
            </a:r>
            <a:r>
              <a:rPr lang="en-US" dirty="0"/>
              <a:t> or all Off-Whites, we’d want a more general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0051-7175-4148-A738-B2E6742A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819D-732D-4ABF-A368-5F6FFDFD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33" y="1690688"/>
            <a:ext cx="4114800" cy="273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3F195-8182-42DB-92F6-A9C97967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41" y="4793694"/>
            <a:ext cx="3286125" cy="8572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32BE94-6792-47D3-919A-E62712A602C4}"/>
              </a:ext>
            </a:extLst>
          </p:cNvPr>
          <p:cNvSpPr/>
          <p:nvPr/>
        </p:nvSpPr>
        <p:spPr>
          <a:xfrm>
            <a:off x="10247529" y="1822383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DE4083-F663-48C6-AD1E-1E4C78BFCA7B}"/>
              </a:ext>
            </a:extLst>
          </p:cNvPr>
          <p:cNvSpPr/>
          <p:nvPr/>
        </p:nvSpPr>
        <p:spPr>
          <a:xfrm>
            <a:off x="10110449" y="2433637"/>
            <a:ext cx="692144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DC1BB-AC48-4875-A2E4-BCAD46FDC4D1}"/>
              </a:ext>
            </a:extLst>
          </p:cNvPr>
          <p:cNvSpPr/>
          <p:nvPr/>
        </p:nvSpPr>
        <p:spPr>
          <a:xfrm>
            <a:off x="6483763" y="5390149"/>
            <a:ext cx="1758675" cy="3415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8401-D1C7-4DE5-913A-9B9E76C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F07EB-B4D6-4F4B-A04F-17EEF0901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6131"/>
                <a:ext cx="10515600" cy="3630832"/>
              </a:xfrm>
            </p:spPr>
            <p:txBody>
              <a:bodyPr/>
              <a:lstStyle/>
              <a:p>
                <a:r>
                  <a:rPr lang="en-US" dirty="0"/>
                  <a:t>Not confident about predicting profitability given brand and shoe size.</a:t>
                </a:r>
              </a:p>
              <a:p>
                <a:pPr lvl="1"/>
                <a:r>
                  <a:rPr lang="en-US" dirty="0"/>
                  <a:t>The r^2 and the MSE are the best fit I could find for the model.</a:t>
                </a:r>
              </a:p>
              <a:p>
                <a:pPr lvl="1"/>
                <a:r>
                  <a:rPr lang="en-US" dirty="0"/>
                  <a:t>The error is too high. If a shoe retails for $100, and the sneaker actually sales for $200 (price ratio of 2), then my model would, on average, have an error for price ratio of </a:t>
                </a:r>
                <a14:m>
                  <m:oMath xmlns:m="http://schemas.openxmlformats.org/officeDocument/2006/math">
                    <m:r>
                      <a:rPr lang="en-US" i="1"/>
                      <m:t>±</m:t>
                    </m:r>
                  </m:oMath>
                </a14:m>
                <a:r>
                  <a:rPr lang="en-US" dirty="0"/>
                  <a:t>1.17 above or below that actual value of 2. So price ratio of 3.17 or 0.83. It could have predicted the sale price to be $317 or $83. This is a big interval for sneaker prices.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F07EB-B4D6-4F4B-A04F-17EEF0901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6131"/>
                <a:ext cx="10515600" cy="3630832"/>
              </a:xfrm>
              <a:blipFill>
                <a:blip r:embed="rId2"/>
                <a:stretch>
                  <a:fillRect l="-1043" t="-285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A24E-6FCB-41FA-9971-E80961A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2436-52E5-4E5B-8D13-7EBE71A72FA8}"/>
                  </a:ext>
                </a:extLst>
              </p:cNvPr>
              <p:cNvSpPr txBox="1"/>
              <p:nvPr/>
            </p:nvSpPr>
            <p:spPr>
              <a:xfrm>
                <a:off x="6797565" y="1523581"/>
                <a:ext cx="4004441" cy="513602"/>
              </a:xfrm>
              <a:prstGeom prst="rect">
                <a:avLst/>
              </a:prstGeom>
              <a:solidFill>
                <a:schemeClr val="accent4">
                  <a:alpha val="25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1.17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2436-52E5-4E5B-8D13-7EBE71A7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65" y="1523581"/>
                <a:ext cx="4004441" cy="513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FF72A-733F-4B90-A3A3-4470A53EA985}"/>
                  </a:ext>
                </a:extLst>
              </p:cNvPr>
              <p:cNvSpPr txBox="1"/>
              <p:nvPr/>
            </p:nvSpPr>
            <p:spPr>
              <a:xfrm>
                <a:off x="1508235" y="1406450"/>
                <a:ext cx="4004441" cy="830997"/>
              </a:xfrm>
              <a:prstGeom prst="rect">
                <a:avLst/>
              </a:prstGeom>
              <a:solidFill>
                <a:schemeClr val="accent4">
                  <a:alpha val="25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=0.426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FF72A-733F-4B90-A3A3-4470A53E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35" y="1406450"/>
                <a:ext cx="400444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1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8401-D1C7-4DE5-913A-9B9E76C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7EB-B4D6-4F4B-A04F-17EEF090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0710"/>
            <a:ext cx="6949967" cy="3756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Influence of brand is very high in predicting price ratio.</a:t>
            </a:r>
          </a:p>
          <a:p>
            <a:pPr lvl="1"/>
            <a:r>
              <a:rPr lang="en-US" dirty="0"/>
              <a:t>When shoe is a 1 (Off-White Nike), the predicted price ratio goes up 218%</a:t>
            </a:r>
          </a:p>
          <a:p>
            <a:pPr lvl="1"/>
            <a:r>
              <a:rPr lang="en-US" dirty="0"/>
              <a:t>Off-White Nikes are generally more profitable than </a:t>
            </a:r>
            <a:r>
              <a:rPr lang="en-US" dirty="0" err="1"/>
              <a:t>Yeezys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Shoe size not as much of an influence as expected, but it did improve the model.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A24E-6FCB-41FA-9971-E80961A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DA373-8390-4879-AE45-2F1A5AE3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46" y="1583942"/>
            <a:ext cx="6339067" cy="4754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A15E6-3E5C-4206-BC73-9F7263BB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85" y="4315882"/>
            <a:ext cx="3405352" cy="21119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A28EE-C60E-4A6F-A5BF-DBB2D1E7DE2B}"/>
              </a:ext>
            </a:extLst>
          </p:cNvPr>
          <p:cNvGrpSpPr/>
          <p:nvPr/>
        </p:nvGrpSpPr>
        <p:grpSpPr>
          <a:xfrm>
            <a:off x="7985801" y="2230710"/>
            <a:ext cx="2954900" cy="1971573"/>
            <a:chOff x="7908197" y="2284424"/>
            <a:chExt cx="2954900" cy="19715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D3AF94-BDF4-4328-A56F-AEB48C05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8225" y="2284424"/>
              <a:ext cx="2854872" cy="18247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02300B-3739-4E79-9519-4662AE3F58BA}"/>
                </a:ext>
              </a:extLst>
            </p:cNvPr>
            <p:cNvSpPr txBox="1"/>
            <p:nvPr/>
          </p:nvSpPr>
          <p:spPr>
            <a:xfrm>
              <a:off x="9301656" y="4055942"/>
              <a:ext cx="5439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Brand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3B94CE-7AEA-45A4-A141-32780929FA28}"/>
                </a:ext>
              </a:extLst>
            </p:cNvPr>
            <p:cNvSpPr txBox="1"/>
            <p:nvPr/>
          </p:nvSpPr>
          <p:spPr>
            <a:xfrm rot="16200000">
              <a:off x="7351328" y="3018936"/>
              <a:ext cx="13137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Predicted Price Ratio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8732E-B60C-44F4-A791-BA0E31465C8B}"/>
              </a:ext>
            </a:extLst>
          </p:cNvPr>
          <p:cNvCxnSpPr/>
          <p:nvPr/>
        </p:nvCxnSpPr>
        <p:spPr>
          <a:xfrm flipV="1">
            <a:off x="8489731" y="3578772"/>
            <a:ext cx="2278117" cy="1433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0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74D-2EE3-4080-BC5F-334CC682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4822-7105-4D0C-B65B-DC7FAC9E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385889"/>
            <a:ext cx="1143342" cy="82391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Yeezy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267F4-02CF-4D79-A4BF-587BE394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7552" y="1273969"/>
            <a:ext cx="1618172" cy="82391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Off-White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B239FC-5767-43C7-8123-E5446098B7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22702" b="63603"/>
          <a:stretch/>
        </p:blipFill>
        <p:spPr>
          <a:xfrm>
            <a:off x="8424352" y="1021408"/>
            <a:ext cx="2734808" cy="174575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AC0D97-E87B-47C3-BD89-8541C603E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4752" y="2295398"/>
            <a:ext cx="4553712" cy="442749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9D7BF-E271-4FBF-97CC-8CE546BA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198" y="1464462"/>
            <a:ext cx="3065747" cy="63341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A6CB3623-0A6C-4D65-B036-A7510C561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86"/>
          <a:stretch/>
        </p:blipFill>
        <p:spPr>
          <a:xfrm>
            <a:off x="7457090" y="2797352"/>
            <a:ext cx="4669332" cy="392553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3F669-300D-4D90-B000-DD96EDA1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82" y="2209800"/>
            <a:ext cx="2898884" cy="63514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E1F1727-8205-4C36-9D7E-4424C9B598CA}"/>
              </a:ext>
            </a:extLst>
          </p:cNvPr>
          <p:cNvSpPr/>
          <p:nvPr/>
        </p:nvSpPr>
        <p:spPr>
          <a:xfrm>
            <a:off x="9419897" y="4004441"/>
            <a:ext cx="449317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C9072-353C-49F4-A5A9-703D67915CA8}"/>
              </a:ext>
            </a:extLst>
          </p:cNvPr>
          <p:cNvSpPr/>
          <p:nvPr/>
        </p:nvSpPr>
        <p:spPr>
          <a:xfrm>
            <a:off x="9419896" y="4469472"/>
            <a:ext cx="449317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CBBCEB-2723-494F-9142-9AE514BBB35C}"/>
              </a:ext>
            </a:extLst>
          </p:cNvPr>
          <p:cNvSpPr/>
          <p:nvPr/>
        </p:nvSpPr>
        <p:spPr>
          <a:xfrm>
            <a:off x="10721666" y="1066793"/>
            <a:ext cx="449317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FFA606-6967-4E24-A090-9CB957BE2DC9}"/>
              </a:ext>
            </a:extLst>
          </p:cNvPr>
          <p:cNvSpPr/>
          <p:nvPr/>
        </p:nvSpPr>
        <p:spPr>
          <a:xfrm>
            <a:off x="6778682" y="2629212"/>
            <a:ext cx="1222318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E42F15-8AB9-4D60-9ECF-60B9E89E0BA9}"/>
              </a:ext>
            </a:extLst>
          </p:cNvPr>
          <p:cNvSpPr/>
          <p:nvPr/>
        </p:nvSpPr>
        <p:spPr>
          <a:xfrm>
            <a:off x="2192052" y="5806959"/>
            <a:ext cx="559029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96E0CF-16DB-4944-BFDD-E42773B34EDD}"/>
              </a:ext>
            </a:extLst>
          </p:cNvPr>
          <p:cNvSpPr/>
          <p:nvPr/>
        </p:nvSpPr>
        <p:spPr>
          <a:xfrm>
            <a:off x="2176935" y="6126974"/>
            <a:ext cx="559029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8C7B79-68B7-4EA8-A2CE-2BD3EDC80D44}"/>
              </a:ext>
            </a:extLst>
          </p:cNvPr>
          <p:cNvSpPr/>
          <p:nvPr/>
        </p:nvSpPr>
        <p:spPr>
          <a:xfrm>
            <a:off x="2708375" y="1866102"/>
            <a:ext cx="1335480" cy="27589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model be improved to predict price ratio?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types of linear regression besides Ordinary Least Squares?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if the data isn’t linear? How do I deal with that?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need a review of statistics concepts like p-value, confidence interval, linear regression, mean-square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questions: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SNEAKERS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F432A0-3B8D-48B4-C291-2444CBA2384F}"/>
              </a:ext>
            </a:extLst>
          </p:cNvPr>
          <p:cNvSpPr txBox="1">
            <a:spLocks/>
          </p:cNvSpPr>
          <p:nvPr/>
        </p:nvSpPr>
        <p:spPr>
          <a:xfrm>
            <a:off x="690103" y="2633155"/>
            <a:ext cx="4434840" cy="8869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SNEAKERS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Kaili</a:t>
            </a:r>
          </a:p>
          <a:p>
            <a:endParaRPr lang="en-US" dirty="0"/>
          </a:p>
        </p:txBody>
      </p:sp>
      <p:pic>
        <p:nvPicPr>
          <p:cNvPr id="14" name="Picture Placeholder 13" descr="A picture containing clothing, footwear&#10;&#10;Description automatically generated">
            <a:extLst>
              <a:ext uri="{FF2B5EF4-FFF2-40B4-BE49-F238E27FC236}">
                <a16:creationId xmlns:a16="http://schemas.microsoft.com/office/drawing/2014/main" id="{BE1E1014-E5C9-59C9-960E-BDACF017F3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9036" r="9036"/>
          <a:stretch>
            <a:fillRect/>
          </a:stretch>
        </p:blipFill>
        <p:spPr/>
      </p:pic>
      <p:pic>
        <p:nvPicPr>
          <p:cNvPr id="19" name="Picture Placeholder 18" descr="A close-up of a rope&#10;&#10;Description automatically generated with low confidence">
            <a:extLst>
              <a:ext uri="{FF2B5EF4-FFF2-40B4-BE49-F238E27FC236}">
                <a16:creationId xmlns:a16="http://schemas.microsoft.com/office/drawing/2014/main" id="{19BBB5B6-6B6F-8324-5787-619CC1A16C7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4654" r="4654"/>
          <a:stretch>
            <a:fillRect/>
          </a:stretch>
        </p:blipFill>
        <p:spPr/>
      </p:pic>
      <p:pic>
        <p:nvPicPr>
          <p:cNvPr id="26" name="Picture Placeholder 25" descr="A pink and white tennis shoe&#10;&#10;Description automatically generated with medium confidence">
            <a:extLst>
              <a:ext uri="{FF2B5EF4-FFF2-40B4-BE49-F238E27FC236}">
                <a16:creationId xmlns:a16="http://schemas.microsoft.com/office/drawing/2014/main" id="{E02745F1-7764-DC1D-9B93-B3F0094443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944" r="23944"/>
          <a:stretch>
            <a:fillRect/>
          </a:stretch>
        </p:blipFill>
        <p:spPr/>
      </p:pic>
      <p:pic>
        <p:nvPicPr>
          <p:cNvPr id="30" name="Picture Placeholder 29" descr="A picture containing footwear&#10;&#10;Description automatically generated">
            <a:extLst>
              <a:ext uri="{FF2B5EF4-FFF2-40B4-BE49-F238E27FC236}">
                <a16:creationId xmlns:a16="http://schemas.microsoft.com/office/drawing/2014/main" id="{4423FD88-D2B3-EA0D-9F9C-66A2C262D6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4036" r="14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My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QUESTIONS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Can I predict when the best time to resale a sneaker?</a:t>
            </a:r>
          </a:p>
          <a:p>
            <a:pPr algn="r"/>
            <a:r>
              <a:rPr lang="en-US" dirty="0"/>
              <a:t>What factors are most influential in higher profits when reselling a sneaker?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SNEAKERS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0" descr="A close up of a shoe&#10;&#10;Description automatically generated with low confidence">
            <a:extLst>
              <a:ext uri="{FF2B5EF4-FFF2-40B4-BE49-F238E27FC236}">
                <a16:creationId xmlns:a16="http://schemas.microsoft.com/office/drawing/2014/main" id="{16A19392-98C7-C43F-5219-65AA7336E6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76337"/>
              </p:ext>
            </p:extLst>
          </p:nvPr>
        </p:nvGraphicFramePr>
        <p:xfrm>
          <a:off x="1447800" y="233082"/>
          <a:ext cx="9906000" cy="648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Cycle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591484"/>
              </p:ext>
            </p:extLst>
          </p:nvPr>
        </p:nvGraphicFramePr>
        <p:xfrm>
          <a:off x="1447800" y="233082"/>
          <a:ext cx="9906000" cy="648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88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Gather &amp; Explore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F36B52-E974-1B33-C070-B5624ABD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08" y="2514600"/>
            <a:ext cx="4645742" cy="30723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E299BC-B076-8BFE-B06F-CFBE461F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52144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5DEB-230A-634E-8257-77149190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35BE-071F-FA98-8F58-D971381E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SNEAKERS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6EBB3-B48F-231E-A9FC-C25B8F8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772B5E-3C3B-09D8-01B3-AE949746A04B}"/>
              </a:ext>
            </a:extLst>
          </p:cNvPr>
          <p:cNvGrpSpPr/>
          <p:nvPr/>
        </p:nvGrpSpPr>
        <p:grpSpPr>
          <a:xfrm>
            <a:off x="366350" y="2514600"/>
            <a:ext cx="6190488" cy="3535673"/>
            <a:chOff x="951603" y="2601769"/>
            <a:chExt cx="6190488" cy="35356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57D220-8428-34B8-B866-0CB43E6E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603" y="2601769"/>
              <a:ext cx="6190488" cy="353567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48FC9-91AD-8E4B-73D0-BB1B5AABC833}"/>
                </a:ext>
              </a:extLst>
            </p:cNvPr>
            <p:cNvSpPr/>
            <p:nvPr/>
          </p:nvSpPr>
          <p:spPr>
            <a:xfrm>
              <a:off x="951603" y="5029200"/>
              <a:ext cx="6190488" cy="313765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49A681-2C3C-6C4C-8951-90186C25BF05}"/>
                </a:ext>
              </a:extLst>
            </p:cNvPr>
            <p:cNvSpPr/>
            <p:nvPr/>
          </p:nvSpPr>
          <p:spPr>
            <a:xfrm>
              <a:off x="951603" y="5775605"/>
              <a:ext cx="6190488" cy="31376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1CA7E6-C9AF-800B-596E-EBC452F68B7B}"/>
                </a:ext>
              </a:extLst>
            </p:cNvPr>
            <p:cNvSpPr/>
            <p:nvPr/>
          </p:nvSpPr>
          <p:spPr>
            <a:xfrm>
              <a:off x="951603" y="4282795"/>
              <a:ext cx="6190488" cy="31376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32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88BBE0-6D41-D834-CD87-2728E8F2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1" y="1934745"/>
            <a:ext cx="5619623" cy="46041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Comparing Brands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1AD8A-C511-64D7-3ADE-435D25D5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54" y="1828801"/>
            <a:ext cx="4751691" cy="48179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0F207-376F-9F12-FC4F-13A9DF4F27F1}"/>
              </a:ext>
            </a:extLst>
          </p:cNvPr>
          <p:cNvCxnSpPr>
            <a:cxnSpLocks/>
          </p:cNvCxnSpPr>
          <p:nvPr/>
        </p:nvCxnSpPr>
        <p:spPr>
          <a:xfrm>
            <a:off x="6230471" y="2237658"/>
            <a:ext cx="0" cy="411869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prstDash val="lgDash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791716-AD91-99FA-2902-B705B193DC3F}"/>
              </a:ext>
            </a:extLst>
          </p:cNvPr>
          <p:cNvSpPr txBox="1"/>
          <p:nvPr/>
        </p:nvSpPr>
        <p:spPr>
          <a:xfrm>
            <a:off x="838200" y="6308209"/>
            <a:ext cx="2505635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Yeezy more popular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3AC91-CA2C-EAC7-B037-6928167BA896}"/>
              </a:ext>
            </a:extLst>
          </p:cNvPr>
          <p:cNvSpPr txBox="1"/>
          <p:nvPr/>
        </p:nvSpPr>
        <p:spPr>
          <a:xfrm>
            <a:off x="6328886" y="6356350"/>
            <a:ext cx="3057161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Off-White more profitable</a:t>
            </a:r>
          </a:p>
        </p:txBody>
      </p:sp>
    </p:spTree>
    <p:extLst>
      <p:ext uri="{BB962C8B-B14F-4D97-AF65-F5344CB8AC3E}">
        <p14:creationId xmlns:p14="http://schemas.microsoft.com/office/powerpoint/2010/main" val="322112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8F69D6F-93AA-0987-1658-B5B5DB4C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2" y="1626683"/>
            <a:ext cx="11806518" cy="472966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FF82F36-75C8-0A72-12BB-01911DAA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06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Most Profitable Sneaker: Air Jordan 1 Retro High University Blue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FC7C-6008-F51A-802F-63F1169F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75B00-8D3F-6008-8E1A-6ECC6050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24"/>
          <a:stretch/>
        </p:blipFill>
        <p:spPr>
          <a:xfrm>
            <a:off x="11058342" y="1645570"/>
            <a:ext cx="904306" cy="666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4DBC19-7667-9749-E894-8E0E54BE02CC}"/>
              </a:ext>
            </a:extLst>
          </p:cNvPr>
          <p:cNvSpPr txBox="1"/>
          <p:nvPr/>
        </p:nvSpPr>
        <p:spPr>
          <a:xfrm>
            <a:off x="3282257" y="3259723"/>
            <a:ext cx="6480308" cy="338554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Off-White x Nike has half of the top 10 spots for most total profit.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CF3D5-585B-792B-961A-0BDBD66B0858}"/>
              </a:ext>
            </a:extLst>
          </p:cNvPr>
          <p:cNvSpPr/>
          <p:nvPr/>
        </p:nvSpPr>
        <p:spPr>
          <a:xfrm>
            <a:off x="579968" y="2312064"/>
            <a:ext cx="2291245" cy="403798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AD121-D92F-FE6E-70B3-CDA4B89B26E9}"/>
              </a:ext>
            </a:extLst>
          </p:cNvPr>
          <p:cNvSpPr txBox="1"/>
          <p:nvPr/>
        </p:nvSpPr>
        <p:spPr>
          <a:xfrm>
            <a:off x="3282257" y="2626087"/>
            <a:ext cx="7511250" cy="338554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AJ1 Uni-Blue is 1.63 times more profitable than the next highest total profit.</a:t>
            </a:r>
          </a:p>
        </p:txBody>
      </p:sp>
    </p:spTree>
    <p:extLst>
      <p:ext uri="{BB962C8B-B14F-4D97-AF65-F5344CB8AC3E}">
        <p14:creationId xmlns:p14="http://schemas.microsoft.com/office/powerpoint/2010/main" val="27361170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www.w3.org/XML/1998/namespace"/>
    <ds:schemaRef ds:uri="16c05727-aa75-4e4a-9b5f-8a80a116589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{48D7D5B2-7205-4133-B02C-D4A3BEA61C1E}tf89338750_win32</Template>
  <TotalTime>1931</TotalTime>
  <Words>929</Words>
  <Application>Microsoft Office PowerPoint</Application>
  <PresentationFormat>Widescreen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Univers</vt:lpstr>
      <vt:lpstr>GradientUnivers</vt:lpstr>
      <vt:lpstr>SNEAKERS + Machine Learning</vt:lpstr>
      <vt:lpstr>About the Data</vt:lpstr>
      <vt:lpstr> My QUESTIONS</vt:lpstr>
      <vt:lpstr>Machine Learning Cycle</vt:lpstr>
      <vt:lpstr>Machine Learning Cycle</vt:lpstr>
      <vt:lpstr>Gather &amp; Explore data</vt:lpstr>
      <vt:lpstr>Summary Statistics</vt:lpstr>
      <vt:lpstr>Comparing Brands</vt:lpstr>
      <vt:lpstr>Most Profitable Sneaker: Air Jordan 1 Retro High University Blue</vt:lpstr>
      <vt:lpstr>Most Profitable Silhouette: 350 v2</vt:lpstr>
      <vt:lpstr>Time between release date and order date with sale price</vt:lpstr>
      <vt:lpstr>Sneakers and Sale price</vt:lpstr>
      <vt:lpstr>Sneakers and Sale price</vt:lpstr>
      <vt:lpstr>Pre-process data</vt:lpstr>
      <vt:lpstr>Pre-Process the Data</vt:lpstr>
      <vt:lpstr>Build Machine learning models  &amp;  Train the model</vt:lpstr>
      <vt:lpstr>Training &amp; Testing Sets</vt:lpstr>
      <vt:lpstr>Evaluate the model &amp; Make predictions</vt:lpstr>
      <vt:lpstr>X (dropped Price Ratio) vs y (Price Ratio)</vt:lpstr>
      <vt:lpstr>X (dropped Price Ratio, Sale Price, &amp; Retail Price, Profit Margin) vs y (Price Ratio)</vt:lpstr>
      <vt:lpstr>Brand &amp; Shoe Size vs. Price Ratio</vt:lpstr>
      <vt:lpstr>Conclusions</vt:lpstr>
      <vt:lpstr>Conclusions</vt:lpstr>
      <vt:lpstr>Conclusions</vt:lpstr>
      <vt:lpstr>Conclusions</vt:lpstr>
      <vt:lpstr>Brand Comparison</vt:lpstr>
      <vt:lpstr>My questions: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SNEAKERS</dc:title>
  <dc:creator>Kaili Hamilton</dc:creator>
  <cp:lastModifiedBy>Kaili D Snow</cp:lastModifiedBy>
  <cp:revision>32</cp:revision>
  <dcterms:created xsi:type="dcterms:W3CDTF">2023-02-05T01:17:58Z</dcterms:created>
  <dcterms:modified xsi:type="dcterms:W3CDTF">2023-03-23T21:31:18Z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