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2"/>
  </p:notesMasterIdLst>
  <p:sldIdLst>
    <p:sldId id="256" r:id="rId2"/>
    <p:sldId id="257" r:id="rId3"/>
    <p:sldId id="269" r:id="rId4"/>
    <p:sldId id="268" r:id="rId5"/>
    <p:sldId id="272" r:id="rId6"/>
    <p:sldId id="271" r:id="rId7"/>
    <p:sldId id="277" r:id="rId8"/>
    <p:sldId id="270" r:id="rId9"/>
    <p:sldId id="265" r:id="rId10"/>
    <p:sldId id="266"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7690726-49DA-4552-BDEB-330DD8EA8BD9}" styleName="Table_0">
    <a:wholeTbl>
      <a:tcTxStyle>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panose="020B0604030504040204"/>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52" name="Google Shape;52;p7" descr="C:\Users\AMMU\Desktop\Border.png"/>
          <p:cNvPicPr preferRelativeResize="0"/>
          <p:nvPr/>
        </p:nvPicPr>
        <p:blipFill rotWithShape="1">
          <a:blip r:embed="rId2"/>
          <a:srcRect/>
          <a:stretch>
            <a:fill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panose="020B0604030504040204"/>
              <a:buNone/>
              <a:defRPr sz="2800" b="1" i="0" u="none" strike="noStrike" cap="none">
                <a:solidFill>
                  <a:srgbClr val="FF0000"/>
                </a:solidFill>
                <a:latin typeface="Verdana" panose="020B0604030504040204"/>
                <a:ea typeface="Verdana" panose="020B0604030504040204"/>
                <a:cs typeface="Verdana" panose="020B0604030504040204"/>
                <a:sym typeface="Verdana" panose="020B060403050404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t>‹#›</a:t>
            </a:fld>
            <a:endParaRPr lang="en-GB"/>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srcRect b="18046"/>
          <a:stretch>
            <a:fillRect/>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a:solidFill>
                  <a:schemeClr val="tx1"/>
                </a:solidFill>
                <a:latin typeface="Cambria" panose="02040503050406030204" pitchFamily="18" charset="0"/>
                <a:ea typeface="Cambria" panose="02040503050406030204" pitchFamily="18" charset="0"/>
              </a:rPr>
              <a:t>PROJECT </a:t>
            </a:r>
            <a:r>
              <a:rPr lang="en-GB" smtClean="0">
                <a:solidFill>
                  <a:schemeClr val="tx1"/>
                </a:solidFill>
                <a:latin typeface="Cambria" panose="02040503050406030204" pitchFamily="18" charset="0"/>
                <a:ea typeface="Cambria" panose="02040503050406030204" pitchFamily="18" charset="0"/>
              </a:rPr>
              <a:t>TITLE: INDIA VS POLLUTION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797423027"/>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25298">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25298">
                <a:tc>
                  <a:txBody>
                    <a:bodyPr/>
                    <a:lstStyle/>
                    <a:p>
                      <a:pPr marL="0" marR="0" lvl="0" indent="0" algn="ctr" rtl="0">
                        <a:spcBef>
                          <a:spcPts val="0"/>
                        </a:spcBef>
                        <a:spcAft>
                          <a:spcPts val="0"/>
                        </a:spcAft>
                        <a:buFont typeface="+mj-lt"/>
                        <a:buNone/>
                      </a:pPr>
                      <a:r>
                        <a:rPr lang="en-IN" sz="1800" u="none" strike="noStrike" cap="none" dirty="0" smtClean="0"/>
                        <a:t>20211CSE0492</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smtClean="0"/>
                        <a:t>Konduru</a:t>
                      </a:r>
                      <a:r>
                        <a:rPr lang="en-IN" sz="1800" u="none" strike="noStrike" cap="none" baseline="0" dirty="0" smtClean="0"/>
                        <a:t> Harshitha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25298">
                <a:tc>
                  <a:txBody>
                    <a:bodyPr/>
                    <a:lstStyle/>
                    <a:p>
                      <a:pPr marL="0" marR="0" lvl="0" indent="0" algn="ctr" rtl="0">
                        <a:spcBef>
                          <a:spcPts val="0"/>
                        </a:spcBef>
                        <a:spcAft>
                          <a:spcPts val="0"/>
                        </a:spcAft>
                        <a:buNone/>
                      </a:pPr>
                      <a:r>
                        <a:rPr lang="en-IN" sz="1800" u="none" strike="noStrike" cap="none" dirty="0" smtClean="0"/>
                        <a:t>20211CSE0493</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smtClean="0"/>
                        <a:t>Dalavai Geetha Sree</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25298">
                <a:tc>
                  <a:txBody>
                    <a:bodyPr/>
                    <a:lstStyle/>
                    <a:p>
                      <a:pPr marL="0" marR="0" lvl="0" indent="0" algn="ctr" rtl="0">
                        <a:spcBef>
                          <a:spcPts val="0"/>
                        </a:spcBef>
                        <a:spcAft>
                          <a:spcPts val="0"/>
                        </a:spcAft>
                        <a:buNone/>
                      </a:pPr>
                      <a:r>
                        <a:rPr lang="en-IN" sz="1800" u="none" strike="noStrike" cap="none" dirty="0" smtClean="0"/>
                        <a:t>20211CSE0126</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smtClean="0"/>
                        <a:t>Metta</a:t>
                      </a:r>
                      <a:r>
                        <a:rPr lang="en-IN" sz="1800" u="none" strike="noStrike" cap="none" baseline="0" dirty="0" smtClean="0"/>
                        <a:t> Siva Nanda Reddy</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25298">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25298">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lvl="0" algn="ctr">
              <a:spcBef>
                <a:spcPts val="400"/>
              </a:spcBef>
              <a:buClr>
                <a:srgbClr val="17365D"/>
              </a:buClr>
              <a:buSzPts val="2000"/>
            </a:pPr>
            <a:r>
              <a:rPr lang="en-US" sz="20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Ms. Akkamahadevi</a:t>
            </a:r>
            <a:endParaRPr sz="2000" b="1" i="0" u="none" strike="noStrike" cap="none"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Assistant </a:t>
            </a: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t>
            </a: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and </a:t>
            </a: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dirty="0">
                <a:solidFill>
                  <a:schemeClr val="tx1"/>
                </a:solidFill>
                <a:latin typeface="Cambria" panose="02040503050406030204" pitchFamily="18" charset="0"/>
                <a:ea typeface="Cambria" panose="02040503050406030204" pitchFamily="18" charset="0"/>
                <a:cs typeface="Verdana"/>
                <a:sym typeface="Verdana"/>
              </a:rPr>
              <a:t>CSE</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HoD</a:t>
            </a:r>
            <a:r>
              <a:rPr lang="en-US" sz="2000" b="1" dirty="0">
                <a:solidFill>
                  <a:schemeClr val="accent1"/>
                </a:solidFill>
                <a:latin typeface="Cambria" panose="02040503050406030204" pitchFamily="18" charset="0"/>
                <a:ea typeface="Cambria" panose="02040503050406030204" pitchFamily="18" charset="0"/>
                <a:cs typeface="Verdana"/>
                <a:sym typeface="Verdana"/>
              </a:rPr>
              <a:t>: </a:t>
            </a:r>
            <a:r>
              <a:rPr lang="en-US" sz="2000" b="1" dirty="0" err="1" smtClean="0">
                <a:solidFill>
                  <a:schemeClr val="tx1"/>
                </a:solidFill>
                <a:latin typeface="Cambria" panose="02040503050406030204" pitchFamily="18" charset="0"/>
                <a:ea typeface="Cambria" panose="02040503050406030204" pitchFamily="18" charset="0"/>
                <a:cs typeface="Verdana"/>
                <a:sym typeface="Verdana"/>
              </a:rPr>
              <a:t>Dr.Asif</a:t>
            </a:r>
            <a:r>
              <a:rPr lang="en-US" sz="2000" b="1" dirty="0" smtClean="0">
                <a:solidFill>
                  <a:schemeClr val="tx1"/>
                </a:solidFill>
                <a:latin typeface="Cambria" panose="02040503050406030204" pitchFamily="18" charset="0"/>
                <a:ea typeface="Cambria" panose="02040503050406030204" pitchFamily="18" charset="0"/>
                <a:cs typeface="Verdana"/>
                <a:sym typeface="Verdana"/>
              </a:rPr>
              <a:t> </a:t>
            </a:r>
            <a:r>
              <a:rPr lang="en-US" sz="2000" b="1" dirty="0">
                <a:solidFill>
                  <a:schemeClr val="tx1"/>
                </a:solidFill>
                <a:latin typeface="Cambria" panose="02040503050406030204" pitchFamily="18" charset="0"/>
                <a:ea typeface="Cambria" panose="02040503050406030204" pitchFamily="18" charset="0"/>
                <a:cs typeface="Verdana"/>
                <a:sym typeface="Verdana"/>
              </a:rPr>
              <a:t>Mohammed H.B</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dirty="0">
                <a:solidFill>
                  <a:schemeClr val="tx1"/>
                </a:solidFill>
                <a:latin typeface="Cambria" panose="02040503050406030204" pitchFamily="18" charset="0"/>
                <a:ea typeface="Cambria" panose="02040503050406030204" pitchFamily="18" charset="0"/>
                <a:cs typeface="Verdana"/>
                <a:sym typeface="Verdana"/>
              </a:rPr>
              <a:t>Mr. </a:t>
            </a:r>
            <a:r>
              <a:rPr lang="en-US" sz="2000" b="1" dirty="0" err="1">
                <a:solidFill>
                  <a:schemeClr val="tx1"/>
                </a:solidFill>
                <a:latin typeface="Cambria" panose="02040503050406030204" pitchFamily="18" charset="0"/>
                <a:ea typeface="Cambria" panose="02040503050406030204" pitchFamily="18" charset="0"/>
                <a:cs typeface="Verdana"/>
                <a:sym typeface="Verdana"/>
              </a:rPr>
              <a:t>Amarnath</a:t>
            </a:r>
            <a:r>
              <a:rPr lang="en-US" sz="2000" b="1" dirty="0">
                <a:solidFill>
                  <a:schemeClr val="tx1"/>
                </a:solidFill>
                <a:latin typeface="Cambria" panose="02040503050406030204" pitchFamily="18" charset="0"/>
                <a:ea typeface="Cambria" panose="02040503050406030204" pitchFamily="18" charset="0"/>
                <a:cs typeface="Verdana"/>
                <a:sym typeface="Verdana"/>
              </a:rPr>
              <a:t> J.L &amp; Dr. </a:t>
            </a:r>
            <a:r>
              <a:rPr lang="en-US" sz="2000" b="1" dirty="0" err="1">
                <a:solidFill>
                  <a:schemeClr val="tx1"/>
                </a:solidFill>
                <a:latin typeface="Cambria" panose="02040503050406030204" pitchFamily="18" charset="0"/>
                <a:ea typeface="Cambria" panose="02040503050406030204" pitchFamily="18" charset="0"/>
                <a:cs typeface="Verdana"/>
                <a:sym typeface="Verdana"/>
              </a:rPr>
              <a:t>Jayanthi</a:t>
            </a:r>
            <a:r>
              <a:rPr lang="en-US" sz="2000" b="1" dirty="0">
                <a:solidFill>
                  <a:schemeClr val="tx1"/>
                </a:solidFill>
                <a:latin typeface="Cambria" panose="02040503050406030204" pitchFamily="18" charset="0"/>
                <a:ea typeface="Cambria" panose="02040503050406030204" pitchFamily="18" charset="0"/>
                <a:cs typeface="Verdana"/>
                <a:sym typeface="Verdana"/>
              </a:rPr>
              <a:t>. K.</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dirty="0">
                <a:solidFill>
                  <a:schemeClr val="tx1"/>
                </a:solidFill>
                <a:latin typeface="Cambria" panose="02040503050406030204" pitchFamily="18" charset="0"/>
                <a:ea typeface="Cambria" panose="02040503050406030204" pitchFamily="18" charset="0"/>
                <a:cs typeface="Verdana"/>
                <a:sym typeface="Verdana"/>
              </a:rPr>
              <a:t>Dr. </a:t>
            </a:r>
            <a:r>
              <a:rPr lang="en-US" sz="2000" b="1" dirty="0" err="1">
                <a:solidFill>
                  <a:schemeClr val="tx1"/>
                </a:solidFill>
                <a:latin typeface="Cambria" panose="02040503050406030204" pitchFamily="18" charset="0"/>
                <a:ea typeface="Cambria" panose="02040503050406030204" pitchFamily="18" charset="0"/>
                <a:cs typeface="Verdana"/>
                <a:sym typeface="Verdana"/>
              </a:rPr>
              <a:t>Sampath</a:t>
            </a:r>
            <a:r>
              <a:rPr lang="en-US" sz="2000" b="1" dirty="0">
                <a:solidFill>
                  <a:schemeClr val="tx1"/>
                </a:solidFill>
                <a:latin typeface="Cambria" panose="02040503050406030204" pitchFamily="18" charset="0"/>
                <a:ea typeface="Cambria" panose="02040503050406030204" pitchFamily="18" charset="0"/>
                <a:cs typeface="Verdana"/>
                <a:sym typeface="Verdana"/>
              </a:rPr>
              <a:t> A K / Dr. Abdul </a:t>
            </a:r>
            <a:r>
              <a:rPr lang="en-US" sz="2000" b="1" dirty="0" err="1">
                <a:solidFill>
                  <a:schemeClr val="tx1"/>
                </a:solidFill>
                <a:latin typeface="Cambria" panose="02040503050406030204" pitchFamily="18" charset="0"/>
                <a:ea typeface="Cambria" panose="02040503050406030204" pitchFamily="18" charset="0"/>
                <a:cs typeface="Verdana"/>
                <a:sym typeface="Verdana"/>
              </a:rPr>
              <a:t>Khadar</a:t>
            </a:r>
            <a:r>
              <a:rPr lang="en-US" sz="2000" b="1" dirty="0">
                <a:solidFill>
                  <a:schemeClr val="tx1"/>
                </a:solidFill>
                <a:latin typeface="Cambria" panose="02040503050406030204" pitchFamily="18" charset="0"/>
                <a:ea typeface="Cambria" panose="02040503050406030204" pitchFamily="18" charset="0"/>
                <a:cs typeface="Verdana"/>
                <a:sym typeface="Verdana"/>
              </a:rPr>
              <a:t> A / Mr. </a:t>
            </a:r>
            <a:r>
              <a:rPr lang="en-US" sz="2000" b="1" dirty="0" err="1">
                <a:solidFill>
                  <a:schemeClr val="tx1"/>
                </a:solidFill>
                <a:latin typeface="Cambria" panose="02040503050406030204" pitchFamily="18" charset="0"/>
                <a:ea typeface="Cambria" panose="02040503050406030204" pitchFamily="18" charset="0"/>
                <a:cs typeface="Verdana"/>
                <a:sym typeface="Verdana"/>
              </a:rPr>
              <a:t>Md</a:t>
            </a:r>
            <a:r>
              <a:rPr lang="en-US" sz="2000" b="1" dirty="0">
                <a:solidFill>
                  <a:schemeClr val="tx1"/>
                </a:solidFill>
                <a:latin typeface="Cambria" panose="02040503050406030204" pitchFamily="18" charset="0"/>
                <a:ea typeface="Cambria" panose="02040503050406030204" pitchFamily="18" charset="0"/>
                <a:cs typeface="Verdana"/>
                <a:sym typeface="Verdana"/>
              </a:rPr>
              <a:t> </a:t>
            </a:r>
            <a:r>
              <a:rPr lang="en-US" sz="2000" b="1" dirty="0" err="1">
                <a:solidFill>
                  <a:schemeClr val="tx1"/>
                </a:solidFill>
                <a:latin typeface="Cambria" panose="02040503050406030204" pitchFamily="18" charset="0"/>
                <a:ea typeface="Cambria" panose="02040503050406030204" pitchFamily="18" charset="0"/>
                <a:cs typeface="Verdana"/>
                <a:sym typeface="Verdana"/>
              </a:rPr>
              <a:t>Ziaur</a:t>
            </a:r>
            <a:r>
              <a:rPr lang="en-US" sz="2000" b="1" dirty="0">
                <a:solidFill>
                  <a:schemeClr val="tx1"/>
                </a:solidFill>
                <a:latin typeface="Cambria" panose="02040503050406030204" pitchFamily="18" charset="0"/>
                <a:ea typeface="Cambria" panose="02040503050406030204" pitchFamily="18" charset="0"/>
                <a:cs typeface="Verdana"/>
                <a:sym typeface="Verdana"/>
              </a:rPr>
              <a:t> Rahman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smtClean="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Problem </a:t>
            </a:r>
            <a:r>
              <a:rPr lang="en-US" dirty="0">
                <a:latin typeface="Cambria" panose="02040503050406030204" pitchFamily="18" charset="0"/>
                <a:ea typeface="Cambria" panose="02040503050406030204" pitchFamily="18" charset="0"/>
              </a:rPr>
              <a:t>Statement</a:t>
            </a:r>
          </a:p>
          <a:p>
            <a:pPr marL="495300" lvl="0" indent="-342900" algn="just">
              <a:lnSpc>
                <a:spcPct val="200000"/>
              </a:lnSpc>
              <a:spcBef>
                <a:spcPts val="0"/>
              </a:spcBef>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Analysis </a:t>
            </a:r>
            <a:r>
              <a:rPr lang="en-US" dirty="0">
                <a:latin typeface="Cambria" panose="02040503050406030204" pitchFamily="18" charset="0"/>
                <a:ea typeface="Cambria" panose="02040503050406030204" pitchFamily="18" charset="0"/>
              </a:rPr>
              <a:t>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smtClean="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smtClean="0">
                <a:latin typeface="Cambria" panose="02040503050406030204" pitchFamily="18" charset="0"/>
                <a:ea typeface="Cambria" panose="02040503050406030204" pitchFamily="18" charset="0"/>
              </a:rPr>
              <a:t>Problem Statement Number: </a:t>
            </a:r>
            <a:r>
              <a:rPr lang="en-IN" altLang="en-GB" dirty="0" smtClean="0">
                <a:latin typeface="Cambria" panose="02040503050406030204" pitchFamily="18" charset="0"/>
                <a:ea typeface="Cambria" panose="02040503050406030204" pitchFamily="18" charset="0"/>
              </a:rPr>
              <a:t>PSCS136</a:t>
            </a:r>
          </a:p>
        </p:txBody>
      </p:sp>
      <p:sp>
        <p:nvSpPr>
          <p:cNvPr id="97" name="Google Shape;97;p14"/>
          <p:cNvSpPr txBox="1">
            <a:spLocks noGrp="1"/>
          </p:cNvSpPr>
          <p:nvPr>
            <p:ph type="body" idx="1"/>
          </p:nvPr>
        </p:nvSpPr>
        <p:spPr>
          <a:xfrm>
            <a:off x="812800" y="952501"/>
            <a:ext cx="10668000" cy="4953000"/>
          </a:xfrm>
          <a:prstGeom prst="rect">
            <a:avLst/>
          </a:prstGeom>
          <a:noFill/>
          <a:ln>
            <a:noFill/>
          </a:ln>
        </p:spPr>
        <p:txBody>
          <a:bodyPr spcFirstLastPara="1" wrap="square" lIns="91425" tIns="45700" rIns="91425" bIns="45700" anchor="t" anchorCtr="0">
            <a:noAutofit/>
          </a:bodyPr>
          <a:lstStyle/>
          <a:p>
            <a:pPr marL="342900" lvl="0" indent="-190500" algn="just">
              <a:lnSpc>
                <a:spcPct val="150000"/>
              </a:lnSpc>
              <a:spcBef>
                <a:spcPts val="0"/>
              </a:spcBef>
              <a:buNone/>
            </a:pPr>
            <a:r>
              <a:rPr lang="en-US" sz="2300" dirty="0" smtClean="0">
                <a:latin typeface="Cambria" panose="02040503050406030204" pitchFamily="18" charset="0"/>
                <a:ea typeface="Cambria" panose="02040503050406030204" pitchFamily="18" charset="0"/>
              </a:rPr>
              <a:t>Organization: </a:t>
            </a:r>
            <a:r>
              <a:rPr lang="en-IN" altLang="en-US" sz="2300" dirty="0" smtClean="0">
                <a:latin typeface="Cambria" panose="02040503050406030204" pitchFamily="18" charset="0"/>
                <a:ea typeface="Cambria" panose="02040503050406030204" pitchFamily="18" charset="0"/>
              </a:rPr>
              <a:t>CDK Global(India)pvt Ltd</a:t>
            </a:r>
            <a:endParaRPr lang="en-US" sz="2300" dirty="0" smtClean="0">
              <a:latin typeface="Cambria" panose="02040503050406030204" pitchFamily="18" charset="0"/>
              <a:ea typeface="Cambria" panose="02040503050406030204" pitchFamily="18" charset="0"/>
            </a:endParaRPr>
          </a:p>
          <a:p>
            <a:pPr marL="342900" lvl="0" indent="-190500" algn="just">
              <a:lnSpc>
                <a:spcPct val="150000"/>
              </a:lnSpc>
              <a:spcBef>
                <a:spcPts val="0"/>
              </a:spcBef>
              <a:buNone/>
            </a:pPr>
            <a:r>
              <a:rPr lang="en-US" sz="2300" dirty="0">
                <a:latin typeface="Cambria" panose="02040503050406030204" pitchFamily="18" charset="0"/>
                <a:ea typeface="Cambria" panose="02040503050406030204" pitchFamily="18" charset="0"/>
              </a:rPr>
              <a:t>Category </a:t>
            </a:r>
            <a:r>
              <a:rPr lang="en-US" sz="2300" dirty="0" smtClean="0">
                <a:latin typeface="Cambria" panose="02040503050406030204" pitchFamily="18" charset="0"/>
                <a:ea typeface="Cambria" panose="02040503050406030204" pitchFamily="18" charset="0"/>
              </a:rPr>
              <a:t>(Hardware / Software / Both</a:t>
            </a:r>
            <a:r>
              <a:rPr lang="en-US" sz="2300" dirty="0">
                <a:latin typeface="Cambria" panose="02040503050406030204" pitchFamily="18" charset="0"/>
                <a:ea typeface="Cambria" panose="02040503050406030204" pitchFamily="18" charset="0"/>
              </a:rPr>
              <a:t>) </a:t>
            </a:r>
            <a:r>
              <a:rPr lang="en-US" sz="2300" dirty="0" smtClean="0">
                <a:latin typeface="Cambria" panose="02040503050406030204" pitchFamily="18" charset="0"/>
                <a:ea typeface="Cambria" panose="02040503050406030204" pitchFamily="18" charset="0"/>
              </a:rPr>
              <a:t>:</a:t>
            </a:r>
            <a:r>
              <a:rPr lang="en-IN" altLang="en-US" sz="2300" dirty="0" smtClean="0">
                <a:latin typeface="Cambria" panose="02040503050406030204" pitchFamily="18" charset="0"/>
                <a:ea typeface="Cambria" panose="02040503050406030204" pitchFamily="18" charset="0"/>
              </a:rPr>
              <a:t> Software</a:t>
            </a:r>
            <a:endParaRPr lang="en-US" sz="2300" dirty="0" smtClean="0">
              <a:latin typeface="Cambria" panose="02040503050406030204" pitchFamily="18" charset="0"/>
              <a:ea typeface="Cambria" panose="02040503050406030204" pitchFamily="18" charset="0"/>
            </a:endParaRPr>
          </a:p>
          <a:p>
            <a:pPr marL="342900" lvl="0" indent="-190500" algn="just">
              <a:lnSpc>
                <a:spcPct val="150000"/>
              </a:lnSpc>
              <a:spcBef>
                <a:spcPts val="0"/>
              </a:spcBef>
              <a:buNone/>
            </a:pPr>
            <a:r>
              <a:rPr lang="en-US" sz="2300" dirty="0">
                <a:latin typeface="Cambria" panose="02040503050406030204" pitchFamily="18" charset="0"/>
                <a:ea typeface="Cambria" panose="02040503050406030204" pitchFamily="18" charset="0"/>
              </a:rPr>
              <a:t>Problem </a:t>
            </a:r>
            <a:r>
              <a:rPr lang="en-US" sz="2300" dirty="0" smtClean="0">
                <a:latin typeface="Cambria" panose="02040503050406030204" pitchFamily="18" charset="0"/>
                <a:ea typeface="Cambria" panose="02040503050406030204" pitchFamily="18" charset="0"/>
              </a:rPr>
              <a:t>Description:</a:t>
            </a:r>
            <a:r>
              <a:rPr lang="en-IN" altLang="en-US" sz="2300" dirty="0" smtClean="0">
                <a:latin typeface="Cambria" panose="02040503050406030204" pitchFamily="18" charset="0"/>
                <a:ea typeface="Cambria" panose="02040503050406030204" pitchFamily="18" charset="0"/>
              </a:rPr>
              <a:t> Every day we come across several sources of pollution, polluting the very basics of our lives- Rivers, Land, Air and Noise. We know nothing about who/where to report it and how. We suggest an Innovative way to identify the sources of pollution in your area, get it prioritized through people votes, escalate it to the concerned authorities, keep a track of the progress and get notified of the actions taken. It will provide an End-2-End tool to battle pollution democratically partnering with Govt.</a:t>
            </a:r>
          </a:p>
          <a:p>
            <a:pPr marL="342900" lvl="0" indent="-190500" algn="just">
              <a:lnSpc>
                <a:spcPct val="150000"/>
              </a:lnSpc>
              <a:spcBef>
                <a:spcPts val="0"/>
              </a:spcBef>
              <a:buNone/>
            </a:pPr>
            <a:r>
              <a:rPr lang="en-US" sz="2300" dirty="0">
                <a:latin typeface="Cambria" panose="02040503050406030204" pitchFamily="18" charset="0"/>
                <a:ea typeface="Cambria" panose="02040503050406030204" pitchFamily="18" charset="0"/>
              </a:rPr>
              <a:t>Difficulty </a:t>
            </a:r>
            <a:r>
              <a:rPr lang="en-US" sz="2300" dirty="0" smtClean="0">
                <a:latin typeface="Cambria" panose="02040503050406030204" pitchFamily="18" charset="0"/>
                <a:ea typeface="Cambria" panose="02040503050406030204" pitchFamily="18" charset="0"/>
              </a:rPr>
              <a:t>Level: </a:t>
            </a:r>
            <a:r>
              <a:rPr lang="en-IN" altLang="en-US" sz="2300" dirty="0" smtClean="0">
                <a:latin typeface="Cambria" panose="02040503050406030204" pitchFamily="18" charset="0"/>
                <a:ea typeface="Cambria" panose="02040503050406030204" pitchFamily="18" charset="0"/>
              </a:rPr>
              <a:t> Complex</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smtClean="0">
                <a:latin typeface="Cambria" panose="02040503050406030204" pitchFamily="18" charset="0"/>
                <a:ea typeface="Cambria" panose="02040503050406030204" pitchFamily="18" charset="0"/>
              </a:rPr>
              <a:t>Analysis </a:t>
            </a:r>
            <a:r>
              <a:rPr lang="en-US" dirty="0">
                <a:latin typeface="Cambria" panose="02040503050406030204" pitchFamily="18" charset="0"/>
                <a:ea typeface="Cambria" panose="02040503050406030204" pitchFamily="18" charset="0"/>
              </a:rPr>
              <a:t>of Problem Statement</a:t>
            </a:r>
          </a:p>
        </p:txBody>
      </p:sp>
      <p:sp>
        <p:nvSpPr>
          <p:cNvPr id="115" name="Google Shape;115;p17"/>
          <p:cNvSpPr txBox="1">
            <a:spLocks noGrp="1"/>
          </p:cNvSpPr>
          <p:nvPr>
            <p:ph type="body" idx="1"/>
          </p:nvPr>
        </p:nvSpPr>
        <p:spPr>
          <a:xfrm>
            <a:off x="812800" y="854710"/>
            <a:ext cx="10668000" cy="4953000"/>
          </a:xfrm>
          <a:prstGeom prst="rect">
            <a:avLst/>
          </a:prstGeom>
          <a:noFill/>
          <a:ln>
            <a:noFill/>
          </a:ln>
        </p:spPr>
        <p:txBody>
          <a:bodyPr spcFirstLastPara="1" wrap="square" lIns="91425" tIns="45700" rIns="91425" bIns="45700" anchor="t" anchorCtr="0">
            <a:noAutofit/>
          </a:bodyPr>
          <a:lstStyle/>
          <a:p>
            <a:pPr marL="342900" lvl="0" indent="-190500" algn="just" rtl="0">
              <a:lnSpc>
                <a:spcPct val="150000"/>
              </a:lnSpc>
              <a:spcBef>
                <a:spcPts val="0"/>
              </a:spcBef>
              <a:spcAft>
                <a:spcPts val="0"/>
              </a:spcAft>
              <a:buClr>
                <a:schemeClr val="dk1"/>
              </a:buClr>
              <a:buSzPct val="100000"/>
              <a:buNone/>
            </a:pPr>
            <a:r>
              <a:rPr lang="en-US" sz="2300" dirty="0" smtClean="0">
                <a:latin typeface="Cambria" panose="02040503050406030204" pitchFamily="18" charset="0"/>
                <a:ea typeface="Cambria" panose="02040503050406030204" pitchFamily="18" charset="0"/>
              </a:rPr>
              <a:t>Technology Stack Components:</a:t>
            </a:r>
            <a:r>
              <a:rPr lang="en-IN" altLang="en-US" sz="2300" dirty="0" smtClean="0">
                <a:latin typeface="Cambria" panose="02040503050406030204" pitchFamily="18" charset="0"/>
                <a:ea typeface="Cambria" panose="02040503050406030204" pitchFamily="18" charset="0"/>
              </a:rPr>
              <a:t> Sustainable Development</a:t>
            </a:r>
          </a:p>
          <a:p>
            <a:pPr marL="342900" lvl="0" indent="-190500" algn="just" rtl="0">
              <a:lnSpc>
                <a:spcPct val="150000"/>
              </a:lnSpc>
              <a:spcBef>
                <a:spcPts val="0"/>
              </a:spcBef>
              <a:spcAft>
                <a:spcPts val="0"/>
              </a:spcAft>
              <a:buClr>
                <a:schemeClr val="dk1"/>
              </a:buClr>
              <a:buSzPct val="100000"/>
              <a:buNone/>
            </a:pPr>
            <a:r>
              <a:rPr lang="en-IN" altLang="en-US" sz="2300" b="1" dirty="0" smtClean="0">
                <a:latin typeface="Cambria" panose="02040503050406030204" pitchFamily="18" charset="0"/>
                <a:ea typeface="Cambria" panose="02040503050406030204" pitchFamily="18" charset="0"/>
              </a:rPr>
              <a:t>Frontend:</a:t>
            </a:r>
          </a:p>
          <a:p>
            <a:pPr marL="609600" lvl="0" indent="-457200" algn="just" rtl="0">
              <a:lnSpc>
                <a:spcPct val="150000"/>
              </a:lnSpc>
              <a:spcBef>
                <a:spcPts val="0"/>
              </a:spcBef>
              <a:spcAft>
                <a:spcPts val="0"/>
              </a:spcAft>
              <a:buClr>
                <a:schemeClr val="dk1"/>
              </a:buClr>
              <a:buSzPct val="100000"/>
              <a:buAutoNum type="arabicPeriod"/>
            </a:pPr>
            <a:r>
              <a:rPr lang="en-IN" altLang="en-US" sz="2300" dirty="0" smtClean="0">
                <a:latin typeface="Cambria" panose="02040503050406030204" pitchFamily="18" charset="0"/>
                <a:ea typeface="Cambria" panose="02040503050406030204" pitchFamily="18" charset="0"/>
              </a:rPr>
              <a:t>React.js</a:t>
            </a:r>
          </a:p>
          <a:p>
            <a:pPr marL="609600" lvl="0" indent="-457200" algn="just" rtl="0">
              <a:lnSpc>
                <a:spcPct val="150000"/>
              </a:lnSpc>
              <a:spcBef>
                <a:spcPts val="0"/>
              </a:spcBef>
              <a:spcAft>
                <a:spcPts val="0"/>
              </a:spcAft>
              <a:buClr>
                <a:schemeClr val="dk1"/>
              </a:buClr>
              <a:buSzPct val="100000"/>
              <a:buAutoNum type="arabicPeriod"/>
            </a:pPr>
            <a:r>
              <a:rPr lang="en-IN" altLang="en-US" sz="2300" dirty="0" smtClean="0">
                <a:latin typeface="Cambria" panose="02040503050406030204" pitchFamily="18" charset="0"/>
                <a:ea typeface="Cambria" panose="02040503050406030204" pitchFamily="18" charset="0"/>
              </a:rPr>
              <a:t>HTML, CSS</a:t>
            </a:r>
          </a:p>
          <a:p>
            <a:pPr marL="609600" lvl="0" indent="-457200" algn="just" rtl="0">
              <a:lnSpc>
                <a:spcPct val="150000"/>
              </a:lnSpc>
              <a:spcBef>
                <a:spcPts val="0"/>
              </a:spcBef>
              <a:spcAft>
                <a:spcPts val="0"/>
              </a:spcAft>
              <a:buClr>
                <a:schemeClr val="dk1"/>
              </a:buClr>
              <a:buSzPct val="100000"/>
              <a:buAutoNum type="arabicPeriod"/>
            </a:pPr>
            <a:r>
              <a:rPr lang="en-IN" altLang="en-US" sz="2300" dirty="0" smtClean="0">
                <a:latin typeface="Cambria" panose="02040503050406030204" pitchFamily="18" charset="0"/>
                <a:ea typeface="Cambria" panose="02040503050406030204" pitchFamily="18" charset="0"/>
              </a:rPr>
              <a:t>JavaScript</a:t>
            </a:r>
          </a:p>
          <a:p>
            <a:pPr marL="152400" lvl="0" indent="0" algn="just" rtl="0">
              <a:lnSpc>
                <a:spcPct val="150000"/>
              </a:lnSpc>
              <a:spcBef>
                <a:spcPts val="0"/>
              </a:spcBef>
              <a:spcAft>
                <a:spcPts val="0"/>
              </a:spcAft>
              <a:buClr>
                <a:schemeClr val="dk1"/>
              </a:buClr>
              <a:buSzPct val="100000"/>
              <a:buNone/>
            </a:pPr>
            <a:r>
              <a:rPr lang="en-IN" altLang="en-US" sz="2300" b="1" dirty="0" smtClean="0">
                <a:latin typeface="Cambria" panose="02040503050406030204" pitchFamily="18" charset="0"/>
                <a:ea typeface="Cambria" panose="02040503050406030204" pitchFamily="18" charset="0"/>
              </a:rPr>
              <a:t>Backend:</a:t>
            </a:r>
            <a:endParaRPr lang="en-IN" altLang="en-US" sz="2300" dirty="0" smtClean="0">
              <a:latin typeface="Cambria" panose="02040503050406030204" pitchFamily="18" charset="0"/>
              <a:ea typeface="Cambria" panose="02040503050406030204" pitchFamily="18" charset="0"/>
            </a:endParaRPr>
          </a:p>
          <a:p>
            <a:pPr marL="609600" lvl="0" indent="-457200" algn="just" rtl="0">
              <a:lnSpc>
                <a:spcPct val="150000"/>
              </a:lnSpc>
              <a:spcBef>
                <a:spcPts val="0"/>
              </a:spcBef>
              <a:spcAft>
                <a:spcPts val="0"/>
              </a:spcAft>
              <a:buClr>
                <a:schemeClr val="dk1"/>
              </a:buClr>
              <a:buSzPct val="100000"/>
              <a:buAutoNum type="arabicPeriod"/>
            </a:pPr>
            <a:r>
              <a:rPr lang="en-IN" altLang="en-US" sz="2300" dirty="0" smtClean="0">
                <a:latin typeface="Cambria" panose="02040503050406030204" pitchFamily="18" charset="0"/>
                <a:ea typeface="Cambria" panose="02040503050406030204" pitchFamily="18" charset="0"/>
              </a:rPr>
              <a:t>Node.js with Express.js</a:t>
            </a:r>
          </a:p>
          <a:p>
            <a:pPr marL="609600" lvl="0" indent="-457200" algn="just" rtl="0">
              <a:lnSpc>
                <a:spcPct val="150000"/>
              </a:lnSpc>
              <a:spcBef>
                <a:spcPts val="0"/>
              </a:spcBef>
              <a:spcAft>
                <a:spcPts val="0"/>
              </a:spcAft>
              <a:buClr>
                <a:schemeClr val="dk1"/>
              </a:buClr>
              <a:buSzPct val="100000"/>
              <a:buAutoNum type="arabicPeriod"/>
            </a:pPr>
            <a:r>
              <a:rPr lang="en-IN" altLang="en-US" sz="2300" dirty="0" smtClean="0">
                <a:latin typeface="Cambria" panose="02040503050406030204" pitchFamily="18" charset="0"/>
                <a:ea typeface="Cambria" panose="02040503050406030204" pitchFamily="18" charset="0"/>
              </a:rPr>
              <a:t>Python/Django</a:t>
            </a:r>
          </a:p>
          <a:p>
            <a:pPr marL="609600" lvl="0" indent="-457200" algn="just" rtl="0">
              <a:lnSpc>
                <a:spcPct val="150000"/>
              </a:lnSpc>
              <a:spcBef>
                <a:spcPts val="0"/>
              </a:spcBef>
              <a:spcAft>
                <a:spcPts val="0"/>
              </a:spcAft>
              <a:buClr>
                <a:schemeClr val="dk1"/>
              </a:buClr>
              <a:buSzPct val="100000"/>
              <a:buAutoNum type="arabicPeriod"/>
            </a:pPr>
            <a:r>
              <a:rPr lang="en-IN" altLang="en-US" sz="2300" dirty="0" smtClean="0">
                <a:latin typeface="Cambria" panose="02040503050406030204" pitchFamily="18" charset="0"/>
                <a:ea typeface="Cambria" panose="02040503050406030204" pitchFamily="18" charset="0"/>
              </a:rPr>
              <a:t>MongoDB/MySQL</a:t>
            </a:r>
          </a:p>
          <a:p>
            <a:pPr marL="609600" lvl="0" indent="-457200" algn="just" rtl="0">
              <a:lnSpc>
                <a:spcPct val="150000"/>
              </a:lnSpc>
              <a:spcBef>
                <a:spcPts val="0"/>
              </a:spcBef>
              <a:spcAft>
                <a:spcPts val="0"/>
              </a:spcAft>
              <a:buClr>
                <a:schemeClr val="dk1"/>
              </a:buClr>
              <a:buSzPct val="100000"/>
              <a:buAutoNum type="arabicPeriod"/>
            </a:pPr>
            <a:r>
              <a:rPr lang="en-IN" altLang="en-US" sz="2300" dirty="0" smtClean="0">
                <a:latin typeface="Cambria" panose="02040503050406030204" pitchFamily="18" charset="0"/>
                <a:ea typeface="Cambria" panose="02040503050406030204" pitchFamily="18" charset="0"/>
              </a:rPr>
              <a:t>Firebase</a:t>
            </a:r>
          </a:p>
          <a:p>
            <a:pPr marL="152400" lvl="0" indent="0" algn="just" rtl="0">
              <a:lnSpc>
                <a:spcPct val="150000"/>
              </a:lnSpc>
              <a:spcBef>
                <a:spcPts val="0"/>
              </a:spcBef>
              <a:spcAft>
                <a:spcPts val="0"/>
              </a:spcAft>
              <a:buClr>
                <a:schemeClr val="dk1"/>
              </a:buClr>
              <a:buSzPct val="100000"/>
              <a:buNone/>
            </a:pPr>
            <a:endParaRPr lang="en-US" sz="2300" dirty="0" smtClean="0">
              <a:latin typeface="Cambria" panose="02040503050406030204" pitchFamily="18" charset="0"/>
              <a:ea typeface="Cambria" panose="02040503050406030204" pitchFamily="18" charset="0"/>
            </a:endParaRPr>
          </a:p>
          <a:p>
            <a:pPr marL="342900" lvl="0" indent="-190500" algn="just" rtl="0">
              <a:lnSpc>
                <a:spcPct val="150000"/>
              </a:lnSpc>
              <a:spcBef>
                <a:spcPts val="0"/>
              </a:spcBef>
              <a:spcAft>
                <a:spcPts val="0"/>
              </a:spcAft>
              <a:buClr>
                <a:schemeClr val="dk1"/>
              </a:buClr>
              <a:buSzPct val="100000"/>
              <a:buNone/>
            </a:pPr>
            <a:endParaRPr lang="en-US" sz="2300" dirty="0">
              <a:latin typeface="Cambria" panose="02040503050406030204" pitchFamily="18" charset="0"/>
              <a:ea typeface="Cambria" panose="02040503050406030204" pitchFamily="18" charset="0"/>
            </a:endParaRPr>
          </a:p>
          <a:p>
            <a:pPr marL="342900" lvl="0" indent="-190500" algn="just" rtl="0">
              <a:lnSpc>
                <a:spcPct val="150000"/>
              </a:lnSpc>
              <a:spcBef>
                <a:spcPts val="0"/>
              </a:spcBef>
              <a:spcAft>
                <a:spcPts val="0"/>
              </a:spcAft>
              <a:buClr>
                <a:schemeClr val="dk1"/>
              </a:buClr>
              <a:buSzPct val="100000"/>
              <a:buNone/>
            </a:pPr>
            <a:endParaRPr lang="en-US" sz="2300" dirty="0" smtClean="0">
              <a:latin typeface="Cambria" panose="02040503050406030204" pitchFamily="18" charset="0"/>
              <a:ea typeface="Cambria" panose="02040503050406030204" pitchFamily="18" charset="0"/>
            </a:endParaRPr>
          </a:p>
          <a:p>
            <a:pPr marL="342900" lvl="0" indent="-190500" algn="just" rtl="0">
              <a:lnSpc>
                <a:spcPct val="150000"/>
              </a:lnSpc>
              <a:spcBef>
                <a:spcPts val="0"/>
              </a:spcBef>
              <a:spcAft>
                <a:spcPts val="0"/>
              </a:spcAft>
              <a:buClr>
                <a:schemeClr val="dk1"/>
              </a:buClr>
              <a:buSzPct val="100000"/>
              <a:buNone/>
            </a:pPr>
            <a:endParaRPr lang="en-US" sz="2300" dirty="0" smtClean="0">
              <a:latin typeface="Cambria" panose="02040503050406030204" pitchFamily="18" charset="0"/>
              <a:ea typeface="Cambria" panose="02040503050406030204" pitchFamily="18" charset="0"/>
            </a:endParaRPr>
          </a:p>
          <a:p>
            <a:pPr marL="342900" lvl="0" indent="-190500" algn="just" rtl="0">
              <a:lnSpc>
                <a:spcPct val="150000"/>
              </a:lnSpc>
              <a:spcBef>
                <a:spcPts val="0"/>
              </a:spcBef>
              <a:spcAft>
                <a:spcPts val="0"/>
              </a:spcAft>
              <a:buClr>
                <a:schemeClr val="dk1"/>
              </a:buClr>
              <a:buSzPct val="100000"/>
              <a:buNone/>
            </a:pPr>
            <a:endParaRPr lang="en-US" sz="2300"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sz="1800" dirty="0" smtClean="0">
              <a:latin typeface="Cambria" panose="02040503050406030204" pitchFamily="18" charset="0"/>
              <a:ea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smtClean="0">
                <a:latin typeface="Cambria" panose="02040503050406030204" pitchFamily="18" charset="0"/>
                <a:ea typeface="Cambria" panose="02040503050406030204" pitchFamily="18" charset="0"/>
              </a:rPr>
              <a:t>Analysis </a:t>
            </a:r>
            <a:r>
              <a:rPr lang="en-US" dirty="0">
                <a:latin typeface="Cambria" panose="02040503050406030204" pitchFamily="18" charset="0"/>
                <a:ea typeface="Cambria" panose="02040503050406030204" pitchFamily="18" charset="0"/>
              </a:rPr>
              <a:t>of Problem </a:t>
            </a:r>
            <a:r>
              <a:rPr lang="en-US" dirty="0" smtClean="0">
                <a:latin typeface="Cambria" panose="02040503050406030204" pitchFamily="18" charset="0"/>
                <a:ea typeface="Cambria" panose="02040503050406030204" pitchFamily="18" charset="0"/>
              </a:rPr>
              <a:t>Statement </a:t>
            </a:r>
            <a:r>
              <a:rPr lang="en-US" sz="2000" dirty="0" smtClean="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Autofit/>
          </a:bodyPr>
          <a:lstStyle/>
          <a:p>
            <a:pPr marL="342900" lvl="0" indent="-190500" algn="just" rtl="0">
              <a:lnSpc>
                <a:spcPct val="150000"/>
              </a:lnSpc>
              <a:spcBef>
                <a:spcPts val="0"/>
              </a:spcBef>
              <a:spcAft>
                <a:spcPts val="0"/>
              </a:spcAft>
              <a:buClr>
                <a:schemeClr val="dk1"/>
              </a:buClr>
              <a:buSzPct val="100000"/>
              <a:buNone/>
            </a:pPr>
            <a:r>
              <a:rPr lang="en-US" sz="2300" b="1" dirty="0" smtClean="0">
                <a:latin typeface="Cambria" panose="02040503050406030204" pitchFamily="18" charset="0"/>
                <a:ea typeface="Cambria" panose="02040503050406030204" pitchFamily="18" charset="0"/>
              </a:rPr>
              <a:t>Software and Hardware Requirements:</a:t>
            </a:r>
          </a:p>
          <a:p>
            <a:pPr marL="342900" lvl="0" indent="-190500" algn="just" rtl="0">
              <a:lnSpc>
                <a:spcPct val="150000"/>
              </a:lnSpc>
              <a:spcBef>
                <a:spcPts val="0"/>
              </a:spcBef>
              <a:spcAft>
                <a:spcPts val="0"/>
              </a:spcAft>
              <a:buClr>
                <a:schemeClr val="dk1"/>
              </a:buClr>
              <a:buSzPct val="100000"/>
              <a:buNone/>
            </a:pPr>
            <a:r>
              <a:rPr lang="en-IN" altLang="en-US" sz="2300" dirty="0" smtClean="0">
                <a:latin typeface="Cambria" panose="02040503050406030204" pitchFamily="18" charset="0"/>
                <a:ea typeface="Cambria" panose="02040503050406030204" pitchFamily="18" charset="0"/>
              </a:rPr>
              <a:t>Operating System: Windows 10, macOS, Linux</a:t>
            </a:r>
          </a:p>
          <a:p>
            <a:pPr marL="342900" lvl="0" indent="-190500" algn="just" rtl="0">
              <a:lnSpc>
                <a:spcPct val="150000"/>
              </a:lnSpc>
              <a:spcBef>
                <a:spcPts val="0"/>
              </a:spcBef>
              <a:spcAft>
                <a:spcPts val="0"/>
              </a:spcAft>
              <a:buClr>
                <a:schemeClr val="dk1"/>
              </a:buClr>
              <a:buSzPct val="100000"/>
              <a:buNone/>
            </a:pPr>
            <a:r>
              <a:rPr lang="en-IN" altLang="en-US" sz="2300" dirty="0" smtClean="0">
                <a:latin typeface="Cambria" panose="02040503050406030204" pitchFamily="18" charset="0"/>
                <a:ea typeface="Cambria" panose="02040503050406030204" pitchFamily="18" charset="0"/>
              </a:rPr>
              <a:t>Frameworks: React.js, Node.js/Express.js</a:t>
            </a:r>
          </a:p>
          <a:p>
            <a:pPr marL="342900" lvl="0" indent="-190500" algn="just" rtl="0">
              <a:lnSpc>
                <a:spcPct val="150000"/>
              </a:lnSpc>
              <a:spcBef>
                <a:spcPts val="0"/>
              </a:spcBef>
              <a:spcAft>
                <a:spcPts val="0"/>
              </a:spcAft>
              <a:buClr>
                <a:schemeClr val="dk1"/>
              </a:buClr>
              <a:buSzPct val="100000"/>
              <a:buNone/>
            </a:pPr>
            <a:r>
              <a:rPr lang="en-IN" altLang="en-US" sz="2300" dirty="0" smtClean="0">
                <a:latin typeface="Cambria" panose="02040503050406030204" pitchFamily="18" charset="0"/>
                <a:ea typeface="Cambria" panose="02040503050406030204" pitchFamily="18" charset="0"/>
              </a:rPr>
              <a:t>Database: MongoDB, MySQL</a:t>
            </a:r>
          </a:p>
          <a:p>
            <a:pPr marL="152400" lvl="0" indent="0" algn="just" rtl="0">
              <a:lnSpc>
                <a:spcPct val="150000"/>
              </a:lnSpc>
              <a:spcBef>
                <a:spcPts val="0"/>
              </a:spcBef>
              <a:spcAft>
                <a:spcPts val="0"/>
              </a:spcAft>
              <a:buClr>
                <a:schemeClr val="dk1"/>
              </a:buClr>
              <a:buSzPct val="100000"/>
              <a:buNone/>
            </a:pPr>
            <a:r>
              <a:rPr lang="en-IN" altLang="en-US" sz="2300" dirty="0" smtClean="0">
                <a:latin typeface="Cambria" panose="02040503050406030204" pitchFamily="18" charset="0"/>
                <a:ea typeface="Cambria" panose="02040503050406030204" pitchFamily="18" charset="0"/>
                <a:sym typeface="+mn-ea"/>
              </a:rPr>
              <a:t>Maps &amp; Geolocations APIs: Google Maps API, OpenStreetMap</a:t>
            </a:r>
            <a:endParaRPr lang="en-IN" altLang="en-US" sz="2300" dirty="0" smtClean="0">
              <a:latin typeface="Cambria" panose="02040503050406030204" pitchFamily="18" charset="0"/>
              <a:ea typeface="Cambria" panose="02040503050406030204" pitchFamily="18" charset="0"/>
            </a:endParaRPr>
          </a:p>
          <a:p>
            <a:pPr marL="342900" lvl="0" indent="-190500" algn="just" rtl="0">
              <a:lnSpc>
                <a:spcPct val="150000"/>
              </a:lnSpc>
              <a:spcBef>
                <a:spcPts val="0"/>
              </a:spcBef>
              <a:spcAft>
                <a:spcPts val="0"/>
              </a:spcAft>
              <a:buClr>
                <a:schemeClr val="dk1"/>
              </a:buClr>
              <a:buSzPct val="100000"/>
              <a:buNone/>
            </a:pPr>
            <a:r>
              <a:rPr lang="en-IN" altLang="en-US" sz="2300" dirty="0" smtClean="0">
                <a:latin typeface="Cambria" panose="02040503050406030204" pitchFamily="18" charset="0"/>
                <a:ea typeface="Cambria" panose="02040503050406030204" pitchFamily="18" charset="0"/>
              </a:rPr>
              <a:t>Version Control : GitHub/GitLab</a:t>
            </a:r>
          </a:p>
          <a:p>
            <a:pPr marL="342900" lvl="0" indent="-190500" algn="just" rtl="0">
              <a:lnSpc>
                <a:spcPct val="150000"/>
              </a:lnSpc>
              <a:spcBef>
                <a:spcPts val="0"/>
              </a:spcBef>
              <a:spcAft>
                <a:spcPts val="0"/>
              </a:spcAft>
              <a:buClr>
                <a:schemeClr val="dk1"/>
              </a:buClr>
              <a:buSzPct val="100000"/>
              <a:buNone/>
            </a:pPr>
            <a:endParaRPr lang="en-IN" altLang="en-US" sz="2300" dirty="0" smtClean="0">
              <a:latin typeface="Cambria" panose="02040503050406030204" pitchFamily="18" charset="0"/>
              <a:ea typeface="Cambria" panose="02040503050406030204" pitchFamily="18" charset="0"/>
            </a:endParaRPr>
          </a:p>
          <a:p>
            <a:pPr marL="342900" lvl="0" indent="-190500" algn="just" rtl="0">
              <a:lnSpc>
                <a:spcPct val="150000"/>
              </a:lnSpc>
              <a:spcBef>
                <a:spcPts val="0"/>
              </a:spcBef>
              <a:spcAft>
                <a:spcPts val="0"/>
              </a:spcAft>
              <a:buClr>
                <a:schemeClr val="dk1"/>
              </a:buClr>
              <a:buSzPct val="100000"/>
              <a:buNone/>
            </a:pPr>
            <a:r>
              <a:rPr lang="en-US" sz="2300" dirty="0" smtClean="0">
                <a:latin typeface="Cambria" panose="02040503050406030204" pitchFamily="18" charset="0"/>
                <a:ea typeface="Cambria" panose="02040503050406030204" pitchFamily="18" charset="0"/>
              </a:rPr>
              <a:t> </a:t>
            </a:r>
          </a:p>
          <a:p>
            <a:pPr marL="342900" lvl="0" indent="-190500" algn="just" rtl="0">
              <a:lnSpc>
                <a:spcPct val="150000"/>
              </a:lnSpc>
              <a:spcBef>
                <a:spcPts val="0"/>
              </a:spcBef>
              <a:spcAft>
                <a:spcPts val="0"/>
              </a:spcAft>
              <a:buClr>
                <a:schemeClr val="dk1"/>
              </a:buClr>
              <a:buSzPct val="100000"/>
              <a:buNone/>
            </a:pPr>
            <a:endParaRPr lang="en-US" sz="2300"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sz="1800" dirty="0" smtClean="0">
              <a:latin typeface="Cambria" panose="02040503050406030204" pitchFamily="18" charset="0"/>
              <a:ea typeface="Cambria" panose="020405030504060302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smtClean="0">
                <a:latin typeface="Cambria" panose="02040503050406030204" pitchFamily="18" charset="0"/>
                <a:ea typeface="Cambria" panose="02040503050406030204" pitchFamily="18" charset="0"/>
              </a:rPr>
              <a:t>Analysis </a:t>
            </a:r>
            <a:r>
              <a:rPr lang="en-US" dirty="0">
                <a:latin typeface="Cambria" panose="02040503050406030204" pitchFamily="18" charset="0"/>
                <a:ea typeface="Cambria" panose="02040503050406030204" pitchFamily="18" charset="0"/>
              </a:rPr>
              <a:t>of Problem </a:t>
            </a:r>
            <a:r>
              <a:rPr lang="en-US" dirty="0" smtClean="0">
                <a:latin typeface="Cambria" panose="02040503050406030204" pitchFamily="18" charset="0"/>
                <a:ea typeface="Cambria" panose="02040503050406030204" pitchFamily="18" charset="0"/>
              </a:rPr>
              <a:t>Statement </a:t>
            </a:r>
            <a:r>
              <a:rPr lang="en-US" sz="2000" dirty="0" smtClean="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lnSpcReduction="10000"/>
          </a:bodyPr>
          <a:lstStyle/>
          <a:p>
            <a:pPr marL="342900" lvl="0" indent="-190500" algn="just" rtl="0">
              <a:lnSpc>
                <a:spcPct val="150000"/>
              </a:lnSpc>
              <a:spcBef>
                <a:spcPts val="0"/>
              </a:spcBef>
              <a:spcAft>
                <a:spcPts val="0"/>
              </a:spcAft>
              <a:buClr>
                <a:schemeClr val="dk1"/>
              </a:buClr>
              <a:buSzPct val="100000"/>
              <a:buNone/>
            </a:pPr>
            <a:r>
              <a:rPr lang="en-IN" b="1" dirty="0">
                <a:latin typeface="Cambria" panose="02040503050406030204" pitchFamily="18" charset="0"/>
                <a:ea typeface="Cambria" panose="02040503050406030204" pitchFamily="18" charset="0"/>
              </a:rPr>
              <a:t>Key Functionalities: </a:t>
            </a:r>
          </a:p>
          <a:p>
            <a:pPr marL="609600" lvl="0" indent="-457200" algn="just" rtl="0">
              <a:lnSpc>
                <a:spcPct val="150000"/>
              </a:lnSpc>
              <a:spcBef>
                <a:spcPts val="0"/>
              </a:spcBef>
              <a:spcAft>
                <a:spcPts val="0"/>
              </a:spcAft>
              <a:buClr>
                <a:schemeClr val="dk1"/>
              </a:buClr>
              <a:buSzPct val="100000"/>
              <a:buAutoNum type="arabicPeriod"/>
            </a:pPr>
            <a:r>
              <a:rPr lang="en-IN" dirty="0">
                <a:latin typeface="Cambria" panose="02040503050406030204" pitchFamily="18" charset="0"/>
                <a:ea typeface="Cambria" panose="02040503050406030204" pitchFamily="18" charset="0"/>
              </a:rPr>
              <a:t>User Reports: users can report sources of pollution by submitting information with geotagged locations, photos, and descriptions.</a:t>
            </a:r>
          </a:p>
          <a:p>
            <a:pPr marL="609600" lvl="0" indent="-457200" algn="just" rtl="0">
              <a:lnSpc>
                <a:spcPct val="150000"/>
              </a:lnSpc>
              <a:spcBef>
                <a:spcPts val="0"/>
              </a:spcBef>
              <a:spcAft>
                <a:spcPts val="0"/>
              </a:spcAft>
              <a:buClr>
                <a:schemeClr val="dk1"/>
              </a:buClr>
              <a:buSzPct val="100000"/>
              <a:buAutoNum type="arabicPeriod"/>
            </a:pPr>
            <a:r>
              <a:rPr lang="en-IN" dirty="0">
                <a:latin typeface="Cambria" panose="02040503050406030204" pitchFamily="18" charset="0"/>
                <a:ea typeface="Cambria" panose="02040503050406030204" pitchFamily="18" charset="0"/>
              </a:rPr>
              <a:t>Voting System: Other users can vote to prioritize the most pressing pollution issues in their area.</a:t>
            </a:r>
          </a:p>
          <a:p>
            <a:pPr marL="609600" lvl="0" indent="-457200" algn="just" rtl="0">
              <a:lnSpc>
                <a:spcPct val="150000"/>
              </a:lnSpc>
              <a:spcBef>
                <a:spcPts val="0"/>
              </a:spcBef>
              <a:spcAft>
                <a:spcPts val="0"/>
              </a:spcAft>
              <a:buClr>
                <a:schemeClr val="dk1"/>
              </a:buClr>
              <a:buSzPct val="100000"/>
              <a:buAutoNum type="arabicPeriod"/>
            </a:pPr>
            <a:r>
              <a:rPr lang="en-IN" dirty="0">
                <a:latin typeface="Cambria" panose="02040503050406030204" pitchFamily="18" charset="0"/>
                <a:ea typeface="Cambria" panose="02040503050406030204" pitchFamily="18" charset="0"/>
              </a:rPr>
              <a:t>Escalation to Authorities: Once a threshold is reached, the issue is automatically escalated to the appropriate government authority.</a:t>
            </a:r>
          </a:p>
          <a:p>
            <a:pPr marL="609600" lvl="0" indent="-457200" algn="just" rtl="0">
              <a:lnSpc>
                <a:spcPct val="150000"/>
              </a:lnSpc>
              <a:spcBef>
                <a:spcPts val="0"/>
              </a:spcBef>
              <a:spcAft>
                <a:spcPts val="0"/>
              </a:spcAft>
              <a:buClr>
                <a:schemeClr val="dk1"/>
              </a:buClr>
              <a:buSzPct val="100000"/>
              <a:buAutoNum type="arabicPeriod"/>
            </a:pPr>
            <a:r>
              <a:rPr lang="en-IN" dirty="0">
                <a:latin typeface="Cambria" panose="02040503050406030204" pitchFamily="18" charset="0"/>
                <a:ea typeface="Cambria" panose="02040503050406030204" pitchFamily="18" charset="0"/>
              </a:rPr>
              <a:t>Progress Tracking: Users can track the progress of their reports and receive notifications about updates or actions taken.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smtClean="0">
                <a:latin typeface="Cambria" panose="02040503050406030204" pitchFamily="18" charset="0"/>
                <a:ea typeface="Cambria" panose="02040503050406030204" pitchFamily="18" charset="0"/>
              </a:rPr>
              <a:t>Analysis </a:t>
            </a:r>
            <a:r>
              <a:rPr lang="en-US" dirty="0">
                <a:latin typeface="Cambria" panose="02040503050406030204" pitchFamily="18" charset="0"/>
                <a:ea typeface="Cambria" panose="02040503050406030204" pitchFamily="18" charset="0"/>
              </a:rPr>
              <a:t>of Problem </a:t>
            </a:r>
            <a:r>
              <a:rPr lang="en-US" dirty="0" smtClean="0">
                <a:latin typeface="Cambria" panose="02040503050406030204" pitchFamily="18" charset="0"/>
                <a:ea typeface="Cambria" panose="02040503050406030204" pitchFamily="18" charset="0"/>
              </a:rPr>
              <a:t>Statement </a:t>
            </a:r>
            <a:r>
              <a:rPr lang="en-US" sz="2000" dirty="0" smtClean="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92500" lnSpcReduction="10000"/>
          </a:bodyPr>
          <a:lstStyle/>
          <a:p>
            <a:pPr marL="609600" lvl="0" indent="-457200" algn="just" rtl="0">
              <a:lnSpc>
                <a:spcPct val="150000"/>
              </a:lnSpc>
              <a:spcBef>
                <a:spcPts val="0"/>
              </a:spcBef>
              <a:spcAft>
                <a:spcPts val="0"/>
              </a:spcAft>
              <a:buClr>
                <a:schemeClr val="dk1"/>
              </a:buClr>
              <a:buSzPct val="100000"/>
              <a:buFont typeface="+mj-lt"/>
              <a:buAutoNum type="arabicPeriod" startAt="5"/>
            </a:pPr>
            <a:r>
              <a:rPr lang="en-IN" dirty="0">
                <a:latin typeface="Cambria" panose="02040503050406030204" pitchFamily="18" charset="0"/>
                <a:ea typeface="Cambria" panose="02040503050406030204" pitchFamily="18" charset="0"/>
              </a:rPr>
              <a:t>Notifications: Users and authorities receive updates on the status of the pollution report.</a:t>
            </a:r>
          </a:p>
          <a:p>
            <a:pPr marL="609600" lvl="0" indent="-457200" algn="just" rtl="0">
              <a:lnSpc>
                <a:spcPct val="150000"/>
              </a:lnSpc>
              <a:spcBef>
                <a:spcPts val="0"/>
              </a:spcBef>
              <a:spcAft>
                <a:spcPts val="0"/>
              </a:spcAft>
              <a:buClr>
                <a:schemeClr val="dk1"/>
              </a:buClr>
              <a:buSzPct val="100000"/>
              <a:buFont typeface="+mj-lt"/>
              <a:buAutoNum type="arabicPeriod" startAt="5"/>
            </a:pPr>
            <a:r>
              <a:rPr lang="en-IN" dirty="0">
                <a:latin typeface="Cambria" panose="02040503050406030204" pitchFamily="18" charset="0"/>
                <a:ea typeface="Cambria" panose="02040503050406030204" pitchFamily="18" charset="0"/>
              </a:rPr>
              <a:t>Data Dashboard: Admins and government bodies can monitor pollution data, track areas with the highest complaints, and prioritize actions.</a:t>
            </a:r>
          </a:p>
          <a:p>
            <a:pPr marL="152400" lvl="0" indent="0" algn="just" rtl="0">
              <a:lnSpc>
                <a:spcPct val="150000"/>
              </a:lnSpc>
              <a:spcBef>
                <a:spcPts val="0"/>
              </a:spcBef>
              <a:spcAft>
                <a:spcPts val="0"/>
              </a:spcAft>
              <a:buClr>
                <a:schemeClr val="dk1"/>
              </a:buClr>
              <a:buSzPct val="100000"/>
              <a:buFont typeface="+mj-lt"/>
              <a:buNone/>
            </a:pPr>
            <a:r>
              <a:rPr lang="en-IN" b="1" dirty="0">
                <a:latin typeface="Cambria" panose="02040503050406030204" pitchFamily="18" charset="0"/>
                <a:ea typeface="Cambria" panose="02040503050406030204" pitchFamily="18" charset="0"/>
              </a:rPr>
              <a:t>Potential Challenges:</a:t>
            </a:r>
          </a:p>
          <a:p>
            <a:pPr marL="609600" lvl="0" indent="-457200" algn="just" rtl="0">
              <a:lnSpc>
                <a:spcPct val="150000"/>
              </a:lnSpc>
              <a:spcBef>
                <a:spcPts val="0"/>
              </a:spcBef>
              <a:spcAft>
                <a:spcPts val="0"/>
              </a:spcAft>
              <a:buClr>
                <a:schemeClr val="dk1"/>
              </a:buClr>
              <a:buSzPct val="100000"/>
              <a:buFont typeface="+mj-lt"/>
              <a:buAutoNum type="arabicPeriod"/>
            </a:pPr>
            <a:r>
              <a:rPr lang="en-IN" dirty="0">
                <a:latin typeface="Cambria" panose="02040503050406030204" pitchFamily="18" charset="0"/>
                <a:ea typeface="Cambria" panose="02040503050406030204" pitchFamily="18" charset="0"/>
              </a:rPr>
              <a:t>Data Validation: Ensuring that reports are genuine and not spam.</a:t>
            </a:r>
          </a:p>
          <a:p>
            <a:pPr marL="609600" lvl="0" indent="-457200" algn="just" rtl="0">
              <a:lnSpc>
                <a:spcPct val="150000"/>
              </a:lnSpc>
              <a:spcBef>
                <a:spcPts val="0"/>
              </a:spcBef>
              <a:spcAft>
                <a:spcPts val="0"/>
              </a:spcAft>
              <a:buClr>
                <a:schemeClr val="dk1"/>
              </a:buClr>
              <a:buSzPct val="100000"/>
              <a:buFont typeface="+mj-lt"/>
              <a:buAutoNum type="arabicPeriod"/>
            </a:pPr>
            <a:r>
              <a:rPr lang="en-IN" dirty="0">
                <a:latin typeface="Cambria" panose="02040503050406030204" pitchFamily="18" charset="0"/>
                <a:ea typeface="Cambria" panose="02040503050406030204" pitchFamily="18" charset="0"/>
              </a:rPr>
              <a:t>Authority Integration: Building partnerships with government bodies for escalations and tracking.</a:t>
            </a:r>
          </a:p>
          <a:p>
            <a:pPr marL="609600" lvl="0" indent="-457200" algn="just" rtl="0">
              <a:lnSpc>
                <a:spcPct val="150000"/>
              </a:lnSpc>
              <a:spcBef>
                <a:spcPts val="0"/>
              </a:spcBef>
              <a:spcAft>
                <a:spcPts val="0"/>
              </a:spcAft>
              <a:buClr>
                <a:schemeClr val="dk1"/>
              </a:buClr>
              <a:buSzPct val="100000"/>
              <a:buFont typeface="+mj-lt"/>
              <a:buAutoNum type="arabicPeriod"/>
            </a:pPr>
            <a:r>
              <a:rPr lang="en-IN" dirty="0">
                <a:latin typeface="Cambria" panose="02040503050406030204" pitchFamily="18" charset="0"/>
                <a:ea typeface="Cambria" panose="02040503050406030204" pitchFamily="18" charset="0"/>
              </a:rPr>
              <a:t>Real-time Notifications: Implementing effective, timely notifications about report status and actions taken.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smtClean="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IN" dirty="0">
                <a:latin typeface="Cambria" panose="02040503050406030204" pitchFamily="18" charset="0"/>
                <a:ea typeface="Cambria" panose="02040503050406030204" pitchFamily="18" charset="0"/>
              </a:rPr>
              <a:t> </a:t>
            </a:r>
          </a:p>
        </p:txBody>
      </p:sp>
      <p:pic>
        <p:nvPicPr>
          <p:cNvPr id="2" name="Picture 1"/>
          <p:cNvPicPr>
            <a:picLocks noChangeAspect="1"/>
          </p:cNvPicPr>
          <p:nvPr/>
        </p:nvPicPr>
        <p:blipFill>
          <a:blip r:embed="rId3"/>
          <a:stretch>
            <a:fillRect/>
          </a:stretch>
        </p:blipFill>
        <p:spPr>
          <a:xfrm>
            <a:off x="812800" y="1143000"/>
            <a:ext cx="10667365" cy="49523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a:t>
            </a:r>
            <a:r>
              <a:rPr lang="en-GB" dirty="0" smtClean="0">
                <a:latin typeface="Cambria" panose="02040503050406030204" pitchFamily="18" charset="0"/>
                <a:ea typeface="Cambria" panose="02040503050406030204" pitchFamily="18" charset="0"/>
              </a:rPr>
              <a:t>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92500" lnSpcReduction="10000"/>
          </a:bodyPr>
          <a:lstStyle/>
          <a:p>
            <a:pPr marL="609600" indent="-457200">
              <a:lnSpc>
                <a:spcPct val="150000"/>
              </a:lnSpc>
              <a:spcBef>
                <a:spcPts val="0"/>
              </a:spcBef>
              <a:buFont typeface="Wingdings" panose="05000000000000000000" pitchFamily="2" charset="2"/>
              <a:buAutoNum type="arabicPeriod"/>
            </a:pPr>
            <a:r>
              <a:rPr dirty="0">
                <a:latin typeface="Cambria" panose="02040503050406030204" pitchFamily="18" charset="0"/>
                <a:ea typeface="Cambria" panose="02040503050406030204" pitchFamily="18" charset="0"/>
              </a:rPr>
              <a:t>Wing-Kwong Wong</a:t>
            </a:r>
            <a:r>
              <a:rPr lang="en-IN" dirty="0">
                <a:latin typeface="Cambria" panose="02040503050406030204" pitchFamily="18" charset="0"/>
                <a:ea typeface="Cambria" panose="02040503050406030204" pitchFamily="18" charset="0"/>
              </a:rPr>
              <a:t>, </a:t>
            </a:r>
            <a:r>
              <a:rPr dirty="0">
                <a:latin typeface="Cambria" panose="02040503050406030204" pitchFamily="18" charset="0"/>
                <a:ea typeface="Cambria" panose="02040503050406030204" pitchFamily="18" charset="0"/>
              </a:rPr>
              <a:t>Nguyen Thi Thuy Hang</a:t>
            </a:r>
            <a:r>
              <a:rPr lang="en-IN" dirty="0">
                <a:latin typeface="Cambria" panose="02040503050406030204" pitchFamily="18" charset="0"/>
                <a:ea typeface="Cambria" panose="02040503050406030204" pitchFamily="18" charset="0"/>
              </a:rPr>
              <a:t>, </a:t>
            </a:r>
            <a:r>
              <a:rPr dirty="0">
                <a:latin typeface="Cambria" panose="02040503050406030204" pitchFamily="18" charset="0"/>
                <a:ea typeface="Cambria" panose="02040503050406030204" pitchFamily="18" charset="0"/>
              </a:rPr>
              <a:t>Meng-Yuan Tsai</a:t>
            </a:r>
            <a:r>
              <a:rPr lang="en-IN" dirty="0">
                <a:latin typeface="Cambria" panose="02040503050406030204" pitchFamily="18" charset="0"/>
                <a:ea typeface="Cambria" panose="02040503050406030204" pitchFamily="18" charset="0"/>
              </a:rPr>
              <a:t>, </a:t>
            </a:r>
            <a:r>
              <a:rPr dirty="0">
                <a:latin typeface="Cambria" panose="02040503050406030204" pitchFamily="18" charset="0"/>
                <a:ea typeface="Cambria" panose="02040503050406030204" pitchFamily="18" charset="0"/>
              </a:rPr>
              <a:t>Guan-Cheng Shi</a:t>
            </a:r>
            <a:r>
              <a:rPr lang="en-IN" dirty="0">
                <a:latin typeface="Cambria" panose="02040503050406030204" pitchFamily="18" charset="0"/>
                <a:ea typeface="Cambria" panose="02040503050406030204" pitchFamily="18" charset="0"/>
              </a:rPr>
              <a:t>, and </a:t>
            </a:r>
            <a:r>
              <a:rPr dirty="0">
                <a:latin typeface="Cambria" panose="02040503050406030204" pitchFamily="18" charset="0"/>
                <a:ea typeface="Cambria" panose="02040503050406030204" pitchFamily="18" charset="0"/>
              </a:rPr>
              <a:t>Yo-Chen Tsai</a:t>
            </a:r>
            <a:r>
              <a:rPr lang="en-IN" dirty="0">
                <a:latin typeface="Cambria" panose="02040503050406030204" pitchFamily="18" charset="0"/>
                <a:ea typeface="Cambria" panose="02040503050406030204" pitchFamily="18" charset="0"/>
              </a:rPr>
              <a:t>, “Web Service and a Mobile App for Reporting Site Pollution and Other Features”, IEEE, 2021</a:t>
            </a:r>
          </a:p>
          <a:p>
            <a:pPr marL="609600" indent="-457200">
              <a:lnSpc>
                <a:spcPct val="150000"/>
              </a:lnSpc>
              <a:spcBef>
                <a:spcPts val="0"/>
              </a:spcBef>
              <a:buFont typeface="Wingdings" panose="05000000000000000000" pitchFamily="2" charset="2"/>
              <a:buAutoNum type="arabicPeriod"/>
            </a:pPr>
            <a:r>
              <a:rPr lang="en-IN" dirty="0">
                <a:latin typeface="Cambria" panose="02040503050406030204" pitchFamily="18" charset="0"/>
                <a:ea typeface="Cambria" panose="02040503050406030204" pitchFamily="18" charset="0"/>
              </a:rPr>
              <a:t>Miriam A. Carlos-Mancilla, José Raúl Castañeda Rosas, Monica Lozada-Muñoz, Omar Alí Zatarain Durán, Yehoshua Aguilar Molina, Rodolfo Omar Domínguez García, and Miriam Gonzalez Dueñas, “Development of an intelligent platform for obtaining environmental data”, IEEE, 2022</a:t>
            </a:r>
          </a:p>
          <a:p>
            <a:pPr marL="609600" indent="-457200">
              <a:lnSpc>
                <a:spcPct val="150000"/>
              </a:lnSpc>
              <a:spcBef>
                <a:spcPts val="0"/>
              </a:spcBef>
              <a:buFont typeface="Wingdings" panose="05000000000000000000" pitchFamily="2" charset="2"/>
              <a:buAutoNum type="arabicPeriod"/>
            </a:pPr>
            <a:r>
              <a:rPr lang="en-IN" dirty="0">
                <a:latin typeface="Cambria" panose="02040503050406030204" pitchFamily="18" charset="0"/>
                <a:ea typeface="Cambria" panose="02040503050406030204" pitchFamily="18" charset="0"/>
              </a:rPr>
              <a:t>Rida Kanwal, Warda Rafaqat, Mansoor Iqbal, and Song Weiguo, “Exploratory Analysis of the Relationship between Wildfire Properties and Air Pollution in Chine under Sustainable Development”, IEEE, 2023</a:t>
            </a: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615</Words>
  <Application>Microsoft Office PowerPoint</Application>
  <PresentationFormat>Widescreen</PresentationFormat>
  <Paragraphs>74</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Bookman Old Style</vt:lpstr>
      <vt:lpstr>Cambria</vt:lpstr>
      <vt:lpstr>Verdana</vt:lpstr>
      <vt:lpstr>Wingdings</vt:lpstr>
      <vt:lpstr>Bioinformatics</vt:lpstr>
      <vt:lpstr>PROJECT TITLE: INDIA VS POLLUTION</vt:lpstr>
      <vt:lpstr>Content</vt:lpstr>
      <vt:lpstr>Problem Statement Number: PSCS136</vt:lpstr>
      <vt:lpstr>Analysis of Problem Statement</vt:lpstr>
      <vt:lpstr>Analysis of Problem Statement (contd...)</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Subbarama Raju</cp:lastModifiedBy>
  <cp:revision>36</cp:revision>
  <dcterms:created xsi:type="dcterms:W3CDTF">2024-09-11T11:41:50Z</dcterms:created>
  <dcterms:modified xsi:type="dcterms:W3CDTF">2025-01-16T13:31:39Z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FACA39658F274406AE92F40F25B45E72_13</vt:lpwstr>
  </property>
  <property fmtid="{D5CDD505-2E9C-101B-9397-08002B2CF9AE}" pid="3" name="KSOProductBuildVer">
    <vt:lpwstr>1033-12.2.0.18165</vt:lpwstr>
  </property>
</Properties>
</file>