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D46236-9675-456F-BC26-078EAD75B7B0}">
  <a:tblStyle styleId="{04D46236-9675-456F-BC26-078EAD75B7B0}" styleName="Table_0">
    <a:wholeTbl>
      <a:tcTxStyle b="off" i="off">
        <a:font>
          <a:latin typeface="Bookman Old Style"/>
          <a:ea typeface="Bookman Old Style"/>
          <a:cs typeface="Bookman Old Styl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1"/>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cs typeface="Cambria"/>
                <a:sym typeface="Cambria"/>
              </a:rPr>
              <a:t>Batch Number:</a:t>
            </a:r>
            <a:endParaRPr>
              <a:latin typeface="Cambria"/>
              <a:ea typeface="Cambria"/>
              <a:cs typeface="Cambria"/>
              <a:sym typeface="Cambria"/>
            </a:endParaRPr>
          </a:p>
          <a:p>
            <a:pPr marL="0" lvl="0" indent="0" algn="l" rtl="0">
              <a:spcBef>
                <a:spcPts val="400"/>
              </a:spcBef>
              <a:spcAft>
                <a:spcPts val="0"/>
              </a:spcAft>
              <a:buClr>
                <a:srgbClr val="17365D"/>
              </a:buClr>
              <a:buSzPts val="2000"/>
              <a:buNone/>
            </a:pPr>
            <a:endParaRPr>
              <a:latin typeface="Cambria"/>
              <a:ea typeface="Cambria"/>
              <a:cs typeface="Cambria"/>
              <a:sym typeface="Cambria"/>
            </a:endParaRPr>
          </a:p>
        </p:txBody>
      </p:sp>
      <p:sp>
        <p:nvSpPr>
          <p:cNvPr id="2055" name="Google Shape;2055;p1"/>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a:ea typeface="Cambria"/>
                <a:cs typeface="Cambria"/>
                <a:sym typeface="Cambria"/>
              </a:rPr>
              <a:t>PIP2001 Capstone Project</a:t>
            </a:r>
            <a:endParaRPr sz="1800" b="0" i="0" u="none" strike="noStrike" cap="none">
              <a:solidFill>
                <a:schemeClr val="dk1"/>
              </a:solidFill>
              <a:latin typeface="Cambria"/>
              <a:ea typeface="Cambria"/>
              <a:cs typeface="Cambria"/>
              <a:sym typeface="Cambria"/>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a:ea typeface="Cambria"/>
                <a:cs typeface="Cambria"/>
                <a:sym typeface="Cambria"/>
              </a:rPr>
              <a:t>Review-1</a:t>
            </a:r>
            <a:endParaRPr sz="2000" b="1" i="0" u="none" strike="noStrike" cap="none">
              <a:solidFill>
                <a:srgbClr val="17365D"/>
              </a:solidFill>
              <a:latin typeface="Cambria"/>
              <a:ea typeface="Cambria"/>
              <a:cs typeface="Cambria"/>
              <a:sym typeface="Cambria"/>
            </a:endParaRPr>
          </a:p>
        </p:txBody>
      </p:sp>
      <p:sp>
        <p:nvSpPr>
          <p:cNvPr id="2056" name="Google Shape;2056;p1"/>
          <p:cNvSpPr txBox="1"/>
          <p:nvPr/>
        </p:nvSpPr>
        <p:spPr>
          <a:xfrm>
            <a:off x="0" y="4533900"/>
            <a:ext cx="12249900" cy="156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7365D"/>
              </a:buClr>
              <a:buSzPts val="2000"/>
              <a:buFont typeface="Arial"/>
              <a:buNone/>
            </a:pPr>
            <a:r>
              <a:rPr lang="en-GB" sz="2000" b="1" i="0" u="none" strike="noStrike" cap="none">
                <a:solidFill>
                  <a:schemeClr val="accent1"/>
                </a:solidFill>
                <a:latin typeface="Cambria"/>
                <a:ea typeface="Cambria"/>
                <a:cs typeface="Cambria"/>
                <a:sym typeface="Cambria"/>
              </a:rPr>
              <a:t>Name of the Program: </a:t>
            </a:r>
            <a:endParaRPr sz="2000" b="1" i="0" u="none" strike="noStrike" cap="none">
              <a:solidFill>
                <a:schemeClr val="accent1"/>
              </a:solidFill>
              <a:latin typeface="Cambria"/>
              <a:ea typeface="Cambria"/>
              <a:cs typeface="Cambria"/>
              <a:sym typeface="Cambria"/>
            </a:endParaRPr>
          </a:p>
          <a:p>
            <a:pPr marL="0" marR="0" lvl="0" indent="0" algn="l" rtl="0">
              <a:spcBef>
                <a:spcPts val="0"/>
              </a:spcBef>
              <a:spcAft>
                <a:spcPts val="0"/>
              </a:spcAft>
              <a:buClr>
                <a:srgbClr val="17365D"/>
              </a:buClr>
              <a:buSzPts val="2000"/>
              <a:buFont typeface="Arial"/>
              <a:buNone/>
            </a:pPr>
            <a:r>
              <a:rPr lang="en-GB" sz="2000" b="1" i="0" u="none" strike="noStrike" cap="none">
                <a:solidFill>
                  <a:schemeClr val="accent1"/>
                </a:solidFill>
                <a:latin typeface="Cambria"/>
                <a:ea typeface="Cambria"/>
                <a:cs typeface="Cambria"/>
                <a:sym typeface="Cambria"/>
              </a:rPr>
              <a:t>Name of the HoD: </a:t>
            </a:r>
            <a:endParaRPr sz="2000" b="1" i="0" u="none" strike="noStrike" cap="none">
              <a:solidFill>
                <a:schemeClr val="accent1"/>
              </a:solidFill>
              <a:latin typeface="Cambria"/>
              <a:ea typeface="Cambria"/>
              <a:cs typeface="Cambria"/>
              <a:sym typeface="Cambria"/>
            </a:endParaRPr>
          </a:p>
          <a:p>
            <a:pPr marL="0" marR="0" lvl="0" indent="0" algn="l" rtl="0">
              <a:spcBef>
                <a:spcPts val="0"/>
              </a:spcBef>
              <a:spcAft>
                <a:spcPts val="0"/>
              </a:spcAft>
              <a:buClr>
                <a:srgbClr val="17365D"/>
              </a:buClr>
              <a:buSzPts val="2000"/>
              <a:buFont typeface="Arial"/>
              <a:buNone/>
            </a:pPr>
            <a:r>
              <a:rPr lang="en-GB" sz="2000" b="1" i="0" u="none" strike="noStrike" cap="none">
                <a:solidFill>
                  <a:schemeClr val="accent1"/>
                </a:solidFill>
                <a:latin typeface="Cambria"/>
                <a:ea typeface="Cambria"/>
                <a:cs typeface="Cambria"/>
                <a:sym typeface="Cambria"/>
              </a:rPr>
              <a:t>Name of the Program Project Coordinator: </a:t>
            </a:r>
            <a:endParaRPr sz="2000" b="1" i="0" u="none" strike="noStrike" cap="none">
              <a:solidFill>
                <a:schemeClr val="accent1"/>
              </a:solidFill>
              <a:latin typeface="Cambria"/>
              <a:ea typeface="Cambria"/>
              <a:cs typeface="Cambria"/>
              <a:sym typeface="Cambria"/>
            </a:endParaRPr>
          </a:p>
          <a:p>
            <a:pPr marL="0" marR="0" lvl="0" indent="0" algn="l" rtl="0">
              <a:spcBef>
                <a:spcPts val="0"/>
              </a:spcBef>
              <a:spcAft>
                <a:spcPts val="0"/>
              </a:spcAft>
              <a:buNone/>
            </a:pPr>
            <a:r>
              <a:rPr lang="en-GB" sz="2000" b="1" i="0" u="none" strike="noStrike" cap="none">
                <a:solidFill>
                  <a:schemeClr val="accent1"/>
                </a:solidFill>
                <a:latin typeface="Cambria"/>
                <a:ea typeface="Cambria"/>
                <a:cs typeface="Cambria"/>
                <a:sym typeface="Cambria"/>
              </a:rPr>
              <a:t>Name of the School Project Coordinators: </a:t>
            </a:r>
            <a:r>
              <a:rPr lang="en-GB" sz="2000" b="1" i="0" u="none" strike="noStrike" cap="none">
                <a:solidFill>
                  <a:schemeClr val="dk1"/>
                </a:solidFill>
                <a:latin typeface="Cambria"/>
                <a:ea typeface="Cambria"/>
                <a:cs typeface="Cambria"/>
                <a:sym typeface="Cambria"/>
              </a:rPr>
              <a:t>Dr. Sampath A K / Dr. Abdul Khadar A / Mr. Md Ziaur Rahman</a:t>
            </a:r>
            <a:endParaRPr sz="2000" b="1" i="0" u="none" strike="noStrike" cap="none">
              <a:solidFill>
                <a:schemeClr val="dk1"/>
              </a:solidFill>
              <a:latin typeface="Cambria"/>
              <a:ea typeface="Cambria"/>
              <a:cs typeface="Cambria"/>
              <a:sym typeface="Cambria"/>
            </a:endParaRPr>
          </a:p>
        </p:txBody>
      </p:sp>
      <p:sp>
        <p:nvSpPr>
          <p:cNvPr id="2057" name="Google Shape;2057;p1"/>
          <p:cNvSpPr txBox="1"/>
          <p:nvPr/>
        </p:nvSpPr>
        <p:spPr>
          <a:xfrm>
            <a:off x="0" y="4533900"/>
            <a:ext cx="12249900" cy="1562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l" rtl="0">
              <a:lnSpc>
                <a:spcPct val="100000"/>
              </a:lnSpc>
              <a:spcBef>
                <a:spcPts val="0"/>
              </a:spcBef>
              <a:spcAft>
                <a:spcPts val="0"/>
              </a:spcAft>
              <a:buNone/>
            </a:pPr>
            <a:r>
              <a:rPr lang="en-GB" sz="2000" b="1" i="0" u="none" strike="noStrike" cap="none" dirty="0">
                <a:solidFill>
                  <a:srgbClr val="4F81BD"/>
                </a:solidFill>
                <a:latin typeface="Cambria"/>
                <a:ea typeface="Cambria"/>
                <a:cs typeface="Cambria"/>
                <a:sym typeface="Cambria"/>
              </a:rPr>
              <a:t>Name of the Program: </a:t>
            </a:r>
            <a:r>
              <a:rPr lang="en-GB" sz="2000" b="1" i="0" u="none" strike="noStrike" cap="none" dirty="0">
                <a:solidFill>
                  <a:srgbClr val="000000"/>
                </a:solidFill>
                <a:latin typeface="Cambria"/>
                <a:ea typeface="Cambria"/>
                <a:cs typeface="Cambria"/>
                <a:sym typeface="Cambria"/>
              </a:rPr>
              <a:t>CSE</a:t>
            </a:r>
            <a:endParaRPr dirty="0"/>
          </a:p>
          <a:p>
            <a:pPr marL="0" marR="0" lvl="0" indent="0" algn="l" rtl="0">
              <a:lnSpc>
                <a:spcPct val="100000"/>
              </a:lnSpc>
              <a:spcBef>
                <a:spcPts val="0"/>
              </a:spcBef>
              <a:spcAft>
                <a:spcPts val="0"/>
              </a:spcAft>
              <a:buNone/>
            </a:pPr>
            <a:r>
              <a:rPr lang="en-GB" sz="2000" b="1" i="0" u="none" strike="noStrike" cap="none" dirty="0">
                <a:solidFill>
                  <a:srgbClr val="4F81BD"/>
                </a:solidFill>
                <a:latin typeface="Cambria"/>
                <a:ea typeface="Cambria"/>
                <a:cs typeface="Cambria"/>
                <a:sym typeface="Cambria"/>
              </a:rPr>
              <a:t>Name of the </a:t>
            </a:r>
            <a:r>
              <a:rPr lang="en-GB" sz="2000" b="1" i="0" u="none" strike="noStrike" cap="none" dirty="0" err="1">
                <a:solidFill>
                  <a:srgbClr val="4F81BD"/>
                </a:solidFill>
                <a:latin typeface="Cambria"/>
                <a:ea typeface="Cambria"/>
                <a:cs typeface="Cambria"/>
                <a:sym typeface="Cambria"/>
              </a:rPr>
              <a:t>HoD</a:t>
            </a:r>
            <a:r>
              <a:rPr lang="en-GB" sz="2000" b="1" i="0" u="none" strike="noStrike" cap="none" dirty="0">
                <a:solidFill>
                  <a:srgbClr val="4F81BD"/>
                </a:solidFill>
                <a:latin typeface="Cambria"/>
                <a:ea typeface="Cambria"/>
                <a:cs typeface="Cambria"/>
                <a:sym typeface="Cambria"/>
              </a:rPr>
              <a:t>: </a:t>
            </a:r>
            <a:r>
              <a:rPr lang="en-GB" sz="2000" b="1" i="0" u="none" strike="noStrike" cap="none" dirty="0" err="1" smtClean="0">
                <a:solidFill>
                  <a:srgbClr val="000000"/>
                </a:solidFill>
                <a:latin typeface="Cambria"/>
                <a:ea typeface="Cambria"/>
                <a:cs typeface="Cambria"/>
                <a:sym typeface="Cambria"/>
              </a:rPr>
              <a:t>Dr.Asif</a:t>
            </a:r>
            <a:r>
              <a:rPr lang="en-GB" sz="2000" b="1" i="0" u="none" strike="noStrike" cap="none" dirty="0" smtClean="0">
                <a:solidFill>
                  <a:srgbClr val="000000"/>
                </a:solidFill>
                <a:latin typeface="Cambria"/>
                <a:ea typeface="Cambria"/>
                <a:cs typeface="Cambria"/>
                <a:sym typeface="Cambria"/>
              </a:rPr>
              <a:t> </a:t>
            </a:r>
            <a:r>
              <a:rPr lang="en-GB" sz="2000" b="1" i="0" u="none" strike="noStrike" cap="none" dirty="0">
                <a:solidFill>
                  <a:srgbClr val="000000"/>
                </a:solidFill>
                <a:latin typeface="Cambria"/>
                <a:ea typeface="Cambria"/>
                <a:cs typeface="Cambria"/>
                <a:sym typeface="Cambria"/>
              </a:rPr>
              <a:t>Mohammed H.B</a:t>
            </a:r>
            <a:endParaRPr dirty="0"/>
          </a:p>
          <a:p>
            <a:pPr marL="0" marR="0" lvl="0" indent="0" algn="l" rtl="0">
              <a:lnSpc>
                <a:spcPct val="100000"/>
              </a:lnSpc>
              <a:spcBef>
                <a:spcPts val="0"/>
              </a:spcBef>
              <a:spcAft>
                <a:spcPts val="0"/>
              </a:spcAft>
              <a:buNone/>
            </a:pPr>
            <a:r>
              <a:rPr lang="en-GB" sz="2000" b="1" i="0" u="none" strike="noStrike" cap="none" dirty="0">
                <a:solidFill>
                  <a:srgbClr val="4F81BD"/>
                </a:solidFill>
                <a:latin typeface="Cambria"/>
                <a:ea typeface="Cambria"/>
                <a:cs typeface="Cambria"/>
                <a:sym typeface="Cambria"/>
              </a:rPr>
              <a:t>Name of the Program Project Coordinator: </a:t>
            </a:r>
            <a:r>
              <a:rPr lang="en-GB" sz="2000" b="1" i="0" u="none" strike="noStrike" cap="none" dirty="0">
                <a:solidFill>
                  <a:srgbClr val="000000"/>
                </a:solidFill>
                <a:latin typeface="Cambria"/>
                <a:ea typeface="Cambria"/>
                <a:cs typeface="Cambria"/>
                <a:sym typeface="Cambria"/>
              </a:rPr>
              <a:t>Mr. </a:t>
            </a:r>
            <a:r>
              <a:rPr lang="en-GB" sz="2000" b="1" i="0" u="none" strike="noStrike" cap="none" dirty="0" err="1">
                <a:solidFill>
                  <a:srgbClr val="000000"/>
                </a:solidFill>
                <a:latin typeface="Cambria"/>
                <a:ea typeface="Cambria"/>
                <a:cs typeface="Cambria"/>
                <a:sym typeface="Cambria"/>
              </a:rPr>
              <a:t>Amarnath</a:t>
            </a:r>
            <a:r>
              <a:rPr lang="en-GB" sz="2000" b="1" i="0" u="none" strike="noStrike" cap="none" dirty="0">
                <a:solidFill>
                  <a:srgbClr val="000000"/>
                </a:solidFill>
                <a:latin typeface="Cambria"/>
                <a:ea typeface="Cambria"/>
                <a:cs typeface="Cambria"/>
                <a:sym typeface="Cambria"/>
              </a:rPr>
              <a:t> J.L &amp; </a:t>
            </a:r>
            <a:r>
              <a:rPr lang="en-GB" sz="2000" b="1" i="0" u="none" strike="noStrike" cap="none" dirty="0" err="1">
                <a:solidFill>
                  <a:srgbClr val="000000"/>
                </a:solidFill>
                <a:latin typeface="Cambria"/>
                <a:ea typeface="Cambria"/>
                <a:cs typeface="Cambria"/>
                <a:sym typeface="Cambria"/>
              </a:rPr>
              <a:t>Dr.</a:t>
            </a:r>
            <a:r>
              <a:rPr lang="en-GB" sz="2000" b="1" i="0" u="none" strike="noStrike" cap="none" dirty="0">
                <a:solidFill>
                  <a:srgbClr val="000000"/>
                </a:solidFill>
                <a:latin typeface="Cambria"/>
                <a:ea typeface="Cambria"/>
                <a:cs typeface="Cambria"/>
                <a:sym typeface="Cambria"/>
              </a:rPr>
              <a:t> </a:t>
            </a:r>
            <a:r>
              <a:rPr lang="en-GB" sz="2000" b="1" i="0" u="none" strike="noStrike" cap="none" dirty="0" err="1">
                <a:solidFill>
                  <a:srgbClr val="000000"/>
                </a:solidFill>
                <a:latin typeface="Cambria"/>
                <a:ea typeface="Cambria"/>
                <a:cs typeface="Cambria"/>
                <a:sym typeface="Cambria"/>
              </a:rPr>
              <a:t>Jayanthi</a:t>
            </a:r>
            <a:r>
              <a:rPr lang="en-GB" sz="2000" b="1" i="0" u="none" strike="noStrike" cap="none" dirty="0">
                <a:solidFill>
                  <a:srgbClr val="000000"/>
                </a:solidFill>
                <a:latin typeface="Cambria"/>
                <a:ea typeface="Cambria"/>
                <a:cs typeface="Cambria"/>
                <a:sym typeface="Cambria"/>
              </a:rPr>
              <a:t>. K.</a:t>
            </a:r>
            <a:endParaRPr dirty="0"/>
          </a:p>
          <a:p>
            <a:pPr marL="0" marR="0" lvl="0" indent="0" algn="l" rtl="0">
              <a:lnSpc>
                <a:spcPct val="100000"/>
              </a:lnSpc>
              <a:spcBef>
                <a:spcPts val="0"/>
              </a:spcBef>
              <a:spcAft>
                <a:spcPts val="0"/>
              </a:spcAft>
              <a:buNone/>
            </a:pPr>
            <a:r>
              <a:rPr lang="en-GB" sz="2000" b="1" i="0" u="none" strike="noStrike" cap="none" dirty="0">
                <a:solidFill>
                  <a:srgbClr val="4F81BD"/>
                </a:solidFill>
                <a:latin typeface="Cambria"/>
                <a:ea typeface="Cambria"/>
                <a:cs typeface="Cambria"/>
                <a:sym typeface="Cambria"/>
              </a:rPr>
              <a:t>Name of the School Project Coordinators: </a:t>
            </a:r>
            <a:r>
              <a:rPr lang="en-GB" sz="2000" b="1" i="0" u="none" strike="noStrike" cap="none" dirty="0" err="1">
                <a:solidFill>
                  <a:srgbClr val="000000"/>
                </a:solidFill>
                <a:latin typeface="Cambria"/>
                <a:ea typeface="Cambria"/>
                <a:cs typeface="Cambria"/>
                <a:sym typeface="Cambria"/>
              </a:rPr>
              <a:t>Dr.</a:t>
            </a:r>
            <a:r>
              <a:rPr lang="en-GB" sz="2000" b="1" i="0" u="none" strike="noStrike" cap="none" dirty="0">
                <a:solidFill>
                  <a:srgbClr val="000000"/>
                </a:solidFill>
                <a:latin typeface="Cambria"/>
                <a:ea typeface="Cambria"/>
                <a:cs typeface="Cambria"/>
                <a:sym typeface="Cambria"/>
              </a:rPr>
              <a:t> </a:t>
            </a:r>
            <a:r>
              <a:rPr lang="en-GB" sz="2000" b="1" i="0" u="none" strike="noStrike" cap="none" dirty="0" err="1">
                <a:solidFill>
                  <a:srgbClr val="000000"/>
                </a:solidFill>
                <a:latin typeface="Cambria"/>
                <a:ea typeface="Cambria"/>
                <a:cs typeface="Cambria"/>
                <a:sym typeface="Cambria"/>
              </a:rPr>
              <a:t>Sampath</a:t>
            </a:r>
            <a:r>
              <a:rPr lang="en-GB" sz="2000" b="1" i="0" u="none" strike="noStrike" cap="none" dirty="0">
                <a:solidFill>
                  <a:srgbClr val="000000"/>
                </a:solidFill>
                <a:latin typeface="Cambria"/>
                <a:ea typeface="Cambria"/>
                <a:cs typeface="Cambria"/>
                <a:sym typeface="Cambria"/>
              </a:rPr>
              <a:t> A K / </a:t>
            </a:r>
            <a:r>
              <a:rPr lang="en-GB" sz="2000" b="1" i="0" u="none" strike="noStrike" cap="none" dirty="0" err="1">
                <a:solidFill>
                  <a:srgbClr val="000000"/>
                </a:solidFill>
                <a:latin typeface="Cambria"/>
                <a:ea typeface="Cambria"/>
                <a:cs typeface="Cambria"/>
                <a:sym typeface="Cambria"/>
              </a:rPr>
              <a:t>Dr.</a:t>
            </a:r>
            <a:r>
              <a:rPr lang="en-GB" sz="2000" b="1" i="0" u="none" strike="noStrike" cap="none" dirty="0">
                <a:solidFill>
                  <a:srgbClr val="000000"/>
                </a:solidFill>
                <a:latin typeface="Cambria"/>
                <a:ea typeface="Cambria"/>
                <a:cs typeface="Cambria"/>
                <a:sym typeface="Cambria"/>
              </a:rPr>
              <a:t> Abdul </a:t>
            </a:r>
            <a:r>
              <a:rPr lang="en-GB" sz="2000" b="1" i="0" u="none" strike="noStrike" cap="none" dirty="0" err="1">
                <a:solidFill>
                  <a:srgbClr val="000000"/>
                </a:solidFill>
                <a:latin typeface="Cambria"/>
                <a:ea typeface="Cambria"/>
                <a:cs typeface="Cambria"/>
                <a:sym typeface="Cambria"/>
              </a:rPr>
              <a:t>Khadar</a:t>
            </a:r>
            <a:r>
              <a:rPr lang="en-GB" sz="2000" b="1" i="0" u="none" strike="noStrike" cap="none" dirty="0">
                <a:solidFill>
                  <a:srgbClr val="000000"/>
                </a:solidFill>
                <a:latin typeface="Cambria"/>
                <a:ea typeface="Cambria"/>
                <a:cs typeface="Cambria"/>
                <a:sym typeface="Cambria"/>
              </a:rPr>
              <a:t> A / Mr. </a:t>
            </a:r>
            <a:r>
              <a:rPr lang="en-GB" sz="2000" b="1" i="0" u="none" strike="noStrike" cap="none" dirty="0" err="1">
                <a:solidFill>
                  <a:srgbClr val="000000"/>
                </a:solidFill>
                <a:latin typeface="Cambria"/>
                <a:ea typeface="Cambria"/>
                <a:cs typeface="Cambria"/>
                <a:sym typeface="Cambria"/>
              </a:rPr>
              <a:t>Md</a:t>
            </a:r>
            <a:r>
              <a:rPr lang="en-GB" sz="2000" b="1" i="0" u="none" strike="noStrike" cap="none" dirty="0">
                <a:solidFill>
                  <a:srgbClr val="000000"/>
                </a:solidFill>
                <a:latin typeface="Cambria"/>
                <a:ea typeface="Cambria"/>
                <a:cs typeface="Cambria"/>
                <a:sym typeface="Cambria"/>
              </a:rPr>
              <a:t> </a:t>
            </a:r>
            <a:r>
              <a:rPr lang="en-GB" sz="2000" b="1" i="0" u="none" strike="noStrike" cap="none" dirty="0" err="1">
                <a:solidFill>
                  <a:srgbClr val="000000"/>
                </a:solidFill>
                <a:latin typeface="Cambria"/>
                <a:ea typeface="Cambria"/>
                <a:cs typeface="Cambria"/>
                <a:sym typeface="Cambria"/>
              </a:rPr>
              <a:t>Ziaur</a:t>
            </a:r>
            <a:r>
              <a:rPr lang="en-GB" sz="2000" b="1" i="0" u="none" strike="noStrike" cap="none" dirty="0">
                <a:solidFill>
                  <a:srgbClr val="000000"/>
                </a:solidFill>
                <a:latin typeface="Cambria"/>
                <a:ea typeface="Cambria"/>
                <a:cs typeface="Cambria"/>
                <a:sym typeface="Cambria"/>
              </a:rPr>
              <a:t> Rahman</a:t>
            </a:r>
            <a:endParaRPr sz="2000" b="1" i="0" u="none" strike="noStrike" cap="none" dirty="0">
              <a:solidFill>
                <a:srgbClr val="000000"/>
              </a:solidFill>
              <a:latin typeface="Cambria"/>
              <a:ea typeface="Cambria"/>
              <a:cs typeface="Cambria"/>
              <a:sym typeface="Cambria"/>
            </a:endParaRPr>
          </a:p>
        </p:txBody>
      </p:sp>
      <p:graphicFrame>
        <p:nvGraphicFramePr>
          <p:cNvPr id="2058" name="Google Shape;2058;p1"/>
          <p:cNvGraphicFramePr/>
          <p:nvPr/>
        </p:nvGraphicFramePr>
        <p:xfrm>
          <a:off x="553347" y="2721840"/>
          <a:ext cx="5418675" cy="2194620"/>
        </p:xfrm>
        <a:graphic>
          <a:graphicData uri="http://schemas.openxmlformats.org/drawingml/2006/table">
            <a:tbl>
              <a:tblPr firstRow="1" bandRow="1">
                <a:noFill/>
                <a:tableStyleId>{04D46236-9675-456F-BC26-078EAD75B7B0}</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5300">
                <a:tc>
                  <a:txBody>
                    <a:bodyPr/>
                    <a:lstStyle/>
                    <a:p>
                      <a:pPr marL="0" marR="0" lvl="1" indent="0" algn="ctr" rtl="0">
                        <a:lnSpc>
                          <a:spcPct val="100000"/>
                        </a:lnSpc>
                        <a:spcBef>
                          <a:spcPts val="0"/>
                        </a:spcBef>
                        <a:spcAft>
                          <a:spcPts val="0"/>
                        </a:spcAft>
                        <a:buClr>
                          <a:srgbClr val="000000"/>
                        </a:buClr>
                        <a:buSzPts val="1800"/>
                        <a:buFont typeface="Arial"/>
                        <a:buNone/>
                        <a:defRPr sz="1400" u="none" strike="noStrike" cap="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300">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20211CSE0492</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Konduru Harshitha</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300">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20211CSE0493</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Dalavai Geetha Sree</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300">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20211CSE0126</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r>
                        <a:rPr lang="en-GB" sz="1800" u="none" strike="noStrike" cap="none"/>
                        <a:t>Metta Siva Nanda Reddy</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300">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300">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defRPr sz="1400" u="none" strike="noStrike" cap="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059" name="Google Shape;2059;p1"/>
          <p:cNvSpPr txBox="1"/>
          <p:nvPr/>
        </p:nvSpPr>
        <p:spPr>
          <a:xfrm>
            <a:off x="790469" y="1069102"/>
            <a:ext cx="10363200" cy="96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spcBef>
                <a:spcPts val="0"/>
              </a:spcBef>
              <a:spcAft>
                <a:spcPts val="0"/>
              </a:spcAft>
              <a:buNone/>
            </a:pPr>
            <a:r>
              <a:rPr lang="en-GB" sz="2800" b="1">
                <a:solidFill>
                  <a:srgbClr val="000000"/>
                </a:solidFill>
                <a:latin typeface="Cambria"/>
                <a:ea typeface="Cambria"/>
                <a:cs typeface="Cambria"/>
                <a:sym typeface="Cambria"/>
              </a:rPr>
              <a:t>PROJECT TITLE: INDIA VS POLLUTION</a:t>
            </a:r>
            <a:endParaRPr sz="2800" b="1">
              <a:solidFill>
                <a:srgbClr val="000000"/>
              </a:solidFill>
              <a:latin typeface="Cambria"/>
              <a:ea typeface="Cambria"/>
              <a:cs typeface="Cambria"/>
              <a:sym typeface="Cambria"/>
            </a:endParaRPr>
          </a:p>
        </p:txBody>
      </p:sp>
      <p:sp>
        <p:nvSpPr>
          <p:cNvPr id="2060" name="Google Shape;2060;p1"/>
          <p:cNvSpPr txBox="1"/>
          <p:nvPr/>
        </p:nvSpPr>
        <p:spPr>
          <a:xfrm>
            <a:off x="6480195" y="2513340"/>
            <a:ext cx="5514300" cy="20205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0">
              <a:lnSpc>
                <a:spcPct val="100000"/>
              </a:lnSpc>
              <a:spcBef>
                <a:spcPts val="0"/>
              </a:spcBef>
              <a:spcAft>
                <a:spcPts val="0"/>
              </a:spcAft>
              <a:buClr>
                <a:srgbClr val="17365D"/>
              </a:buClr>
              <a:buSzPts val="2000"/>
              <a:buFont typeface="Arial"/>
              <a:buNone/>
            </a:pPr>
            <a:r>
              <a:rPr lang="en-GB" sz="2000" b="1" i="0" u="none" strike="noStrike" cap="none" dirty="0">
                <a:solidFill>
                  <a:srgbClr val="17365D"/>
                </a:solidFill>
                <a:latin typeface="Cambria"/>
                <a:ea typeface="Cambria"/>
                <a:cs typeface="Cambria"/>
                <a:sym typeface="Cambria"/>
              </a:rPr>
              <a:t>Under the Supervision of,</a:t>
            </a:r>
            <a:endParaRPr sz="1400" b="0" i="0" u="none" strike="noStrike" cap="none" dirty="0">
              <a:solidFill>
                <a:srgbClr val="000000"/>
              </a:solidFill>
              <a:latin typeface="Cambria"/>
              <a:ea typeface="Cambria"/>
              <a:cs typeface="Cambria"/>
              <a:sym typeface="Cambria"/>
            </a:endParaRPr>
          </a:p>
          <a:p>
            <a:pPr marL="0" marR="0" lvl="0" indent="0" algn="ctr" rtl="0">
              <a:lnSpc>
                <a:spcPct val="100000"/>
              </a:lnSpc>
              <a:spcBef>
                <a:spcPts val="400"/>
              </a:spcBef>
              <a:spcAft>
                <a:spcPts val="0"/>
              </a:spcAft>
              <a:buNone/>
            </a:pPr>
            <a:r>
              <a:rPr lang="en-GB" sz="2000" b="1" i="0" u="none" strike="noStrike" cap="none" dirty="0">
                <a:solidFill>
                  <a:srgbClr val="4F81BD"/>
                </a:solidFill>
                <a:latin typeface="Cambria"/>
                <a:ea typeface="Cambria"/>
                <a:cs typeface="Cambria"/>
                <a:sym typeface="Cambria"/>
              </a:rPr>
              <a:t>Ms. </a:t>
            </a:r>
            <a:r>
              <a:rPr lang="en-GB" sz="2000" b="1" i="0" u="none" strike="noStrike" cap="none" dirty="0" err="1">
                <a:solidFill>
                  <a:srgbClr val="4F81BD"/>
                </a:solidFill>
                <a:latin typeface="Cambria"/>
                <a:ea typeface="Cambria"/>
                <a:cs typeface="Cambria"/>
                <a:sym typeface="Cambria"/>
              </a:rPr>
              <a:t>Akkamahadevi</a:t>
            </a:r>
            <a:endParaRPr sz="2000" b="1" i="0" u="none" strike="noStrike" cap="none" dirty="0">
              <a:solidFill>
                <a:srgbClr val="17365D"/>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smtClean="0">
                <a:solidFill>
                  <a:srgbClr val="17365D"/>
                </a:solidFill>
                <a:latin typeface="Cambria"/>
                <a:ea typeface="Cambria"/>
                <a:cs typeface="Cambria"/>
                <a:sym typeface="Cambria"/>
              </a:rPr>
              <a:t>Assistant </a:t>
            </a:r>
            <a:r>
              <a:rPr lang="en-GB" sz="1700" b="1" i="0" u="none" strike="noStrike" cap="none" dirty="0">
                <a:solidFill>
                  <a:srgbClr val="17365D"/>
                </a:solidFill>
                <a:latin typeface="Cambria"/>
                <a:ea typeface="Cambria"/>
                <a:cs typeface="Cambria"/>
                <a:sym typeface="Cambria"/>
              </a:rPr>
              <a:t>Professor</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Cambria"/>
                <a:sym typeface="Cambria"/>
              </a:rPr>
              <a:t>School of Computer Science and Engineering</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Cambria"/>
                <a:sym typeface="Cambria"/>
              </a:rPr>
              <a:t>Presidency University</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457200" indent="-457200" algn="just">
              <a:lnSpc>
                <a:spcPct val="150000"/>
              </a:lnSpc>
              <a:buFont typeface="+mj-lt"/>
              <a:buAutoNum type="arabicPeriod" startAt="4"/>
            </a:pPr>
            <a:r>
              <a:rPr lang="en-IN" altLang="en-GB">
                <a:latin typeface="Cambria" panose="02040503050406030204" pitchFamily="18" charset="0"/>
                <a:cs typeface="Cambria" panose="02040503050406030204" pitchFamily="18" charset="0"/>
              </a:rPr>
              <a:t>Progress Tracking: Authorities update the status of reports and users are notified via push notifications or email.</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A React.js based dashboard for authorities to update report statuses.</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Firebase Cloud Messaging (FCM) for sending notifications to users’ devices.</a:t>
            </a:r>
          </a:p>
          <a:p>
            <a:pPr marL="457200" indent="-457200" algn="just">
              <a:lnSpc>
                <a:spcPct val="150000"/>
              </a:lnSpc>
              <a:buFont typeface="+mj-lt"/>
              <a:buAutoNum type="arabicPeriod" startAt="5"/>
            </a:pPr>
            <a:r>
              <a:rPr lang="en-IN" altLang="en-GB">
                <a:latin typeface="Cambria" panose="02040503050406030204" pitchFamily="18" charset="0"/>
                <a:cs typeface="Cambria" panose="02040503050406030204" pitchFamily="18" charset="0"/>
              </a:rPr>
              <a:t>Dashboard and Analytics: Government officials access a data dashboard with aggregated data, showing pollution trends, and high-priority regions.</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Based on report data , generating graphs, heatmaps, and other visual analytics.</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Firebase or MongoDB to store pollution reports and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457200" indent="-457200" algn="just">
              <a:lnSpc>
                <a:spcPct val="150000"/>
              </a:lnSpc>
              <a:buFont typeface="+mj-lt"/>
              <a:buAutoNum type="arabicPeriod" startAt="6"/>
            </a:pPr>
            <a:r>
              <a:rPr lang="en-IN" altLang="en-GB">
                <a:latin typeface="Cambria" panose="02040503050406030204" pitchFamily="18" charset="0"/>
                <a:cs typeface="Cambria" panose="02040503050406030204" pitchFamily="18" charset="0"/>
              </a:rPr>
              <a:t>Notifications: Both citizens and authorities receive updates on the status of reports, including actions taken, follow-ups, or the completion of an issue.</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Socket.io for real-time updates to the web interface, enabling live status changes.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Content Placeholder 3" descr="Flowcharts"/>
          <p:cNvPicPr>
            <a:picLocks noGrp="1" noChangeAspect="1"/>
          </p:cNvPicPr>
          <p:nvPr>
            <p:ph idx="1"/>
          </p:nvPr>
        </p:nvPicPr>
        <p:blipFill>
          <a:blip r:embed="rId2"/>
          <a:stretch>
            <a:fillRect/>
          </a:stretch>
        </p:blipFill>
        <p:spPr>
          <a:xfrm>
            <a:off x="4088765" y="1687195"/>
            <a:ext cx="4114800" cy="3863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algn="just">
              <a:lnSpc>
                <a:spcPct val="150000"/>
              </a:lnSpc>
            </a:pPr>
            <a:r>
              <a:rPr lang="en-IN">
                <a:latin typeface="Cambria" panose="02040503050406030204" pitchFamily="18" charset="0"/>
                <a:cs typeface="Cambria" panose="02040503050406030204" pitchFamily="18" charset="0"/>
              </a:rPr>
              <a:t>Frontend: React.js.</a:t>
            </a:r>
          </a:p>
          <a:p>
            <a:pPr algn="just">
              <a:lnSpc>
                <a:spcPct val="150000"/>
              </a:lnSpc>
            </a:pPr>
            <a:r>
              <a:rPr lang="en-IN">
                <a:latin typeface="Cambria" panose="02040503050406030204" pitchFamily="18" charset="0"/>
                <a:cs typeface="Cambria" panose="02040503050406030204" pitchFamily="18" charset="0"/>
              </a:rPr>
              <a:t>Backend: Node.js/Express.js.</a:t>
            </a:r>
          </a:p>
          <a:p>
            <a:pPr algn="just">
              <a:lnSpc>
                <a:spcPct val="150000"/>
              </a:lnSpc>
            </a:pPr>
            <a:r>
              <a:rPr lang="en-IN">
                <a:latin typeface="Cambria" panose="02040503050406030204" pitchFamily="18" charset="0"/>
                <a:cs typeface="Cambria" panose="02040503050406030204" pitchFamily="18" charset="0"/>
              </a:rPr>
              <a:t>Database: MongoDB or Firebase.</a:t>
            </a:r>
          </a:p>
          <a:p>
            <a:pPr algn="just">
              <a:lnSpc>
                <a:spcPct val="150000"/>
              </a:lnSpc>
            </a:pPr>
            <a:r>
              <a:rPr lang="en-IN">
                <a:latin typeface="Cambria" panose="02040503050406030204" pitchFamily="18" charset="0"/>
                <a:cs typeface="Cambria" panose="02040503050406030204" pitchFamily="18" charset="0"/>
              </a:rPr>
              <a:t>APIs: Google Maps API, Geolocation API.</a:t>
            </a:r>
          </a:p>
          <a:p>
            <a:pPr algn="just">
              <a:lnSpc>
                <a:spcPct val="150000"/>
              </a:lnSpc>
            </a:pPr>
            <a:r>
              <a:rPr lang="en-IN">
                <a:latin typeface="Cambria" panose="02040503050406030204" pitchFamily="18" charset="0"/>
                <a:cs typeface="Cambria" panose="02040503050406030204" pitchFamily="18" charset="0"/>
              </a:rPr>
              <a:t>Notifications: Firebase Cloud Messaging, NodeMailer.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a:blip r:embed="rId2"/>
          <a:stretch>
            <a:fillRect/>
          </a:stretch>
        </p:blipFill>
        <p:spPr>
          <a:xfrm>
            <a:off x="812800" y="1206500"/>
            <a:ext cx="9589770" cy="426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Increased Public Participation: The platform will engage the community in reporting pollution, leading to more active and wide-reaching participation in environmental protection efforts.</a:t>
            </a:r>
          </a:p>
          <a:p>
            <a:pPr algn="just">
              <a:lnSpc>
                <a:spcPct val="150000"/>
              </a:lnSpc>
            </a:pPr>
            <a:r>
              <a:rPr lang="en-GB">
                <a:latin typeface="Cambria" panose="02040503050406030204" pitchFamily="18" charset="0"/>
                <a:cs typeface="Cambria" panose="02040503050406030204" pitchFamily="18" charset="0"/>
              </a:rPr>
              <a:t>Faster Pollution Control: Prioritization through public voting and automated issue escalation will speed up government response times.</a:t>
            </a:r>
          </a:p>
          <a:p>
            <a:pPr algn="just">
              <a:lnSpc>
                <a:spcPct val="150000"/>
              </a:lnSpc>
            </a:pPr>
            <a:r>
              <a:rPr lang="en-GB">
                <a:latin typeface="Cambria" panose="02040503050406030204" pitchFamily="18" charset="0"/>
                <a:cs typeface="Cambria" panose="02040503050406030204" pitchFamily="18" charset="0"/>
              </a:rPr>
              <a:t>Transparency: Citizens will receive real-time updates on their reports, building trust and engagement with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Better Data for Decision-Making: The government can make informed decisions based on pollution data, leading to more targeted and effective environmental policies.</a:t>
            </a:r>
          </a:p>
          <a:p>
            <a:pPr algn="just">
              <a:lnSpc>
                <a:spcPct val="150000"/>
              </a:lnSpc>
            </a:pPr>
            <a:r>
              <a:rPr lang="en-GB">
                <a:latin typeface="Cambria" panose="02040503050406030204" pitchFamily="18" charset="0"/>
                <a:cs typeface="Cambria" panose="02040503050406030204" pitchFamily="18" charset="0"/>
              </a:rPr>
              <a:t>Enhanced Accountability: With a structured reporting and escalation system, authorities will be more accountable for responding to pollution reports in a timely manner.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This platform empowers citizens to take an active role in reporting and prioritizing pollution issues in their communities through a user-friendly, democratic process. By leveraging modern technologies like geotagging, community voting, real-time notifications, and data-driven dashboards, it streamlines communication between the public and government authorities. The integration of automation, transparency, and accountability ensures that critical environmental issues are escalated efficiently, fostering a collaborative effort to combat pollution and improve quality of life.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a:bodyPr>
          <a:lstStyle/>
          <a:p>
            <a:pPr marL="609600" indent="-457200" algn="just">
              <a:lnSpc>
                <a:spcPct val="150000"/>
              </a:lnSpc>
              <a:spcBef>
                <a:spcPts val="0"/>
              </a:spcBef>
              <a:buFont typeface="Wingdings" panose="05000000000000000000" pitchFamily="2" charset="2"/>
              <a:buAutoNum type="arabicPeriod"/>
            </a:pPr>
            <a:r>
              <a:rPr dirty="0">
                <a:latin typeface="Cambria" panose="02040503050406030204" pitchFamily="18" charset="0"/>
                <a:ea typeface="Cambria" panose="02040503050406030204" pitchFamily="18" charset="0"/>
                <a:sym typeface="+mn-ea"/>
              </a:rPr>
              <a:t>Wing-Kwong Wong</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Nguyen Thi Thuy Hang</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Meng-Yuan Tsai</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Guan-Cheng Shi</a:t>
            </a:r>
            <a:r>
              <a:rPr lang="en-IN" dirty="0">
                <a:latin typeface="Cambria" panose="02040503050406030204" pitchFamily="18" charset="0"/>
                <a:ea typeface="Cambria" panose="02040503050406030204" pitchFamily="18" charset="0"/>
                <a:sym typeface="+mn-ea"/>
              </a:rPr>
              <a:t>, and </a:t>
            </a:r>
            <a:r>
              <a:rPr dirty="0">
                <a:latin typeface="Cambria" panose="02040503050406030204" pitchFamily="18" charset="0"/>
                <a:ea typeface="Cambria" panose="02040503050406030204" pitchFamily="18" charset="0"/>
                <a:sym typeface="+mn-ea"/>
              </a:rPr>
              <a:t>Yo-Chen Tsai</a:t>
            </a:r>
            <a:r>
              <a:rPr lang="en-IN" dirty="0">
                <a:latin typeface="Cambria" panose="02040503050406030204" pitchFamily="18" charset="0"/>
                <a:ea typeface="Cambria" panose="02040503050406030204" pitchFamily="18" charset="0"/>
                <a:sym typeface="+mn-ea"/>
              </a:rPr>
              <a:t>, “Web Service and a Mobile App for Reporting Site Pollution and Other Features”, IEEE, 2021</a:t>
            </a:r>
          </a:p>
          <a:p>
            <a:pPr marL="609600" indent="-457200" algn="just">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sym typeface="+mn-ea"/>
              </a:rPr>
              <a:t>Miriam A. Carlos-Mancilla, José Raúl Castañeda Rosas, Monica Lozada-Muñoz, Omar Alí Zatarain Durán, Yehoshua Aguilar Molina, Rodolfo Omar Domínguez García, and Miriam Gonzalez Dueñas, “Development of an intelligent platform for obtaining environmental data”, IEEE, 2022</a:t>
            </a:r>
          </a:p>
          <a:p>
            <a:pPr marL="609600" indent="-457200" algn="just">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sym typeface="+mn-ea"/>
              </a:rPr>
              <a:t>Rida Kanwal, Warda Rafaqat, Mansoor Iqbal, and Song Weiguo, “Exploratory Analysis of the Relationship between Wildfire Properties and Air Pollution in Chine under Sustainable Development”, IEEE, 2023</a:t>
            </a:r>
          </a:p>
          <a:p>
            <a:pPr marL="609600" indent="-457200" algn="just">
              <a:lnSpc>
                <a:spcPct val="150000"/>
              </a:lnSpc>
              <a:spcBef>
                <a:spcPts val="0"/>
              </a:spcBef>
              <a:buFont typeface="Wingdings" panose="05000000000000000000" pitchFamily="2" charset="2"/>
              <a:buAutoNum type="arabicPeriod"/>
            </a:pP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lnSpc>
                <a:spcPct val="150000"/>
              </a:lnSpc>
              <a:buNone/>
            </a:pPr>
            <a:r>
              <a:rPr lang="en-IN" altLang="en-US" dirty="0">
                <a:latin typeface="Cambria" panose="02040503050406030204" pitchFamily="18" charset="0"/>
                <a:ea typeface="Cambria" panose="02040503050406030204" pitchFamily="18" charset="0"/>
                <a:sym typeface="+mn-ea"/>
              </a:rPr>
              <a:t>Every day we come across several sources of pollution, polluting the very basics of our lives- Rivers, Land, Air and Noise. We know nothing about who/where to report it and how. We suggest an Innovative way to identify the sources of pollution in your area, get it prioritized through people votes, escalate it to the concerned authorities, keep a track of the progress and get notified of the actions taken. It will provide an End-2-End tool to battle pollution democratically partnering with Government</a:t>
            </a:r>
          </a:p>
          <a:p>
            <a:pPr marL="0" indent="0" algn="just">
              <a:buNone/>
            </a:pP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marL="0" indent="0" algn="just">
              <a:lnSpc>
                <a:spcPct val="150000"/>
              </a:lnSpc>
              <a:buNone/>
            </a:pPr>
            <a:r>
              <a:rPr lang="en-IN" sz="2300" dirty="0">
                <a:latin typeface="Cambria" panose="02040503050406030204" pitchFamily="18" charset="0"/>
                <a:cs typeface="Cambria" panose="02040503050406030204" pitchFamily="18" charset="0"/>
                <a:sym typeface="+mn-ea"/>
              </a:rPr>
              <a:t>This project aligns with </a:t>
            </a:r>
            <a:r>
              <a:rPr lang="en-IN" sz="2300" b="1" dirty="0">
                <a:latin typeface="Cambria" panose="02040503050406030204" pitchFamily="18" charset="0"/>
                <a:cs typeface="Cambria" panose="02040503050406030204" pitchFamily="18" charset="0"/>
                <a:sym typeface="+mn-ea"/>
              </a:rPr>
              <a:t>SDG-13: Climate Action</a:t>
            </a:r>
            <a:r>
              <a:rPr lang="en-IN" sz="2300" dirty="0">
                <a:latin typeface="Cambria" panose="02040503050406030204" pitchFamily="18" charset="0"/>
                <a:cs typeface="Cambria" panose="02040503050406030204" pitchFamily="18" charset="0"/>
                <a:sym typeface="+mn-ea"/>
              </a:rPr>
              <a:t> by empowering communities to actively report and prioritize environmental pollution, a key contributor to climate change. By enabling real-time reporting, raising public awareness, and facilitating prompt government response, the platform drives local actions to reduce pollution, fostering a cleaner environment and supporting global climate resilience efforts.</a:t>
            </a:r>
          </a:p>
        </p:txBody>
      </p:sp>
      <p:pic>
        <p:nvPicPr>
          <p:cNvPr id="8" name="Picture 7"/>
          <p:cNvPicPr>
            <a:picLocks noChangeAspect="1"/>
          </p:cNvPicPr>
          <p:nvPr/>
        </p:nvPicPr>
        <p:blipFill>
          <a:blip r:embed="rId2"/>
          <a:srcRect l="6915" t="11634" r="7098" b="31543"/>
          <a:stretch>
            <a:fillRect/>
          </a:stretch>
        </p:blipFill>
        <p:spPr>
          <a:xfrm>
            <a:off x="4979670" y="3825875"/>
            <a:ext cx="4492625" cy="26936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a:bodyPr>
          <a:lstStyle/>
          <a:p>
            <a:pPr algn="just">
              <a:lnSpc>
                <a:spcPct val="150000"/>
              </a:lnSpc>
            </a:pPr>
            <a:r>
              <a:rPr lang="en-IN" altLang="en-GB">
                <a:latin typeface="Cambria" panose="02040503050406030204" pitchFamily="18" charset="0"/>
                <a:cs typeface="Cambria" panose="02040503050406030204" pitchFamily="18" charset="0"/>
              </a:rPr>
              <a:t>There are several applications and web platforms that allow users to report pollution incidents, typically involving the submission of photos and descriptions. However, these systems often lack automation in escalation and rely on users sending manual reports via emails or forms to the concerned authorities. This creates delays in addressing urgent environmental issues.</a:t>
            </a:r>
          </a:p>
          <a:p>
            <a:pPr algn="just">
              <a:lnSpc>
                <a:spcPct val="150000"/>
              </a:lnSpc>
            </a:pPr>
            <a:r>
              <a:rPr lang="en-IN" altLang="en-GB">
                <a:latin typeface="Cambria" panose="02040503050406030204" pitchFamily="18" charset="0"/>
                <a:cs typeface="Cambria" panose="02040503050406030204" pitchFamily="18" charset="0"/>
              </a:rPr>
              <a:t>Most current reporting platforms do not incorporate a community voting mechanism to prioritize issues based on public concern. As a result, critical pollution problems may not get the attention they need, and authorities are often left to manually sort through reports without public input, leading to inefficient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lnSpc>
                <a:spcPct val="150000"/>
              </a:lnSpc>
            </a:pPr>
            <a:r>
              <a:rPr lang="en-IN">
                <a:latin typeface="Cambria" panose="02040503050406030204" pitchFamily="18" charset="0"/>
                <a:cs typeface="Cambria" panose="02040503050406030204" pitchFamily="18" charset="0"/>
              </a:rPr>
              <a:t>As with any online platform, there may be technical issues that could hinder the user experience, such as connectivity problems, app crashes, or difficulties in scheduling notifications.</a:t>
            </a:r>
          </a:p>
          <a:p>
            <a:pPr algn="just">
              <a:lnSpc>
                <a:spcPct val="150000"/>
              </a:lnSpc>
            </a:pPr>
            <a:r>
              <a:rPr lang="en-IN">
                <a:latin typeface="Cambria" panose="02040503050406030204" pitchFamily="18" charset="0"/>
                <a:cs typeface="Cambria" panose="02040503050406030204" pitchFamily="18" charset="0"/>
              </a:rPr>
              <a:t>Lack of a Centralized System: Most people are unaware of where or how to report environmental pollution, leading to fragmented efforts.</a:t>
            </a:r>
          </a:p>
          <a:p>
            <a:pPr algn="just">
              <a:lnSpc>
                <a:spcPct val="150000"/>
              </a:lnSpc>
            </a:pPr>
            <a:r>
              <a:rPr lang="en-IN">
                <a:latin typeface="Cambria" panose="02040503050406030204" pitchFamily="18" charset="0"/>
                <a:cs typeface="Cambria" panose="02040503050406030204" pitchFamily="18" charset="0"/>
              </a:rPr>
              <a:t>Manual and Time-Consuming Process: Current systems for reporting pollution, if they exist, are often manual, requiring individuals to contact specific departments or authorities. This process is slow and inefficient.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lgn="just">
              <a:lnSpc>
                <a:spcPct val="150000"/>
              </a:lnSpc>
              <a:buNone/>
            </a:pPr>
            <a:r>
              <a:rPr lang="en-GB">
                <a:latin typeface="Cambria" panose="02040503050406030204" pitchFamily="18" charset="0"/>
                <a:cs typeface="Cambria" panose="02040503050406030204" pitchFamily="18" charset="0"/>
              </a:rPr>
              <a:t>An innovative, community-driven pollution reporting and monitoring platform using a mobile app or web interface. The platform aims to:</a:t>
            </a:r>
          </a:p>
          <a:p>
            <a:pPr algn="just">
              <a:lnSpc>
                <a:spcPct val="150000"/>
              </a:lnSpc>
            </a:pPr>
            <a:r>
              <a:rPr lang="en-GB">
                <a:latin typeface="Cambria" panose="02040503050406030204" pitchFamily="18" charset="0"/>
                <a:cs typeface="Cambria" panose="02040503050406030204" pitchFamily="18" charset="0"/>
              </a:rPr>
              <a:t>Allow users to report pollution via photos, descriptions, and geotagged locations.</a:t>
            </a:r>
          </a:p>
          <a:p>
            <a:pPr algn="just">
              <a:lnSpc>
                <a:spcPct val="150000"/>
              </a:lnSpc>
            </a:pPr>
            <a:r>
              <a:rPr lang="en-GB">
                <a:latin typeface="Cambria" panose="02040503050406030204" pitchFamily="18" charset="0"/>
                <a:cs typeface="Cambria" panose="02040503050406030204" pitchFamily="18" charset="0"/>
              </a:rPr>
              <a:t>Enable a voting system where community members can vote on reported issues, helping authorities prioritize.</a:t>
            </a:r>
          </a:p>
          <a:p>
            <a:pPr algn="just">
              <a:lnSpc>
                <a:spcPct val="150000"/>
              </a:lnSpc>
            </a:pPr>
            <a:r>
              <a:rPr lang="en-GB">
                <a:latin typeface="Cambria" panose="02040503050406030204" pitchFamily="18" charset="0"/>
                <a:cs typeface="Cambria" panose="02040503050406030204" pitchFamily="18" charset="0"/>
              </a:rPr>
              <a:t>Automate escalation of issues to the appropriate government bodies once certain thresholds are met.</a:t>
            </a:r>
          </a:p>
          <a:p>
            <a:pPr algn="just">
              <a:lnSpc>
                <a:spcPct val="150000"/>
              </a:lnSpc>
            </a:pPr>
            <a:endParaRPr lang="en-GB">
              <a:latin typeface="Cambria" panose="02040503050406030204" pitchFamily="18" charset="0"/>
              <a:cs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Method</a:t>
            </a:r>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sym typeface="+mn-ea"/>
              </a:rPr>
              <a:t>Track and notify users of the progress and actions taken on their reports.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sym typeface="+mn-ea"/>
              </a:rPr>
              <a:t>Provide government bodies with a data dashboard to monitor pollution levels, complaints, and trends.</a:t>
            </a:r>
            <a:endParaRPr lang="en-GB">
              <a:latin typeface="Cambria" panose="02040503050406030204" pitchFamily="18" charset="0"/>
              <a:cs typeface="Cambria" panose="020405030504060302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Data-driven decision making for government bodies through a centralized dashboard.</a:t>
            </a:r>
          </a:p>
          <a:p>
            <a:pPr algn="just">
              <a:lnSpc>
                <a:spcPct val="150000"/>
              </a:lnSpc>
            </a:pPr>
            <a:r>
              <a:rPr lang="en-GB">
                <a:latin typeface="Cambria" panose="02040503050406030204" pitchFamily="18" charset="0"/>
                <a:cs typeface="Cambria" panose="02040503050406030204" pitchFamily="18" charset="0"/>
              </a:rPr>
              <a:t>Improve transparency by keeping users informed of the progress and actions taken on their reports.</a:t>
            </a:r>
          </a:p>
          <a:p>
            <a:pPr algn="just">
              <a:lnSpc>
                <a:spcPct val="150000"/>
              </a:lnSpc>
            </a:pPr>
            <a:r>
              <a:rPr lang="en-GB">
                <a:latin typeface="Cambria" panose="02040503050406030204" pitchFamily="18" charset="0"/>
                <a:cs typeface="Cambria" panose="02040503050406030204" pitchFamily="18" charset="0"/>
              </a:rPr>
              <a:t>Improve existing methodologies for efficient user experience</a:t>
            </a:r>
          </a:p>
          <a:p>
            <a:pPr algn="just">
              <a:lnSpc>
                <a:spcPct val="150000"/>
              </a:lnSpc>
            </a:pPr>
            <a:r>
              <a:rPr lang="en-GB">
                <a:latin typeface="Cambria" panose="02040503050406030204" pitchFamily="18" charset="0"/>
                <a:cs typeface="Cambria" panose="02040503050406030204" pitchFamily="18" charset="0"/>
              </a:rPr>
              <a:t>Empower citizens to report pollution in their community easily and effectively</a:t>
            </a:r>
          </a:p>
          <a:p>
            <a:pPr algn="just"/>
            <a:endParaRPr lang="en-GB">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lnSpcReduction="10000"/>
          </a:bodyPr>
          <a:lstStyle/>
          <a:p>
            <a:pPr marL="457200" indent="-457200" algn="just">
              <a:lnSpc>
                <a:spcPct val="150000"/>
              </a:lnSpc>
              <a:buFont typeface="+mj-lt"/>
              <a:buAutoNum type="arabicPeriod"/>
            </a:pPr>
            <a:r>
              <a:rPr lang="en-IN" altLang="en-GB">
                <a:latin typeface="Cambria" panose="02040503050406030204" pitchFamily="18" charset="0"/>
                <a:cs typeface="Cambria" panose="02040503050406030204" pitchFamily="18" charset="0"/>
              </a:rPr>
              <a:t>Reporting : Users report pollution incidents by uploading geotagged photos, descriptions, and optional tags.</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Frontend: React.js for building the user interface for web and mobile compatibility.</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Geolocation: Use HTML5 Geolocation API or Google Maps API to capture and display geotagged locations.</a:t>
            </a:r>
          </a:p>
          <a:p>
            <a:pPr marL="457200" indent="-457200" algn="just">
              <a:lnSpc>
                <a:spcPct val="150000"/>
              </a:lnSpc>
              <a:buFont typeface="+mj-lt"/>
              <a:buAutoNum type="arabicPeriod" startAt="2"/>
            </a:pPr>
            <a:r>
              <a:rPr lang="en-IN" altLang="en-GB">
                <a:latin typeface="Cambria" panose="02040503050406030204" pitchFamily="18" charset="0"/>
                <a:cs typeface="Cambria" panose="02040503050406030204" pitchFamily="18" charset="0"/>
              </a:rPr>
              <a:t>Community Engagement: Other users vote on the submitted reports to prioritize critical isuues. This crowdsourced ranking increases visibility for urgent matters.</a:t>
            </a:r>
          </a:p>
          <a:p>
            <a:pPr marL="0" indent="0" algn="just">
              <a:lnSpc>
                <a:spcPct val="150000"/>
              </a:lnSpc>
              <a:buFont typeface="+mj-lt"/>
              <a:buNone/>
            </a:pPr>
            <a:endParaRPr lang="en-IN" altLang="en-GB">
              <a:latin typeface="Cambria" panose="02040503050406030204" pitchFamily="18" charset="0"/>
              <a:cs typeface="Cambria" panose="02040503050406030204" pitchFamily="18" charset="0"/>
            </a:endParaRPr>
          </a:p>
          <a:p>
            <a:pPr marL="457200" indent="-457200" algn="just">
              <a:buFont typeface="+mj-lt"/>
              <a:buAutoNum type="arabicPeriod"/>
            </a:pP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lgn="just">
              <a:lnSpc>
                <a:spcPct val="150000"/>
              </a:lnSpc>
              <a:buFont typeface="+mj-lt"/>
              <a:buNone/>
            </a:pPr>
            <a:r>
              <a:rPr lang="en-IN" altLang="en-GB">
                <a:latin typeface="Cambria" panose="02040503050406030204" pitchFamily="18" charset="0"/>
                <a:cs typeface="Cambria" panose="02040503050406030204" pitchFamily="18" charset="0"/>
              </a:rPr>
              <a:t>Voting system built using JavaScript and integrate into UI.</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Node.js/Express for handling vote submissions and tallying votes.</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MongoDB or Firebase for storing report and vote data in a structured format.</a:t>
            </a:r>
          </a:p>
          <a:p>
            <a:pPr marL="457200" indent="-457200" algn="just">
              <a:lnSpc>
                <a:spcPct val="150000"/>
              </a:lnSpc>
              <a:buFont typeface="+mj-lt"/>
              <a:buAutoNum type="arabicPeriod" startAt="3"/>
            </a:pPr>
            <a:r>
              <a:rPr lang="en-IN" altLang="en-GB">
                <a:latin typeface="Cambria" panose="02040503050406030204" pitchFamily="18" charset="0"/>
                <a:cs typeface="Cambria" panose="02040503050406030204" pitchFamily="18" charset="0"/>
              </a:rPr>
              <a:t>Escalation: Once a report crosses a set vote threshold, it is automatically escalated to the concerned authorities with a detailed incident report.</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Business logic in Node.js that triggers an escalation using thresholds stored in the database.</a:t>
            </a: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Email integration for sending escalation emails to authorities.</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Words>
  <Application>Microsoft Office PowerPoint</Application>
  <PresentationFormat>Widescreen</PresentationFormat>
  <Paragraphs>107</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Cambria</vt:lpstr>
      <vt:lpstr>Verdana</vt:lpstr>
      <vt:lpstr>Wingdings</vt:lpstr>
      <vt:lpstr>Bioinformatics</vt:lpstr>
      <vt:lpstr>PowerPoint Presentation</vt:lpstr>
      <vt:lpstr>Introduction</vt:lpstr>
      <vt:lpstr>Literature Review</vt:lpstr>
      <vt:lpstr>Existing method Drawback</vt:lpstr>
      <vt:lpstr>Proposed Method</vt:lpstr>
      <vt:lpstr>Proposed Method</vt:lpstr>
      <vt:lpstr>Objectives</vt:lpstr>
      <vt:lpstr>Methodology/Modules</vt:lpstr>
      <vt:lpstr>Methodology/Modules</vt:lpstr>
      <vt:lpstr>Methodology/Modules</vt:lpstr>
      <vt:lpstr>Methodology/Modules</vt:lpstr>
      <vt:lpstr>Architecture</vt:lpstr>
      <vt:lpstr>Hardware/software components</vt:lpstr>
      <vt:lpstr>Timeline of Project</vt:lpstr>
      <vt:lpstr>Expected Outcomes</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Subbarama Raju</dc:creator>
  <cp:lastModifiedBy>Subbarama Raju</cp:lastModifiedBy>
  <cp:revision>1</cp:revision>
  <dcterms:modified xsi:type="dcterms:W3CDTF">2025-01-16T13:32:17Z</dcterms:modified>
</cp:coreProperties>
</file>