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tableStyles+xml" PartName="/ppt/tableStyles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6858000" cx="12192000"/>
  <p:notesSz cx="6858000" cy="9144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1.xml><?xml version="1.0" encoding="utf-8"?>
<a:tblStyleLst xmlns:a="http://schemas.openxmlformats.org/drawingml/2006/main" xmlns:r="http://schemas.openxmlformats.org/officeDocument/2006/relationships" def="{04D46236-9675-456F-BC26-078EAD75B7B0}">
  <a:tblStyle styleId="{04D46236-9675-456F-BC26-078EAD75B7B0}" styleName="Table_0">
    <a:wholeTbl>
      <a:tcTxStyle b="off" i="off">
        <a:font>
          <a:latin typeface="Bookman Old Style"/>
          <a:ea typeface="Bookman Old Style"/>
          <a:cs typeface="Bookman Old Style"/>
        </a:font>
        <a:srgbClr val="000000"/>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1.xml"/><Relationship Id="rId3" Type="http://schemas.openxmlformats.org/officeDocument/2006/relationships/tableStyles" Target="tableStyles1.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4994CE30-7D40-4BC0-BA0D-56C992D5B4BD}"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4994CE30-7D40-4BC0-BA0D-56C992D5B4BD}" type="datetimeFigureOut">
              <a:rPr lang="en-GB" smtClean="0"/>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4994CE30-7D40-4BC0-BA0D-56C992D5B4BD}" type="datetimeFigureOut">
              <a:rPr lang="en-GB" smtClean="0"/>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994CE30-7D40-4BC0-BA0D-56C992D5B4BD}"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994CE30-7D40-4BC0-BA0D-56C992D5B4BD}"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4994CE30-7D40-4BC0-BA0D-56C992D5B4BD}" type="datetimeFigureOut">
              <a:rPr lang="en-GB" smtClean="0"/>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1BCD3F7E-62B3-4FB9-95CE-D1B0CC271B85}" type="slidenum">
              <a:rPr lang="en-GB" smtClean="0"/>
            </a:fld>
            <a:endParaRPr lang="en-GB"/>
          </a:p>
        </p:txBody>
      </p:sp>
      <p:sp>
        <p:nvSpPr>
          <p:cNvPr id="8" name="Line 6"/>
          <p:cNvSpPr>
            <a:spLocks noChangeShapeType="1"/>
          </p:cNvSpPr>
          <p:nvPr/>
        </p:nvSpPr>
        <p:spPr bwMode="auto">
          <a:xfrm>
            <a:off x="812800" y="914400"/>
            <a:ext cx="10668000" cy="0"/>
          </a:xfrm>
          <a:prstGeom prst="line">
            <a:avLst/>
          </a:prstGeom>
          <a:noFill/>
          <a:ln w="57150" cmpd="thickThin">
            <a:solidFill>
              <a:schemeClr val="tx1"/>
            </a:solidFill>
            <a:round/>
          </a:ln>
          <a:effectLst/>
        </p:spPr>
        <p:txBody>
          <a:bodyPr/>
          <a:lstStyle/>
          <a:p>
            <a:pPr>
              <a:defRPr/>
            </a:pPr>
            <a:endParaRPr lang="en-IN" sz="1800"/>
          </a:p>
        </p:txBody>
      </p:sp>
      <p:pic>
        <p:nvPicPr>
          <p:cNvPr id="7" name="Picture 7"/>
          <p:cNvPicPr>
            <a:picLocks noChangeAspect="1"/>
          </p:cNvPicPr>
          <p:nvPr/>
        </p:nvPicPr>
        <p:blipFill rotWithShape="1">
          <a:blip r:embed="rId12">
            <a:extLst>
              <a:ext uri="{28A0092B-C50C-407E-A947-70E740481C1C}">
                <a14:useLocalDpi xmlns:a14="http://schemas.microsoft.com/office/drawing/2010/main" val="0"/>
              </a:ext>
            </a:extLst>
          </a:blip>
          <a:srcRect b="18045"/>
          <a:stretch>
            <a:fillRect/>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2800" b="1" kern="1200">
          <a:solidFill>
            <a:srgbClr val="FF0000"/>
          </a:solidFill>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3" name="Shape 2053"/>
        <p:cNvGrpSpPr/>
        <p:nvPr/>
      </p:nvGrpSpPr>
      <p:grpSpPr>
        <a:xfrm>
          <a:off x="0" y="0"/>
          <a:ext cx="0" cy="0"/>
          <a:chOff x="0" y="0"/>
          <a:chExt cx="0" cy="0"/>
        </a:xfrm>
      </p:grpSpPr>
      <p:sp>
        <p:nvSpPr>
          <p:cNvPr id="2054" name="Google Shape;2054;p1"/>
          <p:cNvSpPr txBox="1"/>
          <p:nvPr>
            <p:ph idx="1" type="subTitle"/>
          </p:nvPr>
        </p:nvSpPr>
        <p:spPr>
          <a:xfrm>
            <a:off x="790469" y="2100770"/>
            <a:ext cx="3970500" cy="5523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17365D"/>
              </a:buClr>
              <a:buSzPts val="2000"/>
              <a:buNone/>
            </a:pPr>
            <a:r>
              <a:rPr lang="en-GB">
                <a:latin typeface="Cambria"/>
                <a:ea typeface="Cambria"/>
                <a:cs typeface="Cambria"/>
                <a:sym typeface="Cambria"/>
              </a:rPr>
              <a:t>Batch Number:</a:t>
            </a:r>
            <a:endParaRPr>
              <a:latin typeface="Cambria"/>
              <a:ea typeface="Cambria"/>
              <a:cs typeface="Cambria"/>
              <a:sym typeface="Cambria"/>
            </a:endParaRPr>
          </a:p>
          <a:p>
            <a:pPr indent="0" lvl="0" marL="0" rtl="0" algn="l">
              <a:spcBef>
                <a:spcPts val="400"/>
              </a:spcBef>
              <a:spcAft>
                <a:spcPts val="0"/>
              </a:spcAft>
              <a:buClr>
                <a:srgbClr val="17365D"/>
              </a:buClr>
              <a:buSzPts val="2000"/>
              <a:buNone/>
            </a:pPr>
            <a:r>
              <a:t/>
            </a:r>
            <a:endParaRPr>
              <a:latin typeface="Cambria"/>
              <a:ea typeface="Cambria"/>
              <a:cs typeface="Cambria"/>
              <a:sym typeface="Cambria"/>
            </a:endParaRPr>
          </a:p>
        </p:txBody>
      </p:sp>
      <p:sp>
        <p:nvSpPr>
          <p:cNvPr id="2055" name="Google Shape;2055;p1"/>
          <p:cNvSpPr txBox="1"/>
          <p:nvPr/>
        </p:nvSpPr>
        <p:spPr>
          <a:xfrm>
            <a:off x="3986772" y="334089"/>
            <a:ext cx="3970500" cy="552300"/>
          </a:xfrm>
          <a:prstGeom prst="rect">
            <a:avLst/>
          </a:prstGeom>
          <a:noFill/>
          <a:ln>
            <a:noFill/>
          </a:ln>
        </p:spPr>
        <p:txBody>
          <a:bodyPr anchorCtr="0" anchor="t" bIns="45700" lIns="91425" spcFirstLastPara="1" rIns="91425" wrap="square" tIns="45700">
            <a:normAutofit fontScale="85000" lnSpcReduction="20000"/>
          </a:bodyPr>
          <a:lstStyle/>
          <a:p>
            <a:pPr indent="0" lvl="0" marL="0" marR="0" rtl="0" algn="ctr">
              <a:spcBef>
                <a:spcPts val="0"/>
              </a:spcBef>
              <a:spcAft>
                <a:spcPts val="0"/>
              </a:spcAft>
              <a:buClr>
                <a:srgbClr val="17365D"/>
              </a:buClr>
              <a:buSzPct val="100000"/>
              <a:buFont typeface="Arial"/>
              <a:buNone/>
            </a:pPr>
            <a:r>
              <a:rPr b="1" i="0" lang="en-GB" sz="2000" u="none" cap="none" strike="noStrike">
                <a:solidFill>
                  <a:srgbClr val="17365D"/>
                </a:solidFill>
                <a:latin typeface="Cambria"/>
                <a:ea typeface="Cambria"/>
                <a:cs typeface="Cambria"/>
                <a:sym typeface="Cambria"/>
              </a:rPr>
              <a:t>PIP2001 Capstone Project</a:t>
            </a:r>
            <a:endParaRPr b="0" i="0" sz="1800" u="none" cap="none" strike="noStrike">
              <a:solidFill>
                <a:schemeClr val="dk1"/>
              </a:solidFill>
              <a:latin typeface="Cambria"/>
              <a:ea typeface="Cambria"/>
              <a:cs typeface="Cambria"/>
              <a:sym typeface="Cambria"/>
            </a:endParaRPr>
          </a:p>
          <a:p>
            <a:pPr indent="0" lvl="0" marL="0" marR="0" rtl="0" algn="ctr">
              <a:spcBef>
                <a:spcPts val="310"/>
              </a:spcBef>
              <a:spcAft>
                <a:spcPts val="0"/>
              </a:spcAft>
              <a:buClr>
                <a:srgbClr val="17365D"/>
              </a:buClr>
              <a:buSzPct val="100000"/>
              <a:buFont typeface="Arial"/>
              <a:buNone/>
            </a:pPr>
            <a:r>
              <a:rPr b="1" i="0" lang="en-GB" sz="2000" u="none" cap="none" strike="noStrike">
                <a:solidFill>
                  <a:srgbClr val="17365D"/>
                </a:solidFill>
                <a:latin typeface="Cambria"/>
                <a:ea typeface="Cambria"/>
                <a:cs typeface="Cambria"/>
                <a:sym typeface="Cambria"/>
              </a:rPr>
              <a:t>Review-1</a:t>
            </a:r>
            <a:endParaRPr b="1" i="0" sz="2000" u="none" cap="none" strike="noStrike">
              <a:solidFill>
                <a:srgbClr val="17365D"/>
              </a:solidFill>
              <a:latin typeface="Cambria"/>
              <a:ea typeface="Cambria"/>
              <a:cs typeface="Cambria"/>
              <a:sym typeface="Cambria"/>
            </a:endParaRPr>
          </a:p>
        </p:txBody>
      </p:sp>
      <p:sp>
        <p:nvSpPr>
          <p:cNvPr id="2056" name="Google Shape;2056;p1"/>
          <p:cNvSpPr txBox="1"/>
          <p:nvPr/>
        </p:nvSpPr>
        <p:spPr>
          <a:xfrm>
            <a:off x="0" y="4533900"/>
            <a:ext cx="12249900" cy="1562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17365D"/>
              </a:buClr>
              <a:buSzPts val="2000"/>
              <a:buFont typeface="Arial"/>
              <a:buNone/>
            </a:pPr>
            <a:r>
              <a:rPr b="1" i="0" lang="en-GB" sz="2000" u="none" cap="none" strike="noStrike">
                <a:solidFill>
                  <a:schemeClr val="accent1"/>
                </a:solidFill>
                <a:latin typeface="Cambria"/>
                <a:ea typeface="Cambria"/>
                <a:cs typeface="Cambria"/>
                <a:sym typeface="Cambria"/>
              </a:rPr>
              <a:t>Name of the Program: </a:t>
            </a:r>
            <a:endParaRPr b="1" i="0" sz="2000" u="none" cap="none" strike="noStrike">
              <a:solidFill>
                <a:schemeClr val="accent1"/>
              </a:solidFill>
              <a:latin typeface="Cambria"/>
              <a:ea typeface="Cambria"/>
              <a:cs typeface="Cambria"/>
              <a:sym typeface="Cambria"/>
            </a:endParaRPr>
          </a:p>
          <a:p>
            <a:pPr indent="0" lvl="0" marL="0" marR="0" rtl="0" algn="l">
              <a:spcBef>
                <a:spcPts val="0"/>
              </a:spcBef>
              <a:spcAft>
                <a:spcPts val="0"/>
              </a:spcAft>
              <a:buClr>
                <a:srgbClr val="17365D"/>
              </a:buClr>
              <a:buSzPts val="2000"/>
              <a:buFont typeface="Arial"/>
              <a:buNone/>
            </a:pPr>
            <a:r>
              <a:rPr b="1" i="0" lang="en-GB" sz="2000" u="none" cap="none" strike="noStrike">
                <a:solidFill>
                  <a:schemeClr val="accent1"/>
                </a:solidFill>
                <a:latin typeface="Cambria"/>
                <a:ea typeface="Cambria"/>
                <a:cs typeface="Cambria"/>
                <a:sym typeface="Cambria"/>
              </a:rPr>
              <a:t>Name of the HoD: </a:t>
            </a:r>
            <a:endParaRPr b="1" i="0" sz="2000" u="none" cap="none" strike="noStrike">
              <a:solidFill>
                <a:schemeClr val="accent1"/>
              </a:solidFill>
              <a:latin typeface="Cambria"/>
              <a:ea typeface="Cambria"/>
              <a:cs typeface="Cambria"/>
              <a:sym typeface="Cambria"/>
            </a:endParaRPr>
          </a:p>
          <a:p>
            <a:pPr indent="0" lvl="0" marL="0" marR="0" rtl="0" algn="l">
              <a:spcBef>
                <a:spcPts val="0"/>
              </a:spcBef>
              <a:spcAft>
                <a:spcPts val="0"/>
              </a:spcAft>
              <a:buClr>
                <a:srgbClr val="17365D"/>
              </a:buClr>
              <a:buSzPts val="2000"/>
              <a:buFont typeface="Arial"/>
              <a:buNone/>
            </a:pPr>
            <a:r>
              <a:rPr b="1" i="0" lang="en-GB" sz="2000" u="none" cap="none" strike="noStrike">
                <a:solidFill>
                  <a:schemeClr val="accent1"/>
                </a:solidFill>
                <a:latin typeface="Cambria"/>
                <a:ea typeface="Cambria"/>
                <a:cs typeface="Cambria"/>
                <a:sym typeface="Cambria"/>
              </a:rPr>
              <a:t>Name of the Program Project Coordinator: </a:t>
            </a:r>
            <a:endParaRPr b="1" i="0" sz="2000" u="none" cap="none" strike="noStrike">
              <a:solidFill>
                <a:schemeClr val="accent1"/>
              </a:solidFill>
              <a:latin typeface="Cambria"/>
              <a:ea typeface="Cambria"/>
              <a:cs typeface="Cambria"/>
              <a:sym typeface="Cambria"/>
            </a:endParaRPr>
          </a:p>
          <a:p>
            <a:pPr indent="0" lvl="0" marL="0" marR="0" rtl="0" algn="l">
              <a:spcBef>
                <a:spcPts val="0"/>
              </a:spcBef>
              <a:spcAft>
                <a:spcPts val="0"/>
              </a:spcAft>
              <a:buNone/>
            </a:pPr>
            <a:r>
              <a:rPr b="1" i="0" lang="en-GB" sz="2000" u="none" cap="none" strike="noStrike">
                <a:solidFill>
                  <a:schemeClr val="accent1"/>
                </a:solidFill>
                <a:latin typeface="Cambria"/>
                <a:ea typeface="Cambria"/>
                <a:cs typeface="Cambria"/>
                <a:sym typeface="Cambria"/>
              </a:rPr>
              <a:t>Name of the School Project Coordinators: </a:t>
            </a:r>
            <a:r>
              <a:rPr b="1" i="0" lang="en-GB" sz="2000" u="none" cap="none" strike="noStrike">
                <a:solidFill>
                  <a:schemeClr val="dk1"/>
                </a:solidFill>
                <a:latin typeface="Cambria"/>
                <a:ea typeface="Cambria"/>
                <a:cs typeface="Cambria"/>
                <a:sym typeface="Cambria"/>
              </a:rPr>
              <a:t>Dr. Sampath A K / Dr. Abdul Khadar A / Mr. Md Ziaur Rahman</a:t>
            </a:r>
            <a:endParaRPr b="1" i="0" sz="2000" u="none" cap="none" strike="noStrike">
              <a:solidFill>
                <a:schemeClr val="dk1"/>
              </a:solidFill>
              <a:latin typeface="Cambria"/>
              <a:ea typeface="Cambria"/>
              <a:cs typeface="Cambria"/>
              <a:sym typeface="Cambria"/>
            </a:endParaRPr>
          </a:p>
        </p:txBody>
      </p:sp>
      <p:sp>
        <p:nvSpPr>
          <p:cNvPr id="2057" name="Google Shape;2057;p1"/>
          <p:cNvSpPr txBox="1"/>
          <p:nvPr/>
        </p:nvSpPr>
        <p:spPr>
          <a:xfrm>
            <a:off x="0" y="4533900"/>
            <a:ext cx="12249900" cy="1562100"/>
          </a:xfrm>
          <a:prstGeom prst="rect">
            <a:avLst/>
          </a:prstGeom>
          <a:noFill/>
          <a:ln>
            <a:noFill/>
          </a:ln>
        </p:spPr>
        <p:txBody>
          <a:bodyPr anchorCtr="0" anchor="t" bIns="45700" lIns="91425" spcFirstLastPara="1" rIns="91425" wrap="square" tIns="457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marR="0" rtl="0" algn="l">
              <a:lnSpc>
                <a:spcPct val="100000"/>
              </a:lnSpc>
              <a:spcBef>
                <a:spcPts val="0"/>
              </a:spcBef>
              <a:spcAft>
                <a:spcPts val="0"/>
              </a:spcAft>
              <a:buNone/>
            </a:pPr>
            <a:r>
              <a:rPr b="1" i="0" lang="en-GB" sz="2000" u="none" cap="none" strike="noStrike">
                <a:solidFill>
                  <a:srgbClr val="4F81BD"/>
                </a:solidFill>
                <a:latin typeface="Cambria"/>
                <a:ea typeface="Cambria"/>
                <a:cs typeface="Cambria"/>
                <a:sym typeface="Cambria"/>
              </a:rPr>
              <a:t>Name of the Program: </a:t>
            </a:r>
            <a:r>
              <a:rPr b="1" i="0" lang="en-GB" sz="2000" u="none" cap="none" strike="noStrike">
                <a:solidFill>
                  <a:srgbClr val="000000"/>
                </a:solidFill>
                <a:latin typeface="Cambria"/>
                <a:ea typeface="Cambria"/>
                <a:cs typeface="Cambria"/>
                <a:sym typeface="Cambria"/>
              </a:rPr>
              <a:t>CSE</a:t>
            </a:r>
            <a:endParaRPr/>
          </a:p>
          <a:p>
            <a:pPr indent="0" lvl="0" marL="0" marR="0" rtl="0" algn="l">
              <a:lnSpc>
                <a:spcPct val="100000"/>
              </a:lnSpc>
              <a:spcBef>
                <a:spcPts val="0"/>
              </a:spcBef>
              <a:spcAft>
                <a:spcPts val="0"/>
              </a:spcAft>
              <a:buNone/>
            </a:pPr>
            <a:r>
              <a:rPr b="1" i="0" lang="en-GB" sz="2000" u="none" cap="none" strike="noStrike">
                <a:solidFill>
                  <a:srgbClr val="4F81BD"/>
                </a:solidFill>
                <a:latin typeface="Cambria"/>
                <a:ea typeface="Cambria"/>
                <a:cs typeface="Cambria"/>
                <a:sym typeface="Cambria"/>
              </a:rPr>
              <a:t>Name of the HoD: </a:t>
            </a:r>
            <a:r>
              <a:rPr b="1" i="0" lang="en-GB" sz="2000" u="none" cap="none" strike="noStrike">
                <a:solidFill>
                  <a:srgbClr val="000000"/>
                </a:solidFill>
                <a:latin typeface="Cambria"/>
                <a:ea typeface="Cambria"/>
                <a:cs typeface="Cambria"/>
                <a:sym typeface="Cambria"/>
              </a:rPr>
              <a:t>Dr. Blessed Prince P/Dr. Robin Rohit/Dr.Asif Mohammed H.B</a:t>
            </a:r>
            <a:endParaRPr/>
          </a:p>
          <a:p>
            <a:pPr indent="0" lvl="0" marL="0" marR="0" rtl="0" algn="l">
              <a:lnSpc>
                <a:spcPct val="100000"/>
              </a:lnSpc>
              <a:spcBef>
                <a:spcPts val="0"/>
              </a:spcBef>
              <a:spcAft>
                <a:spcPts val="0"/>
              </a:spcAft>
              <a:buNone/>
            </a:pPr>
            <a:r>
              <a:rPr b="1" i="0" lang="en-GB" sz="2000" u="none" cap="none" strike="noStrike">
                <a:solidFill>
                  <a:srgbClr val="4F81BD"/>
                </a:solidFill>
                <a:latin typeface="Cambria"/>
                <a:ea typeface="Cambria"/>
                <a:cs typeface="Cambria"/>
                <a:sym typeface="Cambria"/>
              </a:rPr>
              <a:t>Name of the Program Project Coordinator: </a:t>
            </a:r>
            <a:r>
              <a:rPr b="1" i="0" lang="en-GB" sz="2000" u="none" cap="none" strike="noStrike">
                <a:solidFill>
                  <a:srgbClr val="000000"/>
                </a:solidFill>
                <a:latin typeface="Cambria"/>
                <a:ea typeface="Cambria"/>
                <a:cs typeface="Cambria"/>
                <a:sym typeface="Cambria"/>
              </a:rPr>
              <a:t>Mr. Amarnath J.L &amp; Dr. Jayanthi. K.</a:t>
            </a:r>
            <a:endParaRPr/>
          </a:p>
          <a:p>
            <a:pPr indent="0" lvl="0" marL="0" marR="0" rtl="0" algn="l">
              <a:lnSpc>
                <a:spcPct val="100000"/>
              </a:lnSpc>
              <a:spcBef>
                <a:spcPts val="0"/>
              </a:spcBef>
              <a:spcAft>
                <a:spcPts val="0"/>
              </a:spcAft>
              <a:buNone/>
            </a:pPr>
            <a:r>
              <a:rPr b="1" i="0" lang="en-GB" sz="2000" u="none" cap="none" strike="noStrike">
                <a:solidFill>
                  <a:srgbClr val="4F81BD"/>
                </a:solidFill>
                <a:latin typeface="Cambria"/>
                <a:ea typeface="Cambria"/>
                <a:cs typeface="Cambria"/>
                <a:sym typeface="Cambria"/>
              </a:rPr>
              <a:t>Name of the School Project Coordinators: </a:t>
            </a:r>
            <a:r>
              <a:rPr b="1" i="0" lang="en-GB" sz="2000" u="none" cap="none" strike="noStrike">
                <a:solidFill>
                  <a:srgbClr val="000000"/>
                </a:solidFill>
                <a:latin typeface="Cambria"/>
                <a:ea typeface="Cambria"/>
                <a:cs typeface="Cambria"/>
                <a:sym typeface="Cambria"/>
              </a:rPr>
              <a:t>Dr. Sampath A K / Dr. Abdul Khadar A / Mr. Md Ziaur Rahman</a:t>
            </a:r>
            <a:endParaRPr b="1" i="0" sz="2000" u="none" cap="none" strike="noStrike">
              <a:solidFill>
                <a:srgbClr val="000000"/>
              </a:solidFill>
              <a:latin typeface="Cambria"/>
              <a:ea typeface="Cambria"/>
              <a:cs typeface="Cambria"/>
              <a:sym typeface="Cambria"/>
            </a:endParaRPr>
          </a:p>
        </p:txBody>
      </p:sp>
      <p:graphicFrame>
        <p:nvGraphicFramePr>
          <p:cNvPr id="2058" name="Google Shape;2058;p1"/>
          <p:cNvGraphicFramePr/>
          <p:nvPr/>
        </p:nvGraphicFramePr>
        <p:xfrm>
          <a:off x="553347" y="2721840"/>
          <a:ext cx="3000000" cy="3000000"/>
        </p:xfrm>
        <a:graphic>
          <a:graphicData uri="http://schemas.openxmlformats.org/drawingml/2006/table">
            <a:tbl>
              <a:tblPr bandRow="1" firstRow="1">
                <a:noFill/>
                <a:tableStyleId>{04D46236-9675-456F-BC26-078EAD75B7B0}</a:tableStyleId>
              </a:tblPr>
              <a:tblGrid>
                <a:gridCol w="2085000"/>
                <a:gridCol w="3333675"/>
              </a:tblGrid>
              <a:tr h="325300">
                <a:tc>
                  <a:txBody>
                    <a:bodyPr/>
                    <a:lstStyle/>
                    <a:p>
                      <a:pPr indent="0" lvl="1" marL="0" marR="0" rtl="0" algn="ctr">
                        <a:lnSpc>
                          <a:spcPct val="100000"/>
                        </a:lnSpc>
                        <a:spcBef>
                          <a:spcPts val="0"/>
                        </a:spcBef>
                        <a:spcAft>
                          <a:spcPts val="0"/>
                        </a:spcAft>
                        <a:buClr>
                          <a:srgbClr val="000000"/>
                        </a:buClr>
                        <a:buSzPts val="1800"/>
                        <a:buFont typeface="Arial"/>
                        <a:buNone/>
                        <a:defRPr sz="1400" u="none" cap="none" strike="noStrike"/>
                      </a:pPr>
                      <a:r>
                        <a:rPr b="1" lang="en-GB" sz="1800" u="none" cap="none" strike="noStrike">
                          <a:solidFill>
                            <a:srgbClr val="17365D"/>
                          </a:solidFill>
                        </a:rPr>
                        <a:t>Roll Number</a:t>
                      </a:r>
                      <a:endParaRPr b="1" sz="1800" u="none" cap="none" strike="noStrike">
                        <a:solidFill>
                          <a:srgbClr val="17365D"/>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defRPr sz="1400" u="none" cap="none" strike="noStrike"/>
                      </a:pPr>
                      <a:r>
                        <a:rPr b="1" lang="en-GB" sz="1800" u="none" cap="none" strike="noStrike">
                          <a:solidFill>
                            <a:srgbClr val="17365D"/>
                          </a:solidFill>
                        </a:rPr>
                        <a:t>Student Name</a:t>
                      </a:r>
                      <a:endParaRPr b="1" sz="1800" u="none" cap="none" strike="noStrike">
                        <a:solidFill>
                          <a:srgbClr val="17365D"/>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25300">
                <a:tc>
                  <a:txBody>
                    <a:bodyPr/>
                    <a:lstStyle/>
                    <a:p>
                      <a:pPr indent="0" lvl="0" marL="0" marR="0" rtl="0" algn="ctr">
                        <a:lnSpc>
                          <a:spcPct val="100000"/>
                        </a:lnSpc>
                        <a:spcBef>
                          <a:spcPts val="0"/>
                        </a:spcBef>
                        <a:spcAft>
                          <a:spcPts val="0"/>
                        </a:spcAft>
                        <a:buClr>
                          <a:srgbClr val="000000"/>
                        </a:buClr>
                        <a:buSzPts val="1800"/>
                        <a:buFont typeface="Arial"/>
                        <a:buNone/>
                        <a:defRPr sz="1400" u="none" cap="none" strike="noStrike"/>
                      </a:pPr>
                      <a:r>
                        <a:rPr lang="en-GB" sz="1800" u="none" cap="none" strike="noStrike"/>
                        <a:t>20211CSE0492</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defRPr sz="1400" u="none" cap="none" strike="noStrike"/>
                      </a:pPr>
                      <a:r>
                        <a:rPr lang="en-GB" sz="1800" u="none" cap="none" strike="noStrike"/>
                        <a:t>Konduru Harshitha</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25300">
                <a:tc>
                  <a:txBody>
                    <a:bodyPr/>
                    <a:lstStyle/>
                    <a:p>
                      <a:pPr indent="0" lvl="0" marL="0" marR="0" rtl="0" algn="ctr">
                        <a:lnSpc>
                          <a:spcPct val="100000"/>
                        </a:lnSpc>
                        <a:spcBef>
                          <a:spcPts val="0"/>
                        </a:spcBef>
                        <a:spcAft>
                          <a:spcPts val="0"/>
                        </a:spcAft>
                        <a:buClr>
                          <a:srgbClr val="000000"/>
                        </a:buClr>
                        <a:buSzPts val="1800"/>
                        <a:buFont typeface="Arial"/>
                        <a:buNone/>
                        <a:defRPr sz="1400" u="none" cap="none" strike="noStrike"/>
                      </a:pPr>
                      <a:r>
                        <a:rPr lang="en-GB" sz="1800" u="none" cap="none" strike="noStrike"/>
                        <a:t>20211CSE0493</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defRPr sz="1400" u="none" cap="none" strike="noStrike"/>
                      </a:pPr>
                      <a:r>
                        <a:rPr lang="en-GB" sz="1800" u="none" cap="none" strike="noStrike"/>
                        <a:t>Dalavai Geetha Sree</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25300">
                <a:tc>
                  <a:txBody>
                    <a:bodyPr/>
                    <a:lstStyle/>
                    <a:p>
                      <a:pPr indent="0" lvl="0" marL="0" marR="0" rtl="0" algn="ctr">
                        <a:lnSpc>
                          <a:spcPct val="100000"/>
                        </a:lnSpc>
                        <a:spcBef>
                          <a:spcPts val="0"/>
                        </a:spcBef>
                        <a:spcAft>
                          <a:spcPts val="0"/>
                        </a:spcAft>
                        <a:buClr>
                          <a:srgbClr val="000000"/>
                        </a:buClr>
                        <a:buSzPts val="1800"/>
                        <a:buFont typeface="Arial"/>
                        <a:buNone/>
                        <a:defRPr sz="1400" u="none" cap="none" strike="noStrike"/>
                      </a:pPr>
                      <a:r>
                        <a:rPr lang="en-GB" sz="1800" u="none" cap="none" strike="noStrike"/>
                        <a:t>20211CSE0126</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defRPr sz="1400" u="none" cap="none" strike="noStrike"/>
                      </a:pPr>
                      <a:r>
                        <a:rPr lang="en-GB" sz="1800" u="none" cap="none" strike="noStrike"/>
                        <a:t>Metta Siva Nanda Reddy</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25300">
                <a:tc>
                  <a:txBody>
                    <a:bodyPr/>
                    <a:lstStyle/>
                    <a:p>
                      <a:pPr indent="0" lvl="0" marL="0" marR="0" rtl="0" algn="ctr">
                        <a:lnSpc>
                          <a:spcPct val="100000"/>
                        </a:lnSpc>
                        <a:spcBef>
                          <a:spcPts val="0"/>
                        </a:spcBef>
                        <a:spcAft>
                          <a:spcPts val="0"/>
                        </a:spcAft>
                        <a:buClr>
                          <a:srgbClr val="000000"/>
                        </a:buClr>
                        <a:buSzPts val="1800"/>
                        <a:buFont typeface="Arial"/>
                        <a:buNone/>
                        <a:defRPr sz="1400" u="none" cap="none" strike="noStrike"/>
                      </a:pPr>
                      <a:r>
                        <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defRPr sz="1400" u="none" cap="none" strike="noStrike"/>
                      </a:pPr>
                      <a:r>
                        <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25300">
                <a:tc>
                  <a:txBody>
                    <a:bodyPr/>
                    <a:lstStyle/>
                    <a:p>
                      <a:pPr indent="0" lvl="0" marL="0" marR="0" rtl="0" algn="ctr">
                        <a:lnSpc>
                          <a:spcPct val="100000"/>
                        </a:lnSpc>
                        <a:spcBef>
                          <a:spcPts val="0"/>
                        </a:spcBef>
                        <a:spcAft>
                          <a:spcPts val="0"/>
                        </a:spcAft>
                        <a:buClr>
                          <a:srgbClr val="000000"/>
                        </a:buClr>
                        <a:buSzPts val="1800"/>
                        <a:buFont typeface="Arial"/>
                        <a:buNone/>
                        <a:defRPr sz="1400" u="none" cap="none" strike="noStrike"/>
                      </a:pPr>
                      <a:r>
                        <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defRPr sz="1400" u="none" cap="none" strike="noStrike"/>
                      </a:pPr>
                      <a:r>
                        <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2059" name="Google Shape;2059;p1"/>
          <p:cNvSpPr txBox="1"/>
          <p:nvPr/>
        </p:nvSpPr>
        <p:spPr>
          <a:xfrm>
            <a:off x="790469" y="1069102"/>
            <a:ext cx="10363200" cy="963000"/>
          </a:xfrm>
          <a:prstGeom prst="rect">
            <a:avLst/>
          </a:prstGeom>
          <a:noFill/>
          <a:ln>
            <a:noFill/>
          </a:ln>
        </p:spPr>
        <p:txBody>
          <a:bodyPr anchorCtr="0" anchor="ctr" bIns="45700" lIns="91425" spcFirstLastPara="1" rIns="91425" wrap="square" tIns="457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ctr">
              <a:spcBef>
                <a:spcPts val="0"/>
              </a:spcBef>
              <a:spcAft>
                <a:spcPts val="0"/>
              </a:spcAft>
              <a:buNone/>
            </a:pPr>
            <a:r>
              <a:rPr b="1" lang="en-GB" sz="2800">
                <a:solidFill>
                  <a:srgbClr val="000000"/>
                </a:solidFill>
                <a:latin typeface="Cambria"/>
                <a:ea typeface="Cambria"/>
                <a:cs typeface="Cambria"/>
                <a:sym typeface="Cambria"/>
              </a:rPr>
              <a:t>PROJECT TITLE: INDIA VS POLLUTION</a:t>
            </a:r>
            <a:endParaRPr b="1" sz="2800">
              <a:solidFill>
                <a:srgbClr val="000000"/>
              </a:solidFill>
              <a:latin typeface="Cambria"/>
              <a:ea typeface="Cambria"/>
              <a:cs typeface="Cambria"/>
              <a:sym typeface="Cambria"/>
            </a:endParaRPr>
          </a:p>
        </p:txBody>
      </p:sp>
      <p:sp>
        <p:nvSpPr>
          <p:cNvPr id="2060" name="Google Shape;2060;p1"/>
          <p:cNvSpPr txBox="1"/>
          <p:nvPr/>
        </p:nvSpPr>
        <p:spPr>
          <a:xfrm>
            <a:off x="6480195" y="2513340"/>
            <a:ext cx="5514300" cy="2020500"/>
          </a:xfrm>
          <a:prstGeom prst="rect">
            <a:avLst/>
          </a:prstGeom>
          <a:noFill/>
          <a:ln>
            <a:noFill/>
          </a:ln>
        </p:spPr>
        <p:txBody>
          <a:bodyPr anchorCtr="0" anchor="t" bIns="45700" lIns="91425" spcFirstLastPara="1" rIns="91425" wrap="square" tIns="45700">
            <a:normAutofit lnSpcReduction="20000"/>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marR="0" rtl="0" algn="ctr">
              <a:lnSpc>
                <a:spcPct val="100000"/>
              </a:lnSpc>
              <a:spcBef>
                <a:spcPts val="0"/>
              </a:spcBef>
              <a:spcAft>
                <a:spcPts val="0"/>
              </a:spcAft>
              <a:buClr>
                <a:srgbClr val="17365D"/>
              </a:buClr>
              <a:buSzPts val="2000"/>
              <a:buFont typeface="Arial"/>
              <a:buNone/>
            </a:pPr>
            <a:r>
              <a:rPr b="1" i="0" lang="en-GB" sz="2000" u="none" cap="none" strike="noStrike">
                <a:solidFill>
                  <a:srgbClr val="17365D"/>
                </a:solidFill>
                <a:latin typeface="Cambria"/>
                <a:ea typeface="Cambria"/>
                <a:cs typeface="Cambria"/>
                <a:sym typeface="Cambria"/>
              </a:rPr>
              <a:t>Under the Supervision of,</a:t>
            </a:r>
            <a:endParaRPr b="0" i="0" sz="1400" u="none" cap="none" strike="noStrike">
              <a:solidFill>
                <a:srgbClr val="000000"/>
              </a:solidFill>
              <a:latin typeface="Cambria"/>
              <a:ea typeface="Cambria"/>
              <a:cs typeface="Cambria"/>
              <a:sym typeface="Cambria"/>
            </a:endParaRPr>
          </a:p>
          <a:p>
            <a:pPr indent="0" lvl="0" marL="0" marR="0" rtl="0" algn="ctr">
              <a:lnSpc>
                <a:spcPct val="100000"/>
              </a:lnSpc>
              <a:spcBef>
                <a:spcPts val="400"/>
              </a:spcBef>
              <a:spcAft>
                <a:spcPts val="0"/>
              </a:spcAft>
              <a:buNone/>
            </a:pPr>
            <a:r>
              <a:rPr b="1" i="0" lang="en-GB" sz="2000" u="none" cap="none" strike="noStrike">
                <a:solidFill>
                  <a:srgbClr val="4F81BD"/>
                </a:solidFill>
                <a:latin typeface="Cambria"/>
                <a:ea typeface="Cambria"/>
                <a:cs typeface="Cambria"/>
                <a:sym typeface="Cambria"/>
              </a:rPr>
              <a:t>Ms. Akkamahadevi</a:t>
            </a:r>
            <a:endParaRPr b="1" i="0" sz="2000" u="none" cap="none" strike="noStrike">
              <a:solidFill>
                <a:srgbClr val="17365D"/>
              </a:solidFill>
              <a:latin typeface="Cambria"/>
              <a:ea typeface="Cambria"/>
              <a:cs typeface="Cambria"/>
              <a:sym typeface="Cambria"/>
            </a:endParaRPr>
          </a:p>
          <a:p>
            <a:pPr indent="0" lvl="0" marL="0" marR="0" rtl="0" algn="l">
              <a:lnSpc>
                <a:spcPct val="100000"/>
              </a:lnSpc>
              <a:spcBef>
                <a:spcPts val="340"/>
              </a:spcBef>
              <a:spcAft>
                <a:spcPts val="0"/>
              </a:spcAft>
              <a:buClr>
                <a:srgbClr val="17365D"/>
              </a:buClr>
              <a:buSzPts val="1700"/>
              <a:buFont typeface="Arial"/>
              <a:buNone/>
            </a:pPr>
            <a:r>
              <a:rPr b="1" i="0" lang="en-GB" sz="1700" u="none" cap="none" strike="noStrike">
                <a:solidFill>
                  <a:srgbClr val="17365D"/>
                </a:solidFill>
                <a:latin typeface="Cambria"/>
                <a:ea typeface="Cambria"/>
                <a:cs typeface="Cambria"/>
                <a:sym typeface="Cambria"/>
              </a:rPr>
              <a:t>Dr./Mr./Ms./Prof.</a:t>
            </a:r>
            <a:endParaRPr b="0" i="0" sz="1400" u="none" cap="none" strike="noStrike">
              <a:solidFill>
                <a:srgbClr val="000000"/>
              </a:solidFill>
              <a:latin typeface="Cambria"/>
              <a:ea typeface="Cambria"/>
              <a:cs typeface="Cambria"/>
              <a:sym typeface="Cambria"/>
            </a:endParaRPr>
          </a:p>
          <a:p>
            <a:pPr indent="0" lvl="0" marL="0" marR="0" rtl="0" algn="l">
              <a:lnSpc>
                <a:spcPct val="100000"/>
              </a:lnSpc>
              <a:spcBef>
                <a:spcPts val="340"/>
              </a:spcBef>
              <a:spcAft>
                <a:spcPts val="0"/>
              </a:spcAft>
              <a:buClr>
                <a:srgbClr val="17365D"/>
              </a:buClr>
              <a:buSzPts val="1700"/>
              <a:buFont typeface="Arial"/>
              <a:buNone/>
            </a:pPr>
            <a:r>
              <a:rPr b="1" i="0" lang="en-GB" sz="1700" u="none" cap="none" strike="noStrike">
                <a:solidFill>
                  <a:srgbClr val="17365D"/>
                </a:solidFill>
                <a:latin typeface="Cambria"/>
                <a:ea typeface="Cambria"/>
                <a:cs typeface="Cambria"/>
                <a:sym typeface="Cambria"/>
              </a:rPr>
              <a:t>Professor / Associate Professor / Assistant Professor</a:t>
            </a:r>
            <a:endParaRPr b="0" i="0" sz="1400" u="none" cap="none" strike="noStrike">
              <a:solidFill>
                <a:srgbClr val="000000"/>
              </a:solidFill>
              <a:latin typeface="Cambria"/>
              <a:ea typeface="Cambria"/>
              <a:cs typeface="Cambria"/>
              <a:sym typeface="Cambria"/>
            </a:endParaRPr>
          </a:p>
          <a:p>
            <a:pPr indent="0" lvl="0" marL="0" marR="0" rtl="0" algn="l">
              <a:lnSpc>
                <a:spcPct val="100000"/>
              </a:lnSpc>
              <a:spcBef>
                <a:spcPts val="340"/>
              </a:spcBef>
              <a:spcAft>
                <a:spcPts val="0"/>
              </a:spcAft>
              <a:buClr>
                <a:srgbClr val="17365D"/>
              </a:buClr>
              <a:buSzPts val="1700"/>
              <a:buFont typeface="Arial"/>
              <a:buNone/>
            </a:pPr>
            <a:r>
              <a:rPr b="1" i="0" lang="en-GB" sz="1700" u="none" cap="none" strike="noStrike">
                <a:solidFill>
                  <a:srgbClr val="17365D"/>
                </a:solidFill>
                <a:latin typeface="Cambria"/>
                <a:ea typeface="Cambria"/>
                <a:cs typeface="Cambria"/>
                <a:sym typeface="Cambria"/>
              </a:rPr>
              <a:t>School of Computer Science and Engineering</a:t>
            </a:r>
            <a:endParaRPr b="0" i="0" sz="1400" u="none" cap="none" strike="noStrike">
              <a:solidFill>
                <a:srgbClr val="000000"/>
              </a:solidFill>
              <a:latin typeface="Cambria"/>
              <a:ea typeface="Cambria"/>
              <a:cs typeface="Cambria"/>
              <a:sym typeface="Cambria"/>
            </a:endParaRPr>
          </a:p>
          <a:p>
            <a:pPr indent="0" lvl="0" marL="0" marR="0" rtl="0" algn="l">
              <a:lnSpc>
                <a:spcPct val="100000"/>
              </a:lnSpc>
              <a:spcBef>
                <a:spcPts val="340"/>
              </a:spcBef>
              <a:spcAft>
                <a:spcPts val="0"/>
              </a:spcAft>
              <a:buClr>
                <a:srgbClr val="17365D"/>
              </a:buClr>
              <a:buSzPts val="1700"/>
              <a:buFont typeface="Arial"/>
              <a:buNone/>
            </a:pPr>
            <a:r>
              <a:rPr b="1" i="0" lang="en-GB" sz="1700" u="none" cap="none" strike="noStrike">
                <a:solidFill>
                  <a:srgbClr val="17365D"/>
                </a:solidFill>
                <a:latin typeface="Cambria"/>
                <a:ea typeface="Cambria"/>
                <a:cs typeface="Cambria"/>
                <a:sym typeface="Cambria"/>
              </a:rPr>
              <a:t>Presidency University</a:t>
            </a:r>
            <a:endParaRPr b="0" i="0" sz="1400" u="none" cap="none" strike="noStrike">
              <a:solidFill>
                <a:srgbClr val="000000"/>
              </a:solidFill>
              <a:latin typeface="Cambria"/>
              <a:ea typeface="Cambria"/>
              <a:cs typeface="Cambria"/>
              <a:sym typeface="Cambria"/>
            </a:endParaRPr>
          </a:p>
          <a:p>
            <a:pPr indent="0" lvl="0" marL="0" marR="0" rtl="0" algn="l">
              <a:lnSpc>
                <a:spcPct val="100000"/>
              </a:lnSpc>
              <a:spcBef>
                <a:spcPts val="400"/>
              </a:spcBef>
              <a:spcAft>
                <a:spcPts val="0"/>
              </a:spcAft>
              <a:buClr>
                <a:srgbClr val="17365D"/>
              </a:buClr>
              <a:buSzPts val="2000"/>
              <a:buFont typeface="Arial"/>
              <a:buNone/>
            </a:pPr>
            <a:r>
              <a:t/>
            </a:r>
            <a:endParaRPr b="1" i="0" sz="2000" u="none" cap="none" strike="noStrike">
              <a:solidFill>
                <a:srgbClr val="17365D"/>
              </a:solidFill>
              <a:latin typeface="Cambria"/>
              <a:ea typeface="Cambria"/>
              <a:cs typeface="Cambria"/>
              <a:sym typeface="Cambri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endParaRPr lang="en-GB" dirty="0"/>
          </a:p>
        </p:txBody>
      </p:sp>
      <p:sp>
        <p:nvSpPr>
          <p:cNvPr id="3" name="Content Placeholder 2"/>
          <p:cNvSpPr>
            <a:spLocks noGrp="1"/>
          </p:cNvSpPr>
          <p:nvPr>
            <p:ph idx="1"/>
          </p:nvPr>
        </p:nvSpPr>
        <p:spPr/>
        <p:txBody>
          <a:bodyPr>
            <a:normAutofit lnSpcReduction="10000"/>
          </a:bodyPr>
          <a:lstStyle/>
          <a:p>
            <a:pPr marL="457200" indent="-457200" algn="just">
              <a:lnSpc>
                <a:spcPct val="150000"/>
              </a:lnSpc>
              <a:buFont typeface="+mj-lt"/>
              <a:buAutoNum type="arabicPeriod" startAt="4"/>
            </a:pPr>
            <a:r>
              <a:rPr lang="en-IN" altLang="en-GB">
                <a:latin typeface="Cambria" panose="02040503050406030204" pitchFamily="18" charset="0"/>
                <a:cs typeface="Cambria" panose="02040503050406030204" pitchFamily="18" charset="0"/>
              </a:rPr>
              <a:t>Progress Tracking: Authorities update the status of reports and users are notified via push notifications or email.</a:t>
            </a:r>
            <a:endParaRPr lang="en-IN" altLang="en-GB">
              <a:latin typeface="Cambria" panose="02040503050406030204" pitchFamily="18" charset="0"/>
              <a:cs typeface="Cambria" panose="02040503050406030204" pitchFamily="18" charset="0"/>
            </a:endParaRPr>
          </a:p>
          <a:p>
            <a:pPr marL="0" indent="0" algn="just">
              <a:lnSpc>
                <a:spcPct val="150000"/>
              </a:lnSpc>
              <a:buFont typeface="+mj-lt"/>
              <a:buNone/>
            </a:pPr>
            <a:r>
              <a:rPr lang="en-IN" altLang="en-GB">
                <a:latin typeface="Cambria" panose="02040503050406030204" pitchFamily="18" charset="0"/>
                <a:cs typeface="Cambria" panose="02040503050406030204" pitchFamily="18" charset="0"/>
              </a:rPr>
              <a:t>A React.js based dashboard for authorities to update report statuses.</a:t>
            </a:r>
            <a:endParaRPr lang="en-IN" altLang="en-GB">
              <a:latin typeface="Cambria" panose="02040503050406030204" pitchFamily="18" charset="0"/>
              <a:cs typeface="Cambria" panose="02040503050406030204" pitchFamily="18" charset="0"/>
            </a:endParaRPr>
          </a:p>
          <a:p>
            <a:pPr marL="0" indent="0" algn="just">
              <a:lnSpc>
                <a:spcPct val="150000"/>
              </a:lnSpc>
              <a:buFont typeface="+mj-lt"/>
              <a:buNone/>
            </a:pPr>
            <a:r>
              <a:rPr lang="en-IN" altLang="en-GB">
                <a:latin typeface="Cambria" panose="02040503050406030204" pitchFamily="18" charset="0"/>
                <a:cs typeface="Cambria" panose="02040503050406030204" pitchFamily="18" charset="0"/>
              </a:rPr>
              <a:t>Firebase Cloud Messaging (FCM) for sending notifications to users’ devices.</a:t>
            </a:r>
            <a:endParaRPr lang="en-IN" altLang="en-GB">
              <a:latin typeface="Cambria" panose="02040503050406030204" pitchFamily="18" charset="0"/>
              <a:cs typeface="Cambria" panose="02040503050406030204" pitchFamily="18" charset="0"/>
            </a:endParaRPr>
          </a:p>
          <a:p>
            <a:pPr marL="457200" indent="-457200" algn="just">
              <a:lnSpc>
                <a:spcPct val="150000"/>
              </a:lnSpc>
              <a:buFont typeface="+mj-lt"/>
              <a:buAutoNum type="arabicPeriod" startAt="5"/>
            </a:pPr>
            <a:r>
              <a:rPr lang="en-IN" altLang="en-GB">
                <a:latin typeface="Cambria" panose="02040503050406030204" pitchFamily="18" charset="0"/>
                <a:cs typeface="Cambria" panose="02040503050406030204" pitchFamily="18" charset="0"/>
              </a:rPr>
              <a:t>Dashboard and Analytics: Government officials access a data dashboard with aggregated data, showing pollution trends, and high-priority regions.</a:t>
            </a:r>
            <a:endParaRPr lang="en-IN" altLang="en-GB">
              <a:latin typeface="Cambria" panose="02040503050406030204" pitchFamily="18" charset="0"/>
              <a:cs typeface="Cambria" panose="02040503050406030204" pitchFamily="18" charset="0"/>
            </a:endParaRPr>
          </a:p>
          <a:p>
            <a:pPr marL="0" indent="0" algn="just">
              <a:lnSpc>
                <a:spcPct val="150000"/>
              </a:lnSpc>
              <a:buFont typeface="+mj-lt"/>
              <a:buNone/>
            </a:pPr>
            <a:r>
              <a:rPr lang="en-IN" altLang="en-GB">
                <a:latin typeface="Cambria" panose="02040503050406030204" pitchFamily="18" charset="0"/>
                <a:cs typeface="Cambria" panose="02040503050406030204" pitchFamily="18" charset="0"/>
              </a:rPr>
              <a:t>Based on report data , generating graphs, heatmaps, and other visual analytics.</a:t>
            </a:r>
            <a:endParaRPr lang="en-IN" altLang="en-GB">
              <a:latin typeface="Cambria" panose="02040503050406030204" pitchFamily="18" charset="0"/>
              <a:cs typeface="Cambria" panose="02040503050406030204" pitchFamily="18" charset="0"/>
            </a:endParaRPr>
          </a:p>
          <a:p>
            <a:pPr marL="0" indent="0" algn="just">
              <a:lnSpc>
                <a:spcPct val="150000"/>
              </a:lnSpc>
              <a:buFont typeface="+mj-lt"/>
              <a:buNone/>
            </a:pPr>
            <a:r>
              <a:rPr lang="en-IN" altLang="en-GB">
                <a:latin typeface="Cambria" panose="02040503050406030204" pitchFamily="18" charset="0"/>
                <a:cs typeface="Cambria" panose="02040503050406030204" pitchFamily="18" charset="0"/>
              </a:rPr>
              <a:t>Firebase or MongoDB to store pollution reports and metrics.</a:t>
            </a:r>
            <a:endParaRPr lang="en-IN" altLang="en-GB">
              <a:latin typeface="Cambria" panose="02040503050406030204" pitchFamily="18" charset="0"/>
              <a:cs typeface="Cambria" panose="020405030504060302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endParaRPr lang="en-GB" dirty="0"/>
          </a:p>
        </p:txBody>
      </p:sp>
      <p:sp>
        <p:nvSpPr>
          <p:cNvPr id="3" name="Content Placeholder 2"/>
          <p:cNvSpPr>
            <a:spLocks noGrp="1"/>
          </p:cNvSpPr>
          <p:nvPr>
            <p:ph idx="1"/>
          </p:nvPr>
        </p:nvSpPr>
        <p:spPr/>
        <p:txBody>
          <a:bodyPr>
            <a:normAutofit lnSpcReduction="10000"/>
          </a:bodyPr>
          <a:lstStyle/>
          <a:p>
            <a:pPr marL="457200" indent="-457200" algn="just">
              <a:lnSpc>
                <a:spcPct val="150000"/>
              </a:lnSpc>
              <a:buFont typeface="+mj-lt"/>
              <a:buAutoNum type="arabicPeriod" startAt="6"/>
            </a:pPr>
            <a:r>
              <a:rPr lang="en-IN" altLang="en-GB">
                <a:latin typeface="Cambria" panose="02040503050406030204" pitchFamily="18" charset="0"/>
                <a:cs typeface="Cambria" panose="02040503050406030204" pitchFamily="18" charset="0"/>
              </a:rPr>
              <a:t>Notifications: Both citizens and authorities receive updates on the status of reports, including actions taken, follow-ups, or the completion of an issue.</a:t>
            </a:r>
            <a:endParaRPr lang="en-IN" altLang="en-GB">
              <a:latin typeface="Cambria" panose="02040503050406030204" pitchFamily="18" charset="0"/>
              <a:cs typeface="Cambria" panose="02040503050406030204" pitchFamily="18" charset="0"/>
            </a:endParaRPr>
          </a:p>
          <a:p>
            <a:pPr marL="0" indent="0" algn="just">
              <a:lnSpc>
                <a:spcPct val="150000"/>
              </a:lnSpc>
              <a:buFont typeface="+mj-lt"/>
              <a:buNone/>
            </a:pPr>
            <a:r>
              <a:rPr lang="en-IN" altLang="en-GB">
                <a:latin typeface="Cambria" panose="02040503050406030204" pitchFamily="18" charset="0"/>
                <a:cs typeface="Cambria" panose="02040503050406030204" pitchFamily="18" charset="0"/>
              </a:rPr>
              <a:t>Socket.io for real-time updates to the web interface, enabling live status changes.</a:t>
            </a:r>
            <a:endParaRPr lang="en-IN" altLang="en-GB">
              <a:latin typeface="Cambria" panose="02040503050406030204" pitchFamily="18" charset="0"/>
              <a:cs typeface="Cambria" panose="020405030504060302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a:t>
            </a:r>
            <a:endParaRPr lang="en-IN" dirty="0"/>
          </a:p>
        </p:txBody>
      </p:sp>
      <p:pic>
        <p:nvPicPr>
          <p:cNvPr id="4" name="Content Placeholder 3" descr="Flowcharts"/>
          <p:cNvPicPr>
            <a:picLocks noChangeAspect="1"/>
          </p:cNvPicPr>
          <p:nvPr>
            <p:ph idx="1"/>
          </p:nvPr>
        </p:nvPicPr>
        <p:blipFill>
          <a:blip r:embed="rId1"/>
          <a:stretch>
            <a:fillRect/>
          </a:stretch>
        </p:blipFill>
        <p:spPr>
          <a:xfrm>
            <a:off x="4088765" y="1687195"/>
            <a:ext cx="4114800" cy="386334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Hardware/software components</a:t>
            </a:r>
            <a:endParaRPr lang="en-IN" dirty="0"/>
          </a:p>
        </p:txBody>
      </p:sp>
      <p:sp>
        <p:nvSpPr>
          <p:cNvPr id="3" name="Content Placeholder 2"/>
          <p:cNvSpPr>
            <a:spLocks noGrp="1"/>
          </p:cNvSpPr>
          <p:nvPr>
            <p:ph idx="1"/>
          </p:nvPr>
        </p:nvSpPr>
        <p:spPr/>
        <p:txBody>
          <a:bodyPr/>
          <a:lstStyle/>
          <a:p>
            <a:pPr algn="just">
              <a:lnSpc>
                <a:spcPct val="150000"/>
              </a:lnSpc>
            </a:pPr>
            <a:r>
              <a:rPr lang="en-IN">
                <a:latin typeface="Cambria" panose="02040503050406030204" pitchFamily="18" charset="0"/>
                <a:cs typeface="Cambria" panose="02040503050406030204" pitchFamily="18" charset="0"/>
              </a:rPr>
              <a:t>Frontend: React.js.</a:t>
            </a:r>
            <a:endParaRPr lang="en-IN">
              <a:latin typeface="Cambria" panose="02040503050406030204" pitchFamily="18" charset="0"/>
              <a:cs typeface="Cambria" panose="02040503050406030204" pitchFamily="18" charset="0"/>
            </a:endParaRPr>
          </a:p>
          <a:p>
            <a:pPr algn="just">
              <a:lnSpc>
                <a:spcPct val="150000"/>
              </a:lnSpc>
            </a:pPr>
            <a:r>
              <a:rPr lang="en-IN">
                <a:latin typeface="Cambria" panose="02040503050406030204" pitchFamily="18" charset="0"/>
                <a:cs typeface="Cambria" panose="02040503050406030204" pitchFamily="18" charset="0"/>
              </a:rPr>
              <a:t>Backend: Node.js/Express.js.</a:t>
            </a:r>
            <a:endParaRPr lang="en-IN">
              <a:latin typeface="Cambria" panose="02040503050406030204" pitchFamily="18" charset="0"/>
              <a:cs typeface="Cambria" panose="02040503050406030204" pitchFamily="18" charset="0"/>
            </a:endParaRPr>
          </a:p>
          <a:p>
            <a:pPr algn="just">
              <a:lnSpc>
                <a:spcPct val="150000"/>
              </a:lnSpc>
            </a:pPr>
            <a:r>
              <a:rPr lang="en-IN">
                <a:latin typeface="Cambria" panose="02040503050406030204" pitchFamily="18" charset="0"/>
                <a:cs typeface="Cambria" panose="02040503050406030204" pitchFamily="18" charset="0"/>
              </a:rPr>
              <a:t>Database: MongoDB or Firebase.</a:t>
            </a:r>
            <a:endParaRPr lang="en-IN">
              <a:latin typeface="Cambria" panose="02040503050406030204" pitchFamily="18" charset="0"/>
              <a:cs typeface="Cambria" panose="02040503050406030204" pitchFamily="18" charset="0"/>
            </a:endParaRPr>
          </a:p>
          <a:p>
            <a:pPr algn="just">
              <a:lnSpc>
                <a:spcPct val="150000"/>
              </a:lnSpc>
            </a:pPr>
            <a:r>
              <a:rPr lang="en-IN">
                <a:latin typeface="Cambria" panose="02040503050406030204" pitchFamily="18" charset="0"/>
                <a:cs typeface="Cambria" panose="02040503050406030204" pitchFamily="18" charset="0"/>
              </a:rPr>
              <a:t>APIs: Google Maps API, Geolocation API.</a:t>
            </a:r>
            <a:endParaRPr lang="en-IN">
              <a:latin typeface="Cambria" panose="02040503050406030204" pitchFamily="18" charset="0"/>
              <a:cs typeface="Cambria" panose="02040503050406030204" pitchFamily="18" charset="0"/>
            </a:endParaRPr>
          </a:p>
          <a:p>
            <a:pPr algn="just">
              <a:lnSpc>
                <a:spcPct val="150000"/>
              </a:lnSpc>
            </a:pPr>
            <a:r>
              <a:rPr lang="en-IN">
                <a:latin typeface="Cambria" panose="02040503050406030204" pitchFamily="18" charset="0"/>
                <a:cs typeface="Cambria" panose="02040503050406030204" pitchFamily="18" charset="0"/>
              </a:rPr>
              <a:t>Notifications: Firebase Cloud Messaging, NodeMailer.</a:t>
            </a:r>
            <a:endParaRPr lang="en-IN">
              <a:latin typeface="Cambria" panose="02040503050406030204" pitchFamily="18" charset="0"/>
              <a:cs typeface="Cambria" panose="020405030504060302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endParaRPr lang="en-GB" dirty="0"/>
          </a:p>
        </p:txBody>
      </p:sp>
      <p:pic>
        <p:nvPicPr>
          <p:cNvPr id="4" name="Content Placeholder 3"/>
          <p:cNvPicPr>
            <a:picLocks noChangeAspect="1"/>
          </p:cNvPicPr>
          <p:nvPr>
            <p:ph idx="1"/>
          </p:nvPr>
        </p:nvPicPr>
        <p:blipFill>
          <a:blip r:embed="rId1"/>
          <a:stretch>
            <a:fillRect/>
          </a:stretch>
        </p:blipFill>
        <p:spPr>
          <a:xfrm>
            <a:off x="812800" y="1206500"/>
            <a:ext cx="9589770" cy="42640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endParaRPr lang="en-GB" dirty="0"/>
          </a:p>
        </p:txBody>
      </p:sp>
      <p:sp>
        <p:nvSpPr>
          <p:cNvPr id="3" name="Content Placeholder 2"/>
          <p:cNvSpPr>
            <a:spLocks noGrp="1"/>
          </p:cNvSpPr>
          <p:nvPr>
            <p:ph idx="1"/>
          </p:nvPr>
        </p:nvSpPr>
        <p:spPr/>
        <p:txBody>
          <a:bodyPr/>
          <a:lstStyle/>
          <a:p>
            <a:pPr algn="just">
              <a:lnSpc>
                <a:spcPct val="150000"/>
              </a:lnSpc>
            </a:pPr>
            <a:r>
              <a:rPr lang="en-GB">
                <a:latin typeface="Cambria" panose="02040503050406030204" pitchFamily="18" charset="0"/>
                <a:cs typeface="Cambria" panose="02040503050406030204" pitchFamily="18" charset="0"/>
              </a:rPr>
              <a:t>Increased Public Participation: The platform will engage the community in reporting pollution, leading to more active and wide-reaching participation in environmental protection efforts.</a:t>
            </a:r>
            <a:endParaRPr lang="en-GB">
              <a:latin typeface="Cambria" panose="02040503050406030204" pitchFamily="18" charset="0"/>
              <a:cs typeface="Cambria" panose="02040503050406030204" pitchFamily="18" charset="0"/>
            </a:endParaRPr>
          </a:p>
          <a:p>
            <a:pPr algn="just">
              <a:lnSpc>
                <a:spcPct val="150000"/>
              </a:lnSpc>
            </a:pPr>
            <a:r>
              <a:rPr lang="en-GB">
                <a:latin typeface="Cambria" panose="02040503050406030204" pitchFamily="18" charset="0"/>
                <a:cs typeface="Cambria" panose="02040503050406030204" pitchFamily="18" charset="0"/>
              </a:rPr>
              <a:t>Faster Pollution Control: Prioritization through public voting and automated issue escalation will speed up government response times.</a:t>
            </a:r>
            <a:endParaRPr lang="en-GB">
              <a:latin typeface="Cambria" panose="02040503050406030204" pitchFamily="18" charset="0"/>
              <a:cs typeface="Cambria" panose="02040503050406030204" pitchFamily="18" charset="0"/>
            </a:endParaRPr>
          </a:p>
          <a:p>
            <a:pPr algn="just">
              <a:lnSpc>
                <a:spcPct val="150000"/>
              </a:lnSpc>
            </a:pPr>
            <a:r>
              <a:rPr lang="en-GB">
                <a:latin typeface="Cambria" panose="02040503050406030204" pitchFamily="18" charset="0"/>
                <a:cs typeface="Cambria" panose="02040503050406030204" pitchFamily="18" charset="0"/>
              </a:rPr>
              <a:t>Transparency: Citizens will receive real-time updates on their reports, building trust and engagement with the system.</a:t>
            </a:r>
            <a:endParaRPr lang="en-GB">
              <a:latin typeface="Cambria" panose="02040503050406030204" pitchFamily="18" charset="0"/>
              <a:cs typeface="Cambria" panose="020405030504060302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endParaRPr lang="en-GB" dirty="0"/>
          </a:p>
        </p:txBody>
      </p:sp>
      <p:sp>
        <p:nvSpPr>
          <p:cNvPr id="3" name="Content Placeholder 2"/>
          <p:cNvSpPr>
            <a:spLocks noGrp="1"/>
          </p:cNvSpPr>
          <p:nvPr>
            <p:ph idx="1"/>
          </p:nvPr>
        </p:nvSpPr>
        <p:spPr/>
        <p:txBody>
          <a:bodyPr/>
          <a:lstStyle/>
          <a:p>
            <a:pPr algn="just">
              <a:lnSpc>
                <a:spcPct val="150000"/>
              </a:lnSpc>
            </a:pPr>
            <a:r>
              <a:rPr lang="en-GB">
                <a:latin typeface="Cambria" panose="02040503050406030204" pitchFamily="18" charset="0"/>
                <a:cs typeface="Cambria" panose="02040503050406030204" pitchFamily="18" charset="0"/>
              </a:rPr>
              <a:t>Better Data for Decision-Making: The government can make informed decisions based on pollution data, leading to more targeted and effective environmental policies.</a:t>
            </a:r>
            <a:endParaRPr lang="en-GB">
              <a:latin typeface="Cambria" panose="02040503050406030204" pitchFamily="18" charset="0"/>
              <a:cs typeface="Cambria" panose="02040503050406030204" pitchFamily="18" charset="0"/>
            </a:endParaRPr>
          </a:p>
          <a:p>
            <a:pPr algn="just">
              <a:lnSpc>
                <a:spcPct val="150000"/>
              </a:lnSpc>
            </a:pPr>
            <a:r>
              <a:rPr lang="en-GB">
                <a:latin typeface="Cambria" panose="02040503050406030204" pitchFamily="18" charset="0"/>
                <a:cs typeface="Cambria" panose="02040503050406030204" pitchFamily="18" charset="0"/>
              </a:rPr>
              <a:t>Enhanced Accountability: With a structured reporting and escalation system, authorities will be more accountable for responding to pollution reports in a timely manner.</a:t>
            </a:r>
            <a:endParaRPr lang="en-GB">
              <a:latin typeface="Cambria" panose="02040503050406030204" pitchFamily="18" charset="0"/>
              <a:cs typeface="Cambria" panose="020405030504060302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endParaRPr lang="en-GB" dirty="0"/>
          </a:p>
        </p:txBody>
      </p:sp>
      <p:sp>
        <p:nvSpPr>
          <p:cNvPr id="3" name="Content Placeholder 2"/>
          <p:cNvSpPr>
            <a:spLocks noGrp="1"/>
          </p:cNvSpPr>
          <p:nvPr>
            <p:ph idx="1"/>
          </p:nvPr>
        </p:nvSpPr>
        <p:spPr/>
        <p:txBody>
          <a:bodyPr/>
          <a:lstStyle/>
          <a:p>
            <a:pPr algn="just">
              <a:lnSpc>
                <a:spcPct val="150000"/>
              </a:lnSpc>
            </a:pPr>
            <a:r>
              <a:rPr lang="en-GB">
                <a:latin typeface="Cambria" panose="02040503050406030204" pitchFamily="18" charset="0"/>
                <a:cs typeface="Cambria" panose="02040503050406030204" pitchFamily="18" charset="0"/>
              </a:rPr>
              <a:t>This platform empowers citizens to take an active role in reporting and prioritizing pollution issues in their communities through a user-friendly, democratic process. By leveraging modern technologies like geotagging, community voting, real-time notifications, and data-driven dashboards, it streamlines communication between the public and government authorities. The integration of automation, transparency, and accountability ensures that critical environmental issues are escalated efficiently, fostering a collaborative effort to combat pollution and improve quality of life.</a:t>
            </a:r>
            <a:endParaRPr lang="en-GB">
              <a:latin typeface="Cambria" panose="02040503050406030204" pitchFamily="18" charset="0"/>
              <a:cs typeface="Cambria" panose="020405030504060302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
        <p:nvSpPr>
          <p:cNvPr id="5" name="Google Shape;115;p17"/>
          <p:cNvSpPr txBox="1"/>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marL="342900" indent="-190500" algn="just">
              <a:spcBef>
                <a:spcPts val="0"/>
              </a:spcBef>
              <a:buSzPct val="100000"/>
              <a:buFont typeface="Arial" panose="020B0604020202020204"/>
              <a:buNone/>
            </a:pPr>
            <a:r>
              <a:rPr lang="en-US" dirty="0">
                <a:latin typeface="Cambria" panose="02040503050406030204" pitchFamily="18" charset="0"/>
                <a:ea typeface="Cambria" panose="02040503050406030204" pitchFamily="18" charset="0"/>
              </a:rPr>
              <a:t>The Github link provided should have public access permission.</a:t>
            </a: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r>
              <a:rPr lang="en-US" b="1" dirty="0">
                <a:solidFill>
                  <a:schemeClr val="accent2">
                    <a:lumMod val="75000"/>
                  </a:schemeClr>
                </a:solidFill>
                <a:latin typeface="Cambria" panose="02040503050406030204" pitchFamily="18" charset="0"/>
                <a:ea typeface="Cambria" panose="02040503050406030204" pitchFamily="18" charset="0"/>
              </a:rPr>
              <a:t>Github Link</a:t>
            </a:r>
            <a:endParaRPr lang="en-US" b="1" dirty="0">
              <a:solidFill>
                <a:schemeClr val="accent2">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endParaRPr lang="en-GB" dirty="0"/>
          </a:p>
        </p:txBody>
      </p:sp>
      <p:sp>
        <p:nvSpPr>
          <p:cNvPr id="3" name="Content Placeholder 2"/>
          <p:cNvSpPr>
            <a:spLocks noGrp="1"/>
          </p:cNvSpPr>
          <p:nvPr>
            <p:ph idx="1"/>
          </p:nvPr>
        </p:nvSpPr>
        <p:spPr/>
        <p:txBody>
          <a:bodyPr>
            <a:normAutofit lnSpcReduction="20000"/>
          </a:bodyPr>
          <a:lstStyle/>
          <a:p>
            <a:pPr marL="609600" indent="-457200" algn="just">
              <a:lnSpc>
                <a:spcPct val="150000"/>
              </a:lnSpc>
              <a:spcBef>
                <a:spcPts val="0"/>
              </a:spcBef>
              <a:buFont typeface="Wingdings" panose="05000000000000000000" pitchFamily="2" charset="2"/>
              <a:buAutoNum type="arabicPeriod"/>
            </a:pPr>
            <a:r>
              <a:rPr dirty="0">
                <a:latin typeface="Cambria" panose="02040503050406030204" pitchFamily="18" charset="0"/>
                <a:ea typeface="Cambria" panose="02040503050406030204" pitchFamily="18" charset="0"/>
                <a:sym typeface="+mn-ea"/>
              </a:rPr>
              <a:t>Wing-Kwong Wong</a:t>
            </a:r>
            <a:r>
              <a:rPr lang="en-IN" dirty="0">
                <a:latin typeface="Cambria" panose="02040503050406030204" pitchFamily="18" charset="0"/>
                <a:ea typeface="Cambria" panose="02040503050406030204" pitchFamily="18" charset="0"/>
                <a:sym typeface="+mn-ea"/>
              </a:rPr>
              <a:t>, </a:t>
            </a:r>
            <a:r>
              <a:rPr dirty="0">
                <a:latin typeface="Cambria" panose="02040503050406030204" pitchFamily="18" charset="0"/>
                <a:ea typeface="Cambria" panose="02040503050406030204" pitchFamily="18" charset="0"/>
                <a:sym typeface="+mn-ea"/>
              </a:rPr>
              <a:t>Nguyen Thi Thuy Hang</a:t>
            </a:r>
            <a:r>
              <a:rPr lang="en-IN" dirty="0">
                <a:latin typeface="Cambria" panose="02040503050406030204" pitchFamily="18" charset="0"/>
                <a:ea typeface="Cambria" panose="02040503050406030204" pitchFamily="18" charset="0"/>
                <a:sym typeface="+mn-ea"/>
              </a:rPr>
              <a:t>, </a:t>
            </a:r>
            <a:r>
              <a:rPr dirty="0">
                <a:latin typeface="Cambria" panose="02040503050406030204" pitchFamily="18" charset="0"/>
                <a:ea typeface="Cambria" panose="02040503050406030204" pitchFamily="18" charset="0"/>
                <a:sym typeface="+mn-ea"/>
              </a:rPr>
              <a:t>Meng-Yuan Tsai</a:t>
            </a:r>
            <a:r>
              <a:rPr lang="en-IN" dirty="0">
                <a:latin typeface="Cambria" panose="02040503050406030204" pitchFamily="18" charset="0"/>
                <a:ea typeface="Cambria" panose="02040503050406030204" pitchFamily="18" charset="0"/>
                <a:sym typeface="+mn-ea"/>
              </a:rPr>
              <a:t>, </a:t>
            </a:r>
            <a:r>
              <a:rPr dirty="0">
                <a:latin typeface="Cambria" panose="02040503050406030204" pitchFamily="18" charset="0"/>
                <a:ea typeface="Cambria" panose="02040503050406030204" pitchFamily="18" charset="0"/>
                <a:sym typeface="+mn-ea"/>
              </a:rPr>
              <a:t>Guan-Cheng Shi</a:t>
            </a:r>
            <a:r>
              <a:rPr lang="en-IN" dirty="0">
                <a:latin typeface="Cambria" panose="02040503050406030204" pitchFamily="18" charset="0"/>
                <a:ea typeface="Cambria" panose="02040503050406030204" pitchFamily="18" charset="0"/>
                <a:sym typeface="+mn-ea"/>
              </a:rPr>
              <a:t>, and </a:t>
            </a:r>
            <a:r>
              <a:rPr dirty="0">
                <a:latin typeface="Cambria" panose="02040503050406030204" pitchFamily="18" charset="0"/>
                <a:ea typeface="Cambria" panose="02040503050406030204" pitchFamily="18" charset="0"/>
                <a:sym typeface="+mn-ea"/>
              </a:rPr>
              <a:t>Yo-Chen Tsai</a:t>
            </a:r>
            <a:r>
              <a:rPr lang="en-IN" dirty="0">
                <a:latin typeface="Cambria" panose="02040503050406030204" pitchFamily="18" charset="0"/>
                <a:ea typeface="Cambria" panose="02040503050406030204" pitchFamily="18" charset="0"/>
                <a:sym typeface="+mn-ea"/>
              </a:rPr>
              <a:t>, “Web Service and a Mobile App for Reporting Site Pollution and Other Features”, IEEE, 2021</a:t>
            </a:r>
            <a:endParaRPr lang="en-IN" dirty="0">
              <a:latin typeface="Cambria" panose="02040503050406030204" pitchFamily="18" charset="0"/>
              <a:ea typeface="Cambria" panose="02040503050406030204" pitchFamily="18" charset="0"/>
              <a:sym typeface="+mn-ea"/>
            </a:endParaRPr>
          </a:p>
          <a:p>
            <a:pPr marL="609600" indent="-457200" algn="just">
              <a:lnSpc>
                <a:spcPct val="150000"/>
              </a:lnSpc>
              <a:spcBef>
                <a:spcPts val="0"/>
              </a:spcBef>
              <a:buFont typeface="Wingdings" panose="05000000000000000000" pitchFamily="2" charset="2"/>
              <a:buAutoNum type="arabicPeriod"/>
            </a:pPr>
            <a:r>
              <a:rPr lang="en-IN" dirty="0">
                <a:latin typeface="Cambria" panose="02040503050406030204" pitchFamily="18" charset="0"/>
                <a:ea typeface="Cambria" panose="02040503050406030204" pitchFamily="18" charset="0"/>
                <a:sym typeface="+mn-ea"/>
              </a:rPr>
              <a:t>Miriam A. Carlos-Mancilla, José Raúl Castañeda Rosas, Monica Lozada-Muñoz, Omar Alí Zatarain Durán, Yehoshua Aguilar Molina, Rodolfo Omar Domínguez García, and Miriam Gonzalez Dueñas, “Development of an intelligent platform for obtaining environmental data”, IEEE, 2022</a:t>
            </a:r>
            <a:endParaRPr lang="en-IN" dirty="0">
              <a:latin typeface="Cambria" panose="02040503050406030204" pitchFamily="18" charset="0"/>
              <a:ea typeface="Cambria" panose="02040503050406030204" pitchFamily="18" charset="0"/>
              <a:sym typeface="+mn-ea"/>
            </a:endParaRPr>
          </a:p>
          <a:p>
            <a:pPr marL="609600" indent="-457200" algn="just">
              <a:lnSpc>
                <a:spcPct val="150000"/>
              </a:lnSpc>
              <a:spcBef>
                <a:spcPts val="0"/>
              </a:spcBef>
              <a:buFont typeface="Wingdings" panose="05000000000000000000" pitchFamily="2" charset="2"/>
              <a:buAutoNum type="arabicPeriod"/>
            </a:pPr>
            <a:r>
              <a:rPr lang="en-IN" dirty="0">
                <a:latin typeface="Cambria" panose="02040503050406030204" pitchFamily="18" charset="0"/>
                <a:ea typeface="Cambria" panose="02040503050406030204" pitchFamily="18" charset="0"/>
                <a:sym typeface="+mn-ea"/>
              </a:rPr>
              <a:t>Rida Kanwal, Warda Rafaqat, Mansoor Iqbal, and Song Weiguo, “Exploratory Analysis of the Relationship between Wildfire Properties and Air Pollution in Chine under Sustainable Development”, IEEE, 2023</a:t>
            </a:r>
            <a:endParaRPr lang="en-IN" dirty="0">
              <a:latin typeface="Cambria" panose="02040503050406030204" pitchFamily="18" charset="0"/>
              <a:ea typeface="Cambria" panose="02040503050406030204" pitchFamily="18" charset="0"/>
              <a:sym typeface="+mn-ea"/>
            </a:endParaRPr>
          </a:p>
          <a:p>
            <a:pPr marL="609600" indent="-457200" algn="just">
              <a:lnSpc>
                <a:spcPct val="150000"/>
              </a:lnSpc>
              <a:spcBef>
                <a:spcPts val="0"/>
              </a:spcBef>
              <a:buFont typeface="Wingdings" panose="05000000000000000000" pitchFamily="2" charset="2"/>
              <a:buAutoNum type="arabicPeriod"/>
            </a:pPr>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endParaRPr lang="en-GB" dirty="0"/>
          </a:p>
        </p:txBody>
      </p:sp>
      <p:sp>
        <p:nvSpPr>
          <p:cNvPr id="3" name="Content Placeholder 2"/>
          <p:cNvSpPr>
            <a:spLocks noGrp="1"/>
          </p:cNvSpPr>
          <p:nvPr>
            <p:ph idx="1"/>
          </p:nvPr>
        </p:nvSpPr>
        <p:spPr/>
        <p:txBody>
          <a:bodyPr/>
          <a:lstStyle/>
          <a:p>
            <a:pPr marL="0" indent="0" algn="just">
              <a:lnSpc>
                <a:spcPct val="150000"/>
              </a:lnSpc>
              <a:buNone/>
            </a:pPr>
            <a:r>
              <a:rPr lang="en-IN" altLang="en-US" dirty="0">
                <a:latin typeface="Cambria" panose="02040503050406030204" pitchFamily="18" charset="0"/>
                <a:ea typeface="Cambria" panose="02040503050406030204" pitchFamily="18" charset="0"/>
                <a:sym typeface="+mn-ea"/>
              </a:rPr>
              <a:t>Every day we come across several sources of pollution, polluting the very basics of our lives- Rivers, Land, Air and Noise. We know nothing about who/where to report it and how. We suggest an Innovative way to identify the sources of pollution in your area, get it prioritized through people votes, escalate it to the concerned authorities, keep a track of the progress and get notified of the actions taken. It will provide an End-2-End tool to battle pollution democratically partnering with Government</a:t>
            </a:r>
            <a:endParaRPr lang="en-IN" altLang="en-US" dirty="0">
              <a:latin typeface="Cambria" panose="02040503050406030204" pitchFamily="18" charset="0"/>
              <a:ea typeface="Cambria" panose="02040503050406030204" pitchFamily="18" charset="0"/>
              <a:sym typeface="+mn-ea"/>
            </a:endParaRPr>
          </a:p>
          <a:p>
            <a:pPr marL="0" indent="0" algn="just">
              <a:buNone/>
            </a:pPr>
            <a:endParaRPr lang="en-GB"/>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work mapping with SDG</a:t>
            </a:r>
            <a:endParaRPr lang="en-IN" dirty="0"/>
          </a:p>
        </p:txBody>
      </p:sp>
      <p:sp>
        <p:nvSpPr>
          <p:cNvPr id="4" name="AutoShape 2" descr="Image preview"/>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6" name="AutoShape 6" descr="Image preview"/>
          <p:cNvSpPr>
            <a:spLocks noGrp="1" noChangeAspect="1" noChangeArrowheads="1"/>
          </p:cNvSpPr>
          <p:nvPr>
            <p:ph type="body"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noAutofit/>
          </a:bodyPr>
          <a:lstStyle/>
          <a:p>
            <a:pPr marL="0" indent="0" algn="just">
              <a:lnSpc>
                <a:spcPct val="150000"/>
              </a:lnSpc>
              <a:buNone/>
            </a:pPr>
            <a:r>
              <a:rPr lang="en-IN" sz="2300" dirty="0">
                <a:latin typeface="Cambria" panose="02040503050406030204" pitchFamily="18" charset="0"/>
                <a:cs typeface="Cambria" panose="02040503050406030204" pitchFamily="18" charset="0"/>
                <a:sym typeface="+mn-ea"/>
              </a:rPr>
              <a:t>This project aligns with </a:t>
            </a:r>
            <a:r>
              <a:rPr lang="en-IN" sz="2300" b="1" dirty="0">
                <a:latin typeface="Cambria" panose="02040503050406030204" pitchFamily="18" charset="0"/>
                <a:cs typeface="Cambria" panose="02040503050406030204" pitchFamily="18" charset="0"/>
                <a:sym typeface="+mn-ea"/>
              </a:rPr>
              <a:t>SDG-13: Climate Action</a:t>
            </a:r>
            <a:r>
              <a:rPr lang="en-IN" sz="2300" dirty="0">
                <a:latin typeface="Cambria" panose="02040503050406030204" pitchFamily="18" charset="0"/>
                <a:cs typeface="Cambria" panose="02040503050406030204" pitchFamily="18" charset="0"/>
                <a:sym typeface="+mn-ea"/>
              </a:rPr>
              <a:t> by empowering communities to actively report and prioritize environmental pollution, a key contributor to climate change. By enabling real-time reporting, raising public awareness, and facilitating prompt government response, the platform drives local actions to reduce pollution, fostering a cleaner environment and supporting global climate resilience efforts.</a:t>
            </a:r>
            <a:endParaRPr lang="en-IN" sz="2300" dirty="0">
              <a:latin typeface="Cambria" panose="02040503050406030204" pitchFamily="18" charset="0"/>
              <a:cs typeface="Cambria" panose="02040503050406030204" pitchFamily="18" charset="0"/>
              <a:sym typeface="+mn-ea"/>
            </a:endParaRPr>
          </a:p>
        </p:txBody>
      </p:sp>
      <p:pic>
        <p:nvPicPr>
          <p:cNvPr id="8" name="Picture 7"/>
          <p:cNvPicPr>
            <a:picLocks noChangeAspect="1"/>
          </p:cNvPicPr>
          <p:nvPr/>
        </p:nvPicPr>
        <p:blipFill>
          <a:blip r:embed="rId1"/>
          <a:srcRect l="6915" t="11634" r="7098" b="31543"/>
          <a:stretch>
            <a:fillRect/>
          </a:stretch>
        </p:blipFill>
        <p:spPr>
          <a:xfrm>
            <a:off x="4979670" y="3825875"/>
            <a:ext cx="4492625" cy="269367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endParaRPr lang="en-GB" sz="6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endParaRPr lang="en-GB" dirty="0"/>
          </a:p>
        </p:txBody>
      </p:sp>
      <p:sp>
        <p:nvSpPr>
          <p:cNvPr id="3" name="Content Placeholder 2"/>
          <p:cNvSpPr>
            <a:spLocks noGrp="1"/>
          </p:cNvSpPr>
          <p:nvPr>
            <p:ph idx="1"/>
          </p:nvPr>
        </p:nvSpPr>
        <p:spPr/>
        <p:txBody>
          <a:bodyPr>
            <a:normAutofit lnSpcReduction="20000"/>
          </a:bodyPr>
          <a:lstStyle/>
          <a:p>
            <a:pPr algn="just">
              <a:lnSpc>
                <a:spcPct val="150000"/>
              </a:lnSpc>
            </a:pPr>
            <a:r>
              <a:rPr lang="en-IN" altLang="en-GB">
                <a:latin typeface="Cambria" panose="02040503050406030204" pitchFamily="18" charset="0"/>
                <a:cs typeface="Cambria" panose="02040503050406030204" pitchFamily="18" charset="0"/>
              </a:rPr>
              <a:t>There are several applications and web platforms that allow users to report pollution incidents, typically involving the submission of photos and descriptions. However, these systems often lack automation in escalation and rely on users sending manual reports via emails or forms to the concerned authorities. This creates delays in addressing urgent environmental issues.</a:t>
            </a:r>
            <a:endParaRPr lang="en-IN" altLang="en-GB">
              <a:latin typeface="Cambria" panose="02040503050406030204" pitchFamily="18" charset="0"/>
              <a:cs typeface="Cambria" panose="02040503050406030204" pitchFamily="18" charset="0"/>
            </a:endParaRPr>
          </a:p>
          <a:p>
            <a:pPr algn="just">
              <a:lnSpc>
                <a:spcPct val="150000"/>
              </a:lnSpc>
            </a:pPr>
            <a:r>
              <a:rPr lang="en-IN" altLang="en-GB">
                <a:latin typeface="Cambria" panose="02040503050406030204" pitchFamily="18" charset="0"/>
                <a:cs typeface="Cambria" panose="02040503050406030204" pitchFamily="18" charset="0"/>
              </a:rPr>
              <a:t>Most current reporting platforms do not incorporate a community voting mechanism to prioritize issues based on public concern. As a result, critical pollution problems may not get the attention they need, and authorities are often left to manually sort through reports without public input, leading to inefficient resource allocation.</a:t>
            </a:r>
            <a:endParaRPr lang="en-IN" altLang="en-GB">
              <a:latin typeface="Cambria" panose="02040503050406030204" pitchFamily="18" charset="0"/>
              <a:cs typeface="Cambria" panose="020405030504060302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method Drawback</a:t>
            </a:r>
            <a:endParaRPr lang="en-IN" dirty="0"/>
          </a:p>
        </p:txBody>
      </p:sp>
      <p:sp>
        <p:nvSpPr>
          <p:cNvPr id="3" name="Content Placeholder 2"/>
          <p:cNvSpPr>
            <a:spLocks noGrp="1"/>
          </p:cNvSpPr>
          <p:nvPr>
            <p:ph idx="1"/>
          </p:nvPr>
        </p:nvSpPr>
        <p:spPr/>
        <p:txBody>
          <a:bodyPr/>
          <a:lstStyle/>
          <a:p>
            <a:pPr algn="just">
              <a:lnSpc>
                <a:spcPct val="150000"/>
              </a:lnSpc>
            </a:pPr>
            <a:r>
              <a:rPr lang="en-IN">
                <a:latin typeface="Cambria" panose="02040503050406030204" pitchFamily="18" charset="0"/>
                <a:cs typeface="Cambria" panose="02040503050406030204" pitchFamily="18" charset="0"/>
              </a:rPr>
              <a:t>As with any online platform, there may be technical issues that could hinder the user experience, such as connectivity problems, app crashes, or difficulties in scheduling notifications.</a:t>
            </a:r>
            <a:endParaRPr lang="en-IN">
              <a:latin typeface="Cambria" panose="02040503050406030204" pitchFamily="18" charset="0"/>
              <a:cs typeface="Cambria" panose="02040503050406030204" pitchFamily="18" charset="0"/>
            </a:endParaRPr>
          </a:p>
          <a:p>
            <a:pPr algn="just">
              <a:lnSpc>
                <a:spcPct val="150000"/>
              </a:lnSpc>
            </a:pPr>
            <a:r>
              <a:rPr lang="en-IN">
                <a:latin typeface="Cambria" panose="02040503050406030204" pitchFamily="18" charset="0"/>
                <a:cs typeface="Cambria" panose="02040503050406030204" pitchFamily="18" charset="0"/>
              </a:rPr>
              <a:t>Lack of a Centralized System: Most people are unaware of where or how to report environmental pollution, leading to fragmented efforts.</a:t>
            </a:r>
            <a:endParaRPr lang="en-IN">
              <a:latin typeface="Cambria" panose="02040503050406030204" pitchFamily="18" charset="0"/>
              <a:cs typeface="Cambria" panose="02040503050406030204" pitchFamily="18" charset="0"/>
            </a:endParaRPr>
          </a:p>
          <a:p>
            <a:pPr algn="just">
              <a:lnSpc>
                <a:spcPct val="150000"/>
              </a:lnSpc>
            </a:pPr>
            <a:r>
              <a:rPr lang="en-IN">
                <a:latin typeface="Cambria" panose="02040503050406030204" pitchFamily="18" charset="0"/>
                <a:cs typeface="Cambria" panose="02040503050406030204" pitchFamily="18" charset="0"/>
              </a:rPr>
              <a:t>Manual and Time-Consuming Process: Current systems for reporting pollution, if they exist, are often manual, requiring individuals to contact specific departments or authorities. This process is slow and inefficient.</a:t>
            </a:r>
            <a:endParaRPr lang="en-IN">
              <a:latin typeface="Cambria" panose="02040503050406030204" pitchFamily="18" charset="0"/>
              <a:cs typeface="Cambria" panose="020405030504060302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endParaRPr lang="en-GB" dirty="0"/>
          </a:p>
        </p:txBody>
      </p:sp>
      <p:sp>
        <p:nvSpPr>
          <p:cNvPr id="3" name="Content Placeholder 2"/>
          <p:cNvSpPr>
            <a:spLocks noGrp="1"/>
          </p:cNvSpPr>
          <p:nvPr>
            <p:ph idx="1"/>
          </p:nvPr>
        </p:nvSpPr>
        <p:spPr/>
        <p:txBody>
          <a:bodyPr>
            <a:noAutofit/>
          </a:bodyPr>
          <a:lstStyle/>
          <a:p>
            <a:pPr marL="0" indent="0" algn="just">
              <a:lnSpc>
                <a:spcPct val="150000"/>
              </a:lnSpc>
              <a:buNone/>
            </a:pPr>
            <a:r>
              <a:rPr lang="en-GB">
                <a:latin typeface="Cambria" panose="02040503050406030204" pitchFamily="18" charset="0"/>
                <a:cs typeface="Cambria" panose="02040503050406030204" pitchFamily="18" charset="0"/>
              </a:rPr>
              <a:t>An innovative, community-driven pollution reporting and monitoring platform using a mobile app or web interface. The platform aims to:</a:t>
            </a:r>
            <a:endParaRPr lang="en-GB">
              <a:latin typeface="Cambria" panose="02040503050406030204" pitchFamily="18" charset="0"/>
              <a:cs typeface="Cambria" panose="02040503050406030204" pitchFamily="18" charset="0"/>
            </a:endParaRPr>
          </a:p>
          <a:p>
            <a:pPr algn="just">
              <a:lnSpc>
                <a:spcPct val="150000"/>
              </a:lnSpc>
            </a:pPr>
            <a:r>
              <a:rPr lang="en-GB">
                <a:latin typeface="Cambria" panose="02040503050406030204" pitchFamily="18" charset="0"/>
                <a:cs typeface="Cambria" panose="02040503050406030204" pitchFamily="18" charset="0"/>
              </a:rPr>
              <a:t>Allow users to report pollution via photos, descriptions, and geotagged locations.</a:t>
            </a:r>
            <a:endParaRPr lang="en-GB">
              <a:latin typeface="Cambria" panose="02040503050406030204" pitchFamily="18" charset="0"/>
              <a:cs typeface="Cambria" panose="02040503050406030204" pitchFamily="18" charset="0"/>
            </a:endParaRPr>
          </a:p>
          <a:p>
            <a:pPr algn="just">
              <a:lnSpc>
                <a:spcPct val="150000"/>
              </a:lnSpc>
            </a:pPr>
            <a:r>
              <a:rPr lang="en-GB">
                <a:latin typeface="Cambria" panose="02040503050406030204" pitchFamily="18" charset="0"/>
                <a:cs typeface="Cambria" panose="02040503050406030204" pitchFamily="18" charset="0"/>
              </a:rPr>
              <a:t>Enable a voting system where community members can vote on reported issues, helping authorities prioritize.</a:t>
            </a:r>
            <a:endParaRPr lang="en-GB">
              <a:latin typeface="Cambria" panose="02040503050406030204" pitchFamily="18" charset="0"/>
              <a:cs typeface="Cambria" panose="02040503050406030204" pitchFamily="18" charset="0"/>
            </a:endParaRPr>
          </a:p>
          <a:p>
            <a:pPr algn="just">
              <a:lnSpc>
                <a:spcPct val="150000"/>
              </a:lnSpc>
            </a:pPr>
            <a:r>
              <a:rPr lang="en-GB">
                <a:latin typeface="Cambria" panose="02040503050406030204" pitchFamily="18" charset="0"/>
                <a:cs typeface="Cambria" panose="02040503050406030204" pitchFamily="18" charset="0"/>
              </a:rPr>
              <a:t>Automate escalation of issues to the appropriate government bodies once certain thresholds are met.</a:t>
            </a:r>
            <a:endParaRPr lang="en-GB">
              <a:latin typeface="Cambria" panose="02040503050406030204" pitchFamily="18" charset="0"/>
              <a:cs typeface="Cambria" panose="02040503050406030204" pitchFamily="18" charset="0"/>
            </a:endParaRPr>
          </a:p>
          <a:p>
            <a:pPr algn="just">
              <a:lnSpc>
                <a:spcPct val="150000"/>
              </a:lnSpc>
            </a:pPr>
            <a:endParaRPr lang="en-GB">
              <a:latin typeface="Cambria" panose="02040503050406030204" pitchFamily="18" charset="0"/>
              <a:cs typeface="Cambria" panose="020405030504060302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Proposed Method</a:t>
            </a:r>
            <a:endParaRPr lang="en-IN" altLang="en-US"/>
          </a:p>
        </p:txBody>
      </p:sp>
      <p:sp>
        <p:nvSpPr>
          <p:cNvPr id="3" name="Content Placeholder 2"/>
          <p:cNvSpPr>
            <a:spLocks noGrp="1"/>
          </p:cNvSpPr>
          <p:nvPr>
            <p:ph idx="1"/>
          </p:nvPr>
        </p:nvSpPr>
        <p:spPr/>
        <p:txBody>
          <a:bodyPr/>
          <a:p>
            <a:pPr algn="just">
              <a:lnSpc>
                <a:spcPct val="150000"/>
              </a:lnSpc>
            </a:pPr>
            <a:r>
              <a:rPr lang="en-GB">
                <a:latin typeface="Cambria" panose="02040503050406030204" pitchFamily="18" charset="0"/>
                <a:cs typeface="Cambria" panose="02040503050406030204" pitchFamily="18" charset="0"/>
                <a:sym typeface="+mn-ea"/>
              </a:rPr>
              <a:t>Track and notify users of the progress and actions taken on their reports.</a:t>
            </a:r>
            <a:endParaRPr lang="en-GB">
              <a:latin typeface="Cambria" panose="02040503050406030204" pitchFamily="18" charset="0"/>
              <a:cs typeface="Cambria" panose="02040503050406030204" pitchFamily="18" charset="0"/>
            </a:endParaRPr>
          </a:p>
          <a:p>
            <a:pPr algn="just">
              <a:lnSpc>
                <a:spcPct val="150000"/>
              </a:lnSpc>
            </a:pPr>
            <a:r>
              <a:rPr lang="en-GB">
                <a:latin typeface="Cambria" panose="02040503050406030204" pitchFamily="18" charset="0"/>
                <a:cs typeface="Cambria" panose="02040503050406030204" pitchFamily="18" charset="0"/>
                <a:sym typeface="+mn-ea"/>
              </a:rPr>
              <a:t>Provide government bodies with a data dashboard to monitor pollution levels, complaints, and trends.</a:t>
            </a:r>
            <a:endParaRPr lang="en-GB">
              <a:latin typeface="Cambria" panose="02040503050406030204" pitchFamily="18" charset="0"/>
              <a:cs typeface="Cambria" panose="02040503050406030204" pitchFamily="18" charset="0"/>
            </a:endParaRPr>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endParaRPr lang="en-GB" dirty="0"/>
          </a:p>
        </p:txBody>
      </p:sp>
      <p:sp>
        <p:nvSpPr>
          <p:cNvPr id="3" name="Content Placeholder 2"/>
          <p:cNvSpPr>
            <a:spLocks noGrp="1"/>
          </p:cNvSpPr>
          <p:nvPr>
            <p:ph idx="1"/>
          </p:nvPr>
        </p:nvSpPr>
        <p:spPr/>
        <p:txBody>
          <a:bodyPr/>
          <a:lstStyle/>
          <a:p>
            <a:pPr algn="just">
              <a:lnSpc>
                <a:spcPct val="150000"/>
              </a:lnSpc>
            </a:pPr>
            <a:r>
              <a:rPr lang="en-GB">
                <a:latin typeface="Cambria" panose="02040503050406030204" pitchFamily="18" charset="0"/>
                <a:cs typeface="Cambria" panose="02040503050406030204" pitchFamily="18" charset="0"/>
              </a:rPr>
              <a:t>Data-driven decision making for government bodies through a centralized dashboard.</a:t>
            </a:r>
            <a:endParaRPr lang="en-GB">
              <a:latin typeface="Cambria" panose="02040503050406030204" pitchFamily="18" charset="0"/>
              <a:cs typeface="Cambria" panose="02040503050406030204" pitchFamily="18" charset="0"/>
            </a:endParaRPr>
          </a:p>
          <a:p>
            <a:pPr algn="just">
              <a:lnSpc>
                <a:spcPct val="150000"/>
              </a:lnSpc>
            </a:pPr>
            <a:r>
              <a:rPr lang="en-GB">
                <a:latin typeface="Cambria" panose="02040503050406030204" pitchFamily="18" charset="0"/>
                <a:cs typeface="Cambria" panose="02040503050406030204" pitchFamily="18" charset="0"/>
              </a:rPr>
              <a:t>Improve transparency by keeping users informed of the progress and actions taken on their reports.</a:t>
            </a:r>
            <a:endParaRPr lang="en-GB">
              <a:latin typeface="Cambria" panose="02040503050406030204" pitchFamily="18" charset="0"/>
              <a:cs typeface="Cambria" panose="02040503050406030204" pitchFamily="18" charset="0"/>
            </a:endParaRPr>
          </a:p>
          <a:p>
            <a:pPr algn="just">
              <a:lnSpc>
                <a:spcPct val="150000"/>
              </a:lnSpc>
            </a:pPr>
            <a:r>
              <a:rPr lang="en-GB">
                <a:latin typeface="Cambria" panose="02040503050406030204" pitchFamily="18" charset="0"/>
                <a:cs typeface="Cambria" panose="02040503050406030204" pitchFamily="18" charset="0"/>
              </a:rPr>
              <a:t>Improve existing methodologies for efficient user experience</a:t>
            </a:r>
            <a:endParaRPr lang="en-GB">
              <a:latin typeface="Cambria" panose="02040503050406030204" pitchFamily="18" charset="0"/>
              <a:cs typeface="Cambria" panose="02040503050406030204" pitchFamily="18" charset="0"/>
            </a:endParaRPr>
          </a:p>
          <a:p>
            <a:pPr algn="just">
              <a:lnSpc>
                <a:spcPct val="150000"/>
              </a:lnSpc>
            </a:pPr>
            <a:r>
              <a:rPr lang="en-GB">
                <a:latin typeface="Cambria" panose="02040503050406030204" pitchFamily="18" charset="0"/>
                <a:cs typeface="Cambria" panose="02040503050406030204" pitchFamily="18" charset="0"/>
              </a:rPr>
              <a:t>Empower citizens to report pollution in their community easily and effectively</a:t>
            </a:r>
            <a:endParaRPr lang="en-GB">
              <a:latin typeface="Cambria" panose="02040503050406030204" pitchFamily="18" charset="0"/>
              <a:cs typeface="Cambria" panose="02040503050406030204" pitchFamily="18" charset="0"/>
            </a:endParaRPr>
          </a:p>
          <a:p>
            <a:pPr algn="just"/>
            <a:endParaRPr lang="en-GB">
              <a:latin typeface="Cambria" panose="02040503050406030204" pitchFamily="18" charset="0"/>
              <a:cs typeface="Cambria" panose="020405030504060302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endParaRPr lang="en-GB" dirty="0"/>
          </a:p>
        </p:txBody>
      </p:sp>
      <p:sp>
        <p:nvSpPr>
          <p:cNvPr id="3" name="Content Placeholder 2"/>
          <p:cNvSpPr>
            <a:spLocks noGrp="1"/>
          </p:cNvSpPr>
          <p:nvPr>
            <p:ph idx="1"/>
          </p:nvPr>
        </p:nvSpPr>
        <p:spPr/>
        <p:txBody>
          <a:bodyPr>
            <a:normAutofit lnSpcReduction="10000"/>
          </a:bodyPr>
          <a:lstStyle/>
          <a:p>
            <a:pPr marL="457200" indent="-457200" algn="just">
              <a:lnSpc>
                <a:spcPct val="150000"/>
              </a:lnSpc>
              <a:buFont typeface="+mj-lt"/>
              <a:buAutoNum type="arabicPeriod"/>
            </a:pPr>
            <a:r>
              <a:rPr lang="en-IN" altLang="en-GB">
                <a:latin typeface="Cambria" panose="02040503050406030204" pitchFamily="18" charset="0"/>
                <a:cs typeface="Cambria" panose="02040503050406030204" pitchFamily="18" charset="0"/>
              </a:rPr>
              <a:t>Reporting : Users report pollution incidents by uploading geotagged photos, descriptions, and optional tags.</a:t>
            </a:r>
            <a:endParaRPr lang="en-IN" altLang="en-GB">
              <a:latin typeface="Cambria" panose="02040503050406030204" pitchFamily="18" charset="0"/>
              <a:cs typeface="Cambria" panose="02040503050406030204" pitchFamily="18" charset="0"/>
            </a:endParaRPr>
          </a:p>
          <a:p>
            <a:pPr marL="0" indent="0" algn="just">
              <a:lnSpc>
                <a:spcPct val="150000"/>
              </a:lnSpc>
              <a:buFont typeface="+mj-lt"/>
              <a:buNone/>
            </a:pPr>
            <a:r>
              <a:rPr lang="en-IN" altLang="en-GB">
                <a:latin typeface="Cambria" panose="02040503050406030204" pitchFamily="18" charset="0"/>
                <a:cs typeface="Cambria" panose="02040503050406030204" pitchFamily="18" charset="0"/>
              </a:rPr>
              <a:t>Frontend: React.js for building the user interface for web and mobile compatibility.</a:t>
            </a:r>
            <a:endParaRPr lang="en-IN" altLang="en-GB">
              <a:latin typeface="Cambria" panose="02040503050406030204" pitchFamily="18" charset="0"/>
              <a:cs typeface="Cambria" panose="02040503050406030204" pitchFamily="18" charset="0"/>
            </a:endParaRPr>
          </a:p>
          <a:p>
            <a:pPr marL="0" indent="0" algn="just">
              <a:lnSpc>
                <a:spcPct val="150000"/>
              </a:lnSpc>
              <a:buFont typeface="+mj-lt"/>
              <a:buNone/>
            </a:pPr>
            <a:r>
              <a:rPr lang="en-IN" altLang="en-GB">
                <a:latin typeface="Cambria" panose="02040503050406030204" pitchFamily="18" charset="0"/>
                <a:cs typeface="Cambria" panose="02040503050406030204" pitchFamily="18" charset="0"/>
              </a:rPr>
              <a:t>Geolocation: Use HTML5 Geolocation API or Google Maps API to capture and display geotagged locations.</a:t>
            </a:r>
            <a:endParaRPr lang="en-IN" altLang="en-GB">
              <a:latin typeface="Cambria" panose="02040503050406030204" pitchFamily="18" charset="0"/>
              <a:cs typeface="Cambria" panose="02040503050406030204" pitchFamily="18" charset="0"/>
            </a:endParaRPr>
          </a:p>
          <a:p>
            <a:pPr marL="457200" indent="-457200" algn="just">
              <a:lnSpc>
                <a:spcPct val="150000"/>
              </a:lnSpc>
              <a:buFont typeface="+mj-lt"/>
              <a:buAutoNum type="arabicPeriod" startAt="2"/>
            </a:pPr>
            <a:r>
              <a:rPr lang="en-IN" altLang="en-GB">
                <a:latin typeface="Cambria" panose="02040503050406030204" pitchFamily="18" charset="0"/>
                <a:cs typeface="Cambria" panose="02040503050406030204" pitchFamily="18" charset="0"/>
              </a:rPr>
              <a:t>Community Engagement: Other users vote on the submitted reports to prioritize critical isuues. This crowdsourced ranking increases visibility for urgent matters.</a:t>
            </a:r>
            <a:endParaRPr lang="en-IN" altLang="en-GB">
              <a:latin typeface="Cambria" panose="02040503050406030204" pitchFamily="18" charset="0"/>
              <a:cs typeface="Cambria" panose="02040503050406030204" pitchFamily="18" charset="0"/>
            </a:endParaRPr>
          </a:p>
          <a:p>
            <a:pPr marL="0" indent="0" algn="just">
              <a:lnSpc>
                <a:spcPct val="150000"/>
              </a:lnSpc>
              <a:buFont typeface="+mj-lt"/>
              <a:buNone/>
            </a:pPr>
            <a:endParaRPr lang="en-IN" altLang="en-GB">
              <a:latin typeface="Cambria" panose="02040503050406030204" pitchFamily="18" charset="0"/>
              <a:cs typeface="Cambria" panose="02040503050406030204" pitchFamily="18" charset="0"/>
            </a:endParaRPr>
          </a:p>
          <a:p>
            <a:pPr marL="457200" indent="-457200" algn="just">
              <a:buFont typeface="+mj-lt"/>
              <a:buAutoNum type="arabicPeriod"/>
            </a:pPr>
            <a:endParaRPr lang="en-IN" altLang="en-GB">
              <a:latin typeface="Cambria" panose="02040503050406030204" pitchFamily="18" charset="0"/>
              <a:cs typeface="Cambria" panose="020405030504060302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endParaRPr lang="en-GB" dirty="0"/>
          </a:p>
        </p:txBody>
      </p:sp>
      <p:sp>
        <p:nvSpPr>
          <p:cNvPr id="3" name="Content Placeholder 2"/>
          <p:cNvSpPr>
            <a:spLocks noGrp="1"/>
          </p:cNvSpPr>
          <p:nvPr>
            <p:ph idx="1"/>
          </p:nvPr>
        </p:nvSpPr>
        <p:spPr/>
        <p:txBody>
          <a:bodyPr>
            <a:normAutofit lnSpcReduction="10000"/>
          </a:bodyPr>
          <a:lstStyle/>
          <a:p>
            <a:pPr marL="0" indent="0" algn="just">
              <a:lnSpc>
                <a:spcPct val="150000"/>
              </a:lnSpc>
              <a:buFont typeface="+mj-lt"/>
              <a:buNone/>
            </a:pPr>
            <a:r>
              <a:rPr lang="en-IN" altLang="en-GB">
                <a:latin typeface="Cambria" panose="02040503050406030204" pitchFamily="18" charset="0"/>
                <a:cs typeface="Cambria" panose="02040503050406030204" pitchFamily="18" charset="0"/>
              </a:rPr>
              <a:t>Voting system built using JavaScript and integrate into UI.</a:t>
            </a:r>
            <a:endParaRPr lang="en-IN" altLang="en-GB">
              <a:latin typeface="Cambria" panose="02040503050406030204" pitchFamily="18" charset="0"/>
              <a:cs typeface="Cambria" panose="02040503050406030204" pitchFamily="18" charset="0"/>
            </a:endParaRPr>
          </a:p>
          <a:p>
            <a:pPr marL="0" indent="0" algn="just">
              <a:lnSpc>
                <a:spcPct val="150000"/>
              </a:lnSpc>
              <a:buFont typeface="+mj-lt"/>
              <a:buNone/>
            </a:pPr>
            <a:r>
              <a:rPr lang="en-IN" altLang="en-GB">
                <a:latin typeface="Cambria" panose="02040503050406030204" pitchFamily="18" charset="0"/>
                <a:cs typeface="Cambria" panose="02040503050406030204" pitchFamily="18" charset="0"/>
              </a:rPr>
              <a:t>Node.js/Express for handling vote submissions and tallying votes.</a:t>
            </a:r>
            <a:endParaRPr lang="en-IN" altLang="en-GB">
              <a:latin typeface="Cambria" panose="02040503050406030204" pitchFamily="18" charset="0"/>
              <a:cs typeface="Cambria" panose="02040503050406030204" pitchFamily="18" charset="0"/>
            </a:endParaRPr>
          </a:p>
          <a:p>
            <a:pPr marL="0" indent="0" algn="just">
              <a:lnSpc>
                <a:spcPct val="150000"/>
              </a:lnSpc>
              <a:buFont typeface="+mj-lt"/>
              <a:buNone/>
            </a:pPr>
            <a:r>
              <a:rPr lang="en-IN" altLang="en-GB">
                <a:latin typeface="Cambria" panose="02040503050406030204" pitchFamily="18" charset="0"/>
                <a:cs typeface="Cambria" panose="02040503050406030204" pitchFamily="18" charset="0"/>
              </a:rPr>
              <a:t>MongoDB or Firebase for storing report and vote data in a structured format.</a:t>
            </a:r>
            <a:endParaRPr lang="en-IN" altLang="en-GB">
              <a:latin typeface="Cambria" panose="02040503050406030204" pitchFamily="18" charset="0"/>
              <a:cs typeface="Cambria" panose="02040503050406030204" pitchFamily="18" charset="0"/>
            </a:endParaRPr>
          </a:p>
          <a:p>
            <a:pPr marL="457200" indent="-457200" algn="just">
              <a:lnSpc>
                <a:spcPct val="150000"/>
              </a:lnSpc>
              <a:buFont typeface="+mj-lt"/>
              <a:buAutoNum type="arabicPeriod" startAt="3"/>
            </a:pPr>
            <a:r>
              <a:rPr lang="en-IN" altLang="en-GB">
                <a:latin typeface="Cambria" panose="02040503050406030204" pitchFamily="18" charset="0"/>
                <a:cs typeface="Cambria" panose="02040503050406030204" pitchFamily="18" charset="0"/>
              </a:rPr>
              <a:t>Escalation: Once a report crosses a set vote threshold, it is automatically escalated to the concerned authorities with a detailed incident report.</a:t>
            </a:r>
            <a:endParaRPr lang="en-IN" altLang="en-GB">
              <a:latin typeface="Cambria" panose="02040503050406030204" pitchFamily="18" charset="0"/>
              <a:cs typeface="Cambria" panose="02040503050406030204" pitchFamily="18" charset="0"/>
            </a:endParaRPr>
          </a:p>
          <a:p>
            <a:pPr marL="0" indent="0" algn="just">
              <a:lnSpc>
                <a:spcPct val="150000"/>
              </a:lnSpc>
              <a:buFont typeface="+mj-lt"/>
              <a:buNone/>
            </a:pPr>
            <a:r>
              <a:rPr lang="en-IN" altLang="en-GB">
                <a:latin typeface="Cambria" panose="02040503050406030204" pitchFamily="18" charset="0"/>
                <a:cs typeface="Cambria" panose="02040503050406030204" pitchFamily="18" charset="0"/>
              </a:rPr>
              <a:t>Business logic in Node.js that triggers an escalation using thresholds stored in the database.</a:t>
            </a:r>
            <a:endParaRPr lang="en-IN" altLang="en-GB">
              <a:latin typeface="Cambria" panose="02040503050406030204" pitchFamily="18" charset="0"/>
              <a:cs typeface="Cambria" panose="02040503050406030204" pitchFamily="18" charset="0"/>
            </a:endParaRPr>
          </a:p>
          <a:p>
            <a:pPr marL="0" indent="0" algn="just">
              <a:lnSpc>
                <a:spcPct val="150000"/>
              </a:lnSpc>
              <a:buFont typeface="+mj-lt"/>
              <a:buNone/>
            </a:pPr>
            <a:r>
              <a:rPr lang="en-IN" altLang="en-GB">
                <a:latin typeface="Cambria" panose="02040503050406030204" pitchFamily="18" charset="0"/>
                <a:cs typeface="Cambria" panose="02040503050406030204" pitchFamily="18" charset="0"/>
              </a:rPr>
              <a:t>Email integration for sending escalation emails to authorities.</a:t>
            </a:r>
            <a:endParaRPr lang="en-IN" altLang="en-GB">
              <a:latin typeface="Cambria" panose="02040503050406030204" pitchFamily="18" charset="0"/>
              <a:cs typeface="Cambria" panose="02040503050406030204" pitchFamily="18" charset="0"/>
            </a:endParaRPr>
          </a:p>
        </p:txBody>
      </p:sp>
    </p:spTree>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