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/>
  <p:notesSz cx="9144000" cy="6858000"/>
  <p:embeddedFontLst>
    <p:embeddedFont>
      <p:font typeface="IFOPHH+TBNESS+ArialMT"/>
      <p:regular r:id="rId31"/>
    </p:embeddedFont>
    <p:embeddedFont>
      <p:font typeface="PNHLDI+WCHUWR+Arial-BoldMT,Bold"/>
      <p:regular r:id="rId3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viewProps" Target="viewProps.xml" /><Relationship Id="rId30" Type="http://schemas.openxmlformats.org/officeDocument/2006/relationships/slide" Target="slides/slide25.xml" /><Relationship Id="rId31" Type="http://schemas.openxmlformats.org/officeDocument/2006/relationships/font" Target="fonts/font1.fntdata" /><Relationship Id="rId32" Type="http://schemas.openxmlformats.org/officeDocument/2006/relationships/font" Target="fonts/font2.fntdata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ieeexplore.ieee.org/document/10690748" TargetMode="External" /><Relationship Id="rId3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ieeexplore.ieee.org/document/9106547" TargetMode="External" /><Relationship Id="rId3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3090" y="1274591"/>
            <a:ext cx="3141629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91429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</a:p>
          <a:p>
            <a:pPr marL="0" marR="0">
              <a:lnSpc>
                <a:spcPts val="2000"/>
              </a:lnSpc>
              <a:spcBef>
                <a:spcPts val="40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Robotic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Automation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9199" y="2294732"/>
            <a:ext cx="4271888" cy="2374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5400" b="1">
                <a:solidFill>
                  <a:srgbClr val="ffffff"/>
                </a:solidFill>
                <a:latin typeface="Calibri"/>
                <a:cs typeface="Calibri"/>
              </a:rPr>
              <a:t>GYM</a:t>
            </a:r>
          </a:p>
          <a:p>
            <a:pPr marL="0" marR="0">
              <a:lnSpc>
                <a:spcPts val="5400"/>
              </a:lnSpc>
              <a:spcBef>
                <a:spcPts val="1100"/>
              </a:spcBef>
              <a:spcAft>
                <a:spcPts val="0"/>
              </a:spcAft>
            </a:pPr>
            <a:r>
              <a:rPr dirty="0" sz="5400" b="1">
                <a:solidFill>
                  <a:srgbClr val="ffffff"/>
                </a:solidFill>
                <a:latin typeface="Calibri"/>
                <a:cs typeface="Calibri"/>
              </a:rPr>
              <a:t>MEMBERSHIP</a:t>
            </a:r>
          </a:p>
          <a:p>
            <a:pPr marL="0" marR="0">
              <a:lnSpc>
                <a:spcPts val="5400"/>
              </a:lnSpc>
              <a:spcBef>
                <a:spcPts val="1100"/>
              </a:spcBef>
              <a:spcAft>
                <a:spcPts val="0"/>
              </a:spcAft>
            </a:pPr>
            <a:r>
              <a:rPr dirty="0" sz="5400" b="1">
                <a:solidFill>
                  <a:srgbClr val="ffffff"/>
                </a:solidFill>
                <a:latin typeface="Calibri"/>
                <a:cs typeface="Calibri"/>
              </a:rPr>
              <a:t>AUTOMATION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9205" y="4912667"/>
            <a:ext cx="2661799" cy="1206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220701092</a:t>
            </a:r>
          </a:p>
          <a:p>
            <a:pPr marL="0" marR="0">
              <a:lnSpc>
                <a:spcPts val="2000"/>
              </a:lnSpc>
              <a:spcBef>
                <a:spcPts val="40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HINDUSHA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K</a:t>
            </a:r>
          </a:p>
          <a:p>
            <a:pPr marL="0" marR="0">
              <a:lnSpc>
                <a:spcPts val="2000"/>
              </a:lnSpc>
              <a:spcBef>
                <a:spcPts val="40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Mrs.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J.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Jinu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Sophia</a:t>
            </a:r>
          </a:p>
          <a:p>
            <a:pPr marL="0" marR="0">
              <a:lnSpc>
                <a:spcPts val="2000"/>
              </a:lnSpc>
              <a:spcBef>
                <a:spcPts val="40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Assistant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Professor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(SG)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1925" y="295734"/>
            <a:ext cx="5249991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Functional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1925" y="1144930"/>
            <a:ext cx="4590162" cy="762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Module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2: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Booking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Management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&amp;</a:t>
            </a:r>
          </a:p>
          <a:p>
            <a:pPr marL="0" marR="0">
              <a:lnSpc>
                <a:spcPts val="2400"/>
              </a:lnSpc>
              <a:spcBef>
                <a:spcPts val="90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Email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Notification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1924" y="2138577"/>
            <a:ext cx="2437448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Short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Description: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1925" y="2559201"/>
            <a:ext cx="4508350" cy="1181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module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manages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booking</a:t>
            </a:r>
          </a:p>
          <a:p>
            <a:pPr marL="0" marR="0">
              <a:lnSpc>
                <a:spcPts val="2400"/>
              </a:lnSpc>
              <a:spcBef>
                <a:spcPts val="9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process,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ensures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proper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tracking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of</a:t>
            </a:r>
          </a:p>
          <a:p>
            <a:pPr marL="0" marR="0">
              <a:lnSpc>
                <a:spcPts val="2400"/>
              </a:lnSpc>
              <a:spcBef>
                <a:spcPts val="9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available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slots,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sends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1925" y="3821074"/>
            <a:ext cx="3753441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confirmation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emails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users.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5551" y="6589470"/>
            <a:ext cx="429457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Department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26012" y="6589960"/>
            <a:ext cx="2810573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Rajalakshmi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583611" y="6589960"/>
            <a:ext cx="358378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1924" y="295802"/>
            <a:ext cx="3041613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Table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551" y="6589470"/>
            <a:ext cx="429457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Department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26012" y="6589960"/>
            <a:ext cx="2810573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Rajalakshmi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83611" y="6589960"/>
            <a:ext cx="358378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1925" y="295802"/>
            <a:ext cx="3530564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Process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551" y="6589470"/>
            <a:ext cx="429457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Department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26012" y="6589960"/>
            <a:ext cx="2810573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Rajalakshmi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83611" y="6589960"/>
            <a:ext cx="358378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1925" y="295802"/>
            <a:ext cx="3815977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Implementation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1925" y="1135877"/>
            <a:ext cx="7410825" cy="850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Implementation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Module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1: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Input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Session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Selection</a:t>
            </a:r>
          </a:p>
          <a:p>
            <a:pPr marL="0" marR="0">
              <a:lnSpc>
                <a:spcPts val="2200"/>
              </a:lnSpc>
              <a:spcBef>
                <a:spcPts val="2000"/>
              </a:spcBef>
              <a:spcAft>
                <a:spcPts val="0"/>
              </a:spcAft>
            </a:pP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Description: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1925" y="2211821"/>
            <a:ext cx="8683426" cy="1092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Module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involves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collecting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details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(name,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email,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phone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number)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0" marR="0">
              <a:lnSpc>
                <a:spcPts val="2200"/>
              </a:lnSpc>
              <a:spcBef>
                <a:spcPts val="80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selecting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session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booking.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checks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session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availability,</a:t>
            </a:r>
          </a:p>
          <a:p>
            <a:pPr marL="0" marR="0">
              <a:lnSpc>
                <a:spcPts val="2200"/>
              </a:lnSpc>
              <a:spcBef>
                <a:spcPts val="90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confirms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selection,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sends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OTP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verification.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1924" y="3520938"/>
            <a:ext cx="860449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Steps: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70825" y="4058909"/>
            <a:ext cx="7724818" cy="698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1.</a:t>
            </a:r>
            <a:r>
              <a:rPr dirty="0" sz="2200" spc="707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Collect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Info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enters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name,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email,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phone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number.</a:t>
            </a:r>
          </a:p>
          <a:p>
            <a:pPr marL="0" marR="0">
              <a:lnSpc>
                <a:spcPts val="2200"/>
              </a:lnSpc>
              <a:spcBef>
                <a:spcPts val="800"/>
              </a:spcBef>
              <a:spcAft>
                <a:spcPts val="0"/>
              </a:spcAft>
            </a:pP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2.</a:t>
            </a:r>
            <a:r>
              <a:rPr dirty="0" sz="2200" spc="707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Select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Session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chooses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session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its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timing.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0825" y="4830052"/>
            <a:ext cx="8289738" cy="1092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3.</a:t>
            </a:r>
            <a:r>
              <a:rPr dirty="0" sz="2200" spc="707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Check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Availability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verifies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if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slots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available.</a:t>
            </a:r>
          </a:p>
          <a:p>
            <a:pPr marL="0" marR="0">
              <a:lnSpc>
                <a:spcPts val="2200"/>
              </a:lnSpc>
              <a:spcBef>
                <a:spcPts val="800"/>
              </a:spcBef>
              <a:spcAft>
                <a:spcPts val="0"/>
              </a:spcAft>
            </a:pP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4.</a:t>
            </a:r>
            <a:r>
              <a:rPr dirty="0" sz="2200" spc="707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Confirm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Details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confirms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entered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session.</a:t>
            </a:r>
          </a:p>
          <a:p>
            <a:pPr marL="0" marR="0">
              <a:lnSpc>
                <a:spcPts val="2200"/>
              </a:lnSpc>
              <a:spcBef>
                <a:spcPts val="900"/>
              </a:spcBef>
              <a:spcAft>
                <a:spcPts val="0"/>
              </a:spcAft>
            </a:pP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5.</a:t>
            </a:r>
            <a:r>
              <a:rPr dirty="0" sz="2200" spc="707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OTP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Verification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sends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OTP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final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verification.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5551" y="6589470"/>
            <a:ext cx="429457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Department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26012" y="6589960"/>
            <a:ext cx="2810573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Rajalakshmi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583611" y="6589960"/>
            <a:ext cx="358378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1925" y="295734"/>
            <a:ext cx="3815977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Implementation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1925" y="1135877"/>
            <a:ext cx="7555833" cy="698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Implementation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Module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2: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Booking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Confirmation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Record</a:t>
            </a:r>
          </a:p>
          <a:p>
            <a:pPr marL="0" marR="0">
              <a:lnSpc>
                <a:spcPts val="2200"/>
              </a:lnSpc>
              <a:spcBef>
                <a:spcPts val="800"/>
              </a:spcBef>
              <a:spcAft>
                <a:spcPts val="0"/>
              </a:spcAft>
            </a:pP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Maintenance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1924" y="2059421"/>
            <a:ext cx="1558131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Description: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1925" y="2597393"/>
            <a:ext cx="8462455" cy="698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Module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handles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final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confirmation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booking,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updates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records,</a:t>
            </a:r>
          </a:p>
          <a:p>
            <a:pPr marL="0" marR="0">
              <a:lnSpc>
                <a:spcPts val="2200"/>
              </a:lnSpc>
              <a:spcBef>
                <a:spcPts val="80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sends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confirmation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email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user.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1924" y="3520938"/>
            <a:ext cx="860449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Steps: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0825" y="4058909"/>
            <a:ext cx="8387626" cy="147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1.</a:t>
            </a:r>
            <a:r>
              <a:rPr dirty="0" sz="2200" spc="707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OTP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Verification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enters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OTP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received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their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phone/email.</a:t>
            </a:r>
          </a:p>
          <a:p>
            <a:pPr marL="0" marR="0">
              <a:lnSpc>
                <a:spcPts val="2200"/>
              </a:lnSpc>
              <a:spcBef>
                <a:spcPts val="800"/>
              </a:spcBef>
              <a:spcAft>
                <a:spcPts val="0"/>
              </a:spcAft>
            </a:pP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2.</a:t>
            </a:r>
            <a:r>
              <a:rPr dirty="0" sz="2200" spc="707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Booking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Confirmation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confirms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session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booking.</a:t>
            </a:r>
          </a:p>
          <a:p>
            <a:pPr marL="0" marR="0">
              <a:lnSpc>
                <a:spcPts val="2200"/>
              </a:lnSpc>
              <a:spcBef>
                <a:spcPts val="900"/>
              </a:spcBef>
              <a:spcAft>
                <a:spcPts val="0"/>
              </a:spcAft>
            </a:pP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3.</a:t>
            </a:r>
            <a:r>
              <a:rPr dirty="0" sz="2200" spc="707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Update</a:t>
            </a:r>
            <a:r>
              <a:rPr dirty="0" sz="2200" spc="-38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spc="-21" b="1">
                <a:solidFill>
                  <a:srgbClr val="000000"/>
                </a:solidFill>
                <a:latin typeface="Calibri"/>
                <a:cs typeface="Calibri"/>
              </a:rPr>
              <a:t>Records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booking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details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stored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system’s</a:t>
            </a:r>
          </a:p>
          <a:p>
            <a:pPr marL="368300" marR="0">
              <a:lnSpc>
                <a:spcPts val="2200"/>
              </a:lnSpc>
              <a:spcBef>
                <a:spcPts val="80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database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(Excel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file).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70825" y="5601196"/>
            <a:ext cx="8397504" cy="698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4.</a:t>
            </a:r>
            <a:r>
              <a:rPr dirty="0" sz="2200" spc="707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Send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Confirmation</a:t>
            </a:r>
            <a:r>
              <a:rPr dirty="0" sz="2200" spc="-49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000000"/>
                </a:solidFill>
                <a:latin typeface="Calibri"/>
                <a:cs typeface="Calibri"/>
              </a:rPr>
              <a:t>Email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confirmation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email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session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details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is</a:t>
            </a:r>
          </a:p>
          <a:p>
            <a:pPr marL="368300" marR="0">
              <a:lnSpc>
                <a:spcPts val="2200"/>
              </a:lnSpc>
              <a:spcBef>
                <a:spcPts val="80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sent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user.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5551" y="6589470"/>
            <a:ext cx="429457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Department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26012" y="6589960"/>
            <a:ext cx="2810573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Rajalakshmi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583611" y="6589960"/>
            <a:ext cx="358378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1925" y="295734"/>
            <a:ext cx="3815977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Implementation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551" y="6589470"/>
            <a:ext cx="429457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Department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26012" y="6589960"/>
            <a:ext cx="2810573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Rajalakshmi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83611" y="6589960"/>
            <a:ext cx="358378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1925" y="295802"/>
            <a:ext cx="1793329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1925" y="1142077"/>
            <a:ext cx="3046326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OTP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VERIFICATION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5551" y="6589470"/>
            <a:ext cx="429457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Department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26012" y="6589960"/>
            <a:ext cx="2810573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Rajalakshmi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83611" y="6589960"/>
            <a:ext cx="358378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1925" y="295734"/>
            <a:ext cx="1793329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1925" y="1142077"/>
            <a:ext cx="4274640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BOOKING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CONFIRMATION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EMAIL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5551" y="6589470"/>
            <a:ext cx="429457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Department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26012" y="6589960"/>
            <a:ext cx="2810573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Rajalakshmi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83611" y="6589960"/>
            <a:ext cx="358378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1925" y="295734"/>
            <a:ext cx="1793329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1925" y="1142077"/>
            <a:ext cx="3009857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BOOKING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DETAILS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LOG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5551" y="6589470"/>
            <a:ext cx="429457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Department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26012" y="6589960"/>
            <a:ext cx="2810573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Rajalakshmi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83611" y="6589960"/>
            <a:ext cx="358378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1924" y="295802"/>
            <a:ext cx="2850356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Conclusions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4825" y="1142077"/>
            <a:ext cx="8392822" cy="3683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154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Gym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Membership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Booking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Automation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enhances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2400"/>
              </a:lnSpc>
              <a:spcBef>
                <a:spcPts val="9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traditional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manual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booking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process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reducing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human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errors,</a:t>
            </a:r>
          </a:p>
          <a:p>
            <a:pPr marL="0" marR="0">
              <a:lnSpc>
                <a:spcPts val="2400"/>
              </a:lnSpc>
              <a:spcBef>
                <a:spcPts val="9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saving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time,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improving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experience.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offers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seamless</a:t>
            </a:r>
          </a:p>
          <a:p>
            <a:pPr marL="0" marR="0">
              <a:lnSpc>
                <a:spcPts val="2400"/>
              </a:lnSpc>
              <a:spcBef>
                <a:spcPts val="8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secure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environment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where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members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easily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book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sessions,</a:t>
            </a:r>
          </a:p>
          <a:p>
            <a:pPr marL="0" marR="0">
              <a:lnSpc>
                <a:spcPts val="2400"/>
              </a:lnSpc>
              <a:spcBef>
                <a:spcPts val="9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receive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instant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confirmations,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track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membership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details.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2400"/>
              </a:lnSpc>
              <a:spcBef>
                <a:spcPts val="9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optimizes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booking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improves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gym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resource</a:t>
            </a:r>
          </a:p>
          <a:p>
            <a:pPr marL="0" marR="0">
              <a:lnSpc>
                <a:spcPts val="2400"/>
              </a:lnSpc>
              <a:spcBef>
                <a:spcPts val="9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management.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Overall,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boosts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efficiency,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scalability,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0" marR="0">
              <a:lnSpc>
                <a:spcPts val="2400"/>
              </a:lnSpc>
              <a:spcBef>
                <a:spcPts val="9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convenience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both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staff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members,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making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valuable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tool</a:t>
            </a:r>
          </a:p>
          <a:p>
            <a:pPr marL="0" marR="0">
              <a:lnSpc>
                <a:spcPts val="2400"/>
              </a:lnSpc>
              <a:spcBef>
                <a:spcPts val="9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modern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gym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management.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5551" y="6589470"/>
            <a:ext cx="429457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Department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26012" y="6589960"/>
            <a:ext cx="2810573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Rajalakshmi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83611" y="6589960"/>
            <a:ext cx="358378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1925" y="295802"/>
            <a:ext cx="2060996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Abstract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1925" y="970528"/>
            <a:ext cx="8697624" cy="49573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7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▪</a:t>
            </a:r>
            <a:r>
              <a:rPr dirty="0" sz="2400" spc="1176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Gym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Membership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Automation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project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aims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simplify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342900" marR="0">
              <a:lnSpc>
                <a:spcPts val="2400"/>
              </a:lnSpc>
              <a:spcBef>
                <a:spcPts val="611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streamline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process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booking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sessions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gym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members.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342900" marR="0">
              <a:lnSpc>
                <a:spcPts val="2400"/>
              </a:lnSpc>
              <a:spcBef>
                <a:spcPts val="6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automates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selection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booking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available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gym</a:t>
            </a:r>
          </a:p>
          <a:p>
            <a:pPr marL="342900" marR="0">
              <a:lnSpc>
                <a:spcPts val="2400"/>
              </a:lnSpc>
              <a:spcBef>
                <a:spcPts val="6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sessions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based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preferences,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such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session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type,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date,</a:t>
            </a:r>
          </a:p>
          <a:p>
            <a:pPr marL="342900" marR="0">
              <a:lnSpc>
                <a:spcPts val="2400"/>
              </a:lnSpc>
              <a:spcBef>
                <a:spcPts val="6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available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slots.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intelligent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automation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framework,</a:t>
            </a:r>
          </a:p>
          <a:p>
            <a:pPr marL="342900" marR="0">
              <a:lnSpc>
                <a:spcPts val="2400"/>
              </a:lnSpc>
              <a:spcBef>
                <a:spcPts val="6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solution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checks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available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slots,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confirms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bookings,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sends</a:t>
            </a:r>
          </a:p>
          <a:p>
            <a:pPr marL="342900" marR="0">
              <a:lnSpc>
                <a:spcPts val="2400"/>
              </a:lnSpc>
              <a:spcBef>
                <a:spcPts val="6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automated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email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confirmations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members.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project</a:t>
            </a:r>
          </a:p>
          <a:p>
            <a:pPr marL="342900" marR="0">
              <a:lnSpc>
                <a:spcPts val="2400"/>
              </a:lnSpc>
              <a:spcBef>
                <a:spcPts val="5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integrates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multiple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functionalities,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including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session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management,</a:t>
            </a:r>
          </a:p>
          <a:p>
            <a:pPr marL="342900" marR="0">
              <a:lnSpc>
                <a:spcPts val="2400"/>
              </a:lnSpc>
              <a:spcBef>
                <a:spcPts val="6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email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notifications,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real-time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availability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updates,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ensuring</a:t>
            </a:r>
          </a:p>
          <a:p>
            <a:pPr marL="342900" marR="0">
              <a:lnSpc>
                <a:spcPts val="2400"/>
              </a:lnSpc>
              <a:spcBef>
                <a:spcPts val="6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members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easily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reserve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their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spots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without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manual</a:t>
            </a:r>
          </a:p>
          <a:p>
            <a:pPr marL="342900" marR="0">
              <a:lnSpc>
                <a:spcPts val="2400"/>
              </a:lnSpc>
              <a:spcBef>
                <a:spcPts val="6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intervention.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overall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goal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enhance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experience,</a:t>
            </a:r>
          </a:p>
          <a:p>
            <a:pPr marL="342900" marR="0">
              <a:lnSpc>
                <a:spcPts val="2400"/>
              </a:lnSpc>
              <a:spcBef>
                <a:spcPts val="6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reduce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administrative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workload,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improve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operational</a:t>
            </a:r>
          </a:p>
          <a:p>
            <a:pPr marL="342900" marR="0">
              <a:lnSpc>
                <a:spcPts val="2400"/>
              </a:lnSpc>
              <a:spcBef>
                <a:spcPts val="6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efficiency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at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gym.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5551" y="6589470"/>
            <a:ext cx="429457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Department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77605" y="6589960"/>
            <a:ext cx="2810573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Rajalakshmi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635206" y="6589960"/>
            <a:ext cx="255389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1925" y="295802"/>
            <a:ext cx="4918942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Future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Enhancement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4325" y="1133262"/>
            <a:ext cx="8573478" cy="2616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Full</a:t>
            </a:r>
            <a:r>
              <a:rPr dirty="0" sz="2200" spc="133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Automation</a:t>
            </a:r>
            <a:r>
              <a:rPr dirty="0" sz="2200" spc="125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200" spc="136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Payment</a:t>
            </a:r>
            <a:r>
              <a:rPr dirty="0" sz="2200" spc="1143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200" spc="1327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Membership</a:t>
            </a:r>
            <a:r>
              <a:rPr dirty="0" sz="2200" spc="1293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Renewal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2200" spc="133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Future</a:t>
            </a:r>
          </a:p>
          <a:p>
            <a:pPr marL="190500" marR="0">
              <a:lnSpc>
                <a:spcPts val="2200"/>
              </a:lnSpc>
              <a:spcBef>
                <a:spcPts val="80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improvements</a:t>
            </a:r>
            <a:r>
              <a:rPr dirty="0" sz="2200" spc="9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2200" spc="10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involve</a:t>
            </a:r>
            <a:r>
              <a:rPr dirty="0" sz="2200" spc="89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200" spc="108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complete</a:t>
            </a:r>
            <a:r>
              <a:rPr dirty="0" sz="2200" spc="99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automation</a:t>
            </a:r>
            <a:r>
              <a:rPr dirty="0" sz="2200" spc="95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200" spc="108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payment</a:t>
            </a:r>
          </a:p>
          <a:p>
            <a:pPr marL="190500" marR="0">
              <a:lnSpc>
                <a:spcPts val="2200"/>
              </a:lnSpc>
              <a:spcBef>
                <a:spcPts val="80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processing</a:t>
            </a:r>
            <a:r>
              <a:rPr dirty="0" sz="2200" spc="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200" spc="9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membership</a:t>
            </a:r>
            <a:r>
              <a:rPr dirty="0" sz="2200" spc="6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renewal.</a:t>
            </a:r>
            <a:r>
              <a:rPr dirty="0" sz="22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2200" spc="1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would</a:t>
            </a:r>
            <a:r>
              <a:rPr dirty="0" sz="2200" spc="6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eliminate</a:t>
            </a:r>
            <a:r>
              <a:rPr dirty="0" sz="2200" spc="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200" spc="12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need</a:t>
            </a:r>
            <a:r>
              <a:rPr dirty="0" sz="2200" spc="1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</a:p>
          <a:p>
            <a:pPr marL="190500" marR="0">
              <a:lnSpc>
                <a:spcPts val="2200"/>
              </a:lnSpc>
              <a:spcBef>
                <a:spcPts val="80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manual</a:t>
            </a:r>
            <a:r>
              <a:rPr dirty="0" sz="2200" spc="48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intervention,</a:t>
            </a:r>
            <a:r>
              <a:rPr dirty="0" sz="2200" spc="3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ensuring</a:t>
            </a:r>
            <a:r>
              <a:rPr dirty="0" sz="2200" spc="48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2200" spc="45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members</a:t>
            </a:r>
            <a:r>
              <a:rPr dirty="0" sz="2200" spc="47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2200" spc="44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automatically</a:t>
            </a:r>
            <a:r>
              <a:rPr dirty="0" sz="2200" spc="3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billed</a:t>
            </a:r>
          </a:p>
          <a:p>
            <a:pPr marL="190500" marR="0">
              <a:lnSpc>
                <a:spcPts val="2200"/>
              </a:lnSpc>
              <a:spcBef>
                <a:spcPts val="80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based</a:t>
            </a:r>
            <a:r>
              <a:rPr dirty="0" sz="2200" spc="7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2200" spc="7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their</a:t>
            </a:r>
            <a:r>
              <a:rPr dirty="0" sz="2200" spc="7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membership</a:t>
            </a:r>
            <a:r>
              <a:rPr dirty="0" sz="2200" spc="67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plan</a:t>
            </a:r>
            <a:r>
              <a:rPr dirty="0" sz="2200" spc="69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200" spc="70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renewing</a:t>
            </a:r>
            <a:r>
              <a:rPr dirty="0" sz="2200" spc="66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their</a:t>
            </a:r>
            <a:r>
              <a:rPr dirty="0" sz="2200" spc="7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memberships</a:t>
            </a:r>
          </a:p>
          <a:p>
            <a:pPr marL="190500" marR="0">
              <a:lnSpc>
                <a:spcPts val="2200"/>
              </a:lnSpc>
              <a:spcBef>
                <a:spcPts val="80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without</a:t>
            </a:r>
            <a:r>
              <a:rPr dirty="0" sz="2200" spc="14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any</a:t>
            </a:r>
            <a:r>
              <a:rPr dirty="0" sz="2200" spc="6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reminders,</a:t>
            </a:r>
            <a:r>
              <a:rPr dirty="0" sz="2200" spc="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offering</a:t>
            </a:r>
            <a:r>
              <a:rPr dirty="0" sz="2200" spc="-6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200" spc="14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seamless</a:t>
            </a:r>
            <a:r>
              <a:rPr dirty="0" sz="2200" spc="19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experience</a:t>
            </a:r>
            <a:r>
              <a:rPr dirty="0" sz="2200" spc="9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200" spc="6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200" spc="15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gym</a:t>
            </a:r>
            <a:r>
              <a:rPr dirty="0" sz="2200" spc="18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190500" marR="0">
              <a:lnSpc>
                <a:spcPts val="2200"/>
              </a:lnSpc>
              <a:spcBef>
                <a:spcPts val="90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its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members.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4325" y="3872296"/>
            <a:ext cx="8559293" cy="2222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Real-time</a:t>
            </a:r>
            <a:r>
              <a:rPr dirty="0" sz="2200" spc="123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Slot</a:t>
            </a:r>
            <a:r>
              <a:rPr dirty="0" sz="2200" spc="197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Availability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200" spc="17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Waiting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List</a:t>
            </a:r>
            <a:r>
              <a:rPr dirty="0" sz="2200" spc="13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00"/>
                </a:solidFill>
                <a:latin typeface="Calibri"/>
                <a:cs typeface="Calibri"/>
              </a:rPr>
              <a:t>Automation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2200" spc="18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200" spc="19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2200" spc="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</a:p>
          <a:p>
            <a:pPr marL="190500" marR="0">
              <a:lnSpc>
                <a:spcPts val="2200"/>
              </a:lnSpc>
              <a:spcBef>
                <a:spcPts val="80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2200" spc="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further</a:t>
            </a:r>
            <a:r>
              <a:rPr dirty="0" sz="2200" spc="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enhanced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include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real-time</a:t>
            </a:r>
            <a:r>
              <a:rPr dirty="0" sz="2200" spc="-8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tracking</a:t>
            </a:r>
            <a:r>
              <a:rPr dirty="0" sz="2200" spc="-8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200" spc="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available</a:t>
            </a:r>
            <a:r>
              <a:rPr dirty="0" sz="2200" spc="-16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slots</a:t>
            </a:r>
            <a:r>
              <a:rPr dirty="0" sz="2200" spc="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</a:t>
            </a:r>
          </a:p>
          <a:p>
            <a:pPr marL="190500" marR="0">
              <a:lnSpc>
                <a:spcPts val="2200"/>
              </a:lnSpc>
              <a:spcBef>
                <a:spcPts val="80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fully</a:t>
            </a:r>
            <a:r>
              <a:rPr dirty="0" sz="2200" spc="3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automated</a:t>
            </a:r>
            <a:r>
              <a:rPr dirty="0" sz="2200" spc="18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waiting</a:t>
            </a:r>
            <a:r>
              <a:rPr dirty="0" sz="2200" spc="2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list.</a:t>
            </a:r>
            <a:r>
              <a:rPr dirty="0" sz="2200" spc="24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If</a:t>
            </a:r>
            <a:r>
              <a:rPr dirty="0" sz="2200" spc="3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200" spc="3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session</a:t>
            </a:r>
            <a:r>
              <a:rPr dirty="0" sz="2200" spc="3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200" spc="30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fully</a:t>
            </a:r>
            <a:r>
              <a:rPr dirty="0" sz="2200" spc="3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booked,</a:t>
            </a:r>
            <a:r>
              <a:rPr dirty="0" sz="2200" spc="17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members</a:t>
            </a:r>
            <a:r>
              <a:rPr dirty="0" sz="2200" spc="27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</a:p>
          <a:p>
            <a:pPr marL="190500" marR="0">
              <a:lnSpc>
                <a:spcPts val="2200"/>
              </a:lnSpc>
              <a:spcBef>
                <a:spcPts val="80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automatically</a:t>
            </a:r>
            <a:r>
              <a:rPr dirty="0" sz="2200" spc="45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2200" spc="6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added</a:t>
            </a:r>
            <a:r>
              <a:rPr dirty="0" sz="2200" spc="60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200" spc="59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200" spc="61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waiting</a:t>
            </a:r>
            <a:r>
              <a:rPr dirty="0" sz="2200" spc="53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list,</a:t>
            </a:r>
            <a:r>
              <a:rPr dirty="0" sz="2200" spc="57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200" spc="59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once</a:t>
            </a:r>
            <a:r>
              <a:rPr dirty="0" sz="2200" spc="6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200" spc="61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slot</a:t>
            </a:r>
            <a:r>
              <a:rPr dirty="0" sz="2200" spc="6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becomes</a:t>
            </a:r>
          </a:p>
          <a:p>
            <a:pPr marL="190500" marR="0">
              <a:lnSpc>
                <a:spcPts val="2200"/>
              </a:lnSpc>
              <a:spcBef>
                <a:spcPts val="80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available,</a:t>
            </a:r>
            <a:r>
              <a:rPr dirty="0" sz="2200" spc="20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they</a:t>
            </a:r>
            <a:r>
              <a:rPr dirty="0" sz="2200" spc="38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will</a:t>
            </a:r>
            <a:r>
              <a:rPr dirty="0" sz="2200" spc="38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receive</a:t>
            </a:r>
            <a:r>
              <a:rPr dirty="0" sz="2200" spc="30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2200" spc="37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immediate</a:t>
            </a:r>
            <a:r>
              <a:rPr dirty="0" sz="2200" spc="33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notification</a:t>
            </a:r>
            <a:r>
              <a:rPr dirty="0" sz="2200" spc="20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200" spc="36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confirm</a:t>
            </a:r>
            <a:r>
              <a:rPr dirty="0" sz="2200" spc="30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their</a:t>
            </a:r>
          </a:p>
          <a:p>
            <a:pPr marL="190500" marR="0">
              <a:lnSpc>
                <a:spcPts val="2200"/>
              </a:lnSpc>
              <a:spcBef>
                <a:spcPts val="80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Calibri"/>
                <a:cs typeface="Calibri"/>
              </a:rPr>
              <a:t>booking.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5551" y="6589470"/>
            <a:ext cx="429457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Department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26012" y="6589960"/>
            <a:ext cx="2810573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Rajalakshmi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83611" y="6589960"/>
            <a:ext cx="358378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1924" y="295802"/>
            <a:ext cx="2558946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IEEE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Paper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1925" y="1126825"/>
            <a:ext cx="6515830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"Fully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Automatic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Gym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Exercises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Recording: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IoT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Solution":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9125" y="1629745"/>
            <a:ext cx="8186852" cy="2044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paper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discusses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integration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Internet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Things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(IoT)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devices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gym</a:t>
            </a:r>
          </a:p>
          <a:p>
            <a:pPr marL="0" marR="0">
              <a:lnSpc>
                <a:spcPts val="2000"/>
              </a:lnSpc>
              <a:spcBef>
                <a:spcPts val="80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equipment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automate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exercise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tracking.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includes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beacon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embedded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on</a:t>
            </a:r>
          </a:p>
          <a:p>
            <a:pPr marL="0" marR="0">
              <a:lnSpc>
                <a:spcPts val="2000"/>
              </a:lnSpc>
              <a:spcBef>
                <a:spcPts val="70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gym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equipment,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smartwatch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tracking,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cloud-based</a:t>
            </a:r>
          </a:p>
          <a:p>
            <a:pPr marL="0" marR="0">
              <a:lnSpc>
                <a:spcPts val="2000"/>
              </a:lnSpc>
              <a:spcBef>
                <a:spcPts val="80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dashboard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gym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managers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monitor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usage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real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time.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</a:p>
          <a:p>
            <a:pPr marL="0" marR="0">
              <a:lnSpc>
                <a:spcPts val="2000"/>
              </a:lnSpc>
              <a:spcBef>
                <a:spcPts val="70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provides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low-cost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solution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automating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gym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session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recording,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enhancing</a:t>
            </a:r>
          </a:p>
          <a:p>
            <a:pPr marL="0" marR="0">
              <a:lnSpc>
                <a:spcPts val="2000"/>
              </a:lnSpc>
              <a:spcBef>
                <a:spcPts val="80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both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experience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gym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management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1925" y="3885265"/>
            <a:ext cx="4642073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"Virtual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Gym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Tracker: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AI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Pose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00"/>
                </a:solidFill>
                <a:latin typeface="Calibri"/>
                <a:cs typeface="Calibri"/>
              </a:rPr>
              <a:t>Estimation":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39125" y="4388185"/>
            <a:ext cx="8208657" cy="1689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paper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introduces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virtual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gym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tracker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artificial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intelligence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pose</a:t>
            </a:r>
          </a:p>
          <a:p>
            <a:pPr marL="0" marR="0">
              <a:lnSpc>
                <a:spcPts val="2000"/>
              </a:lnSpc>
              <a:spcBef>
                <a:spcPts val="80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estimation.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utilizes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computer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vision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techniques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track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users'</a:t>
            </a:r>
          </a:p>
          <a:p>
            <a:pPr marL="0" marR="0">
              <a:lnSpc>
                <a:spcPts val="2000"/>
              </a:lnSpc>
              <a:spcBef>
                <a:spcPts val="70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exercises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based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their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poses,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useful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providing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real-time</a:t>
            </a:r>
          </a:p>
          <a:p>
            <a:pPr marL="0" marR="0">
              <a:lnSpc>
                <a:spcPts val="2000"/>
              </a:lnSpc>
              <a:spcBef>
                <a:spcPts val="80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feedback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exercise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performance.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approach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enhances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gym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automation</a:t>
            </a:r>
          </a:p>
          <a:p>
            <a:pPr marL="0" marR="0">
              <a:lnSpc>
                <a:spcPts val="2000"/>
              </a:lnSpc>
              <a:spcBef>
                <a:spcPts val="70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offering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automated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tracking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without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requiring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manual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input</a:t>
            </a:r>
            <a:r>
              <a:rPr dirty="0" sz="2000" spc="2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u="sng">
                <a:solidFill>
                  <a:srgbClr val="0000ff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IEEE</a:t>
            </a:r>
            <a:r>
              <a:rPr dirty="0" sz="2000" u="sng">
                <a:solidFill>
                  <a:srgbClr val="0000ff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 u="sng">
                <a:solidFill>
                  <a:srgbClr val="0000ff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Xplore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39125" y="6234672"/>
            <a:ext cx="191213" cy="1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IFOPHH+TBNESS+ArialMT"/>
                <a:cs typeface="IFOPHH+TBNESS+ArialMT"/>
              </a:rPr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5551" y="6589470"/>
            <a:ext cx="429457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Department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26012" y="6589960"/>
            <a:ext cx="2810573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Rajalakshmi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583611" y="6589960"/>
            <a:ext cx="358378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1924" y="295802"/>
            <a:ext cx="2681733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1925" y="1078929"/>
            <a:ext cx="7080859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"Robotic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Process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Automation: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Survey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Future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Directions"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6678" y="1530090"/>
            <a:ext cx="7527131" cy="914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50">
                <a:solidFill>
                  <a:srgbClr val="000000"/>
                </a:solidFill>
                <a:latin typeface="Calibri"/>
                <a:cs typeface="Calibri"/>
              </a:rPr>
              <a:t>●</a:t>
            </a:r>
            <a:r>
              <a:rPr dirty="0" sz="2150" spc="97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i="1">
                <a:solidFill>
                  <a:srgbClr val="000000"/>
                </a:solidFill>
                <a:latin typeface="Calibri"/>
                <a:cs typeface="Calibri"/>
              </a:rPr>
              <a:t>Journal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i="1">
                <a:solidFill>
                  <a:srgbClr val="000000"/>
                </a:solidFill>
                <a:latin typeface="Calibri"/>
                <a:cs typeface="Calibri"/>
              </a:rPr>
              <a:t>International</a:t>
            </a:r>
            <a:r>
              <a:rPr dirty="0" sz="21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i="1">
                <a:solidFill>
                  <a:srgbClr val="000000"/>
                </a:solidFill>
                <a:latin typeface="Calibri"/>
                <a:cs typeface="Calibri"/>
              </a:rPr>
              <a:t>Journal</a:t>
            </a:r>
            <a:r>
              <a:rPr dirty="0" sz="21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i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1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i="1">
                <a:solidFill>
                  <a:srgbClr val="000000"/>
                </a:solidFill>
                <a:latin typeface="Calibri"/>
                <a:cs typeface="Calibri"/>
              </a:rPr>
              <a:t>Advanced</a:t>
            </a:r>
            <a:r>
              <a:rPr dirty="0" sz="21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i="1">
                <a:solidFill>
                  <a:srgbClr val="000000"/>
                </a:solidFill>
                <a:latin typeface="Calibri"/>
                <a:cs typeface="Calibri"/>
              </a:rPr>
              <a:t>Computer</a:t>
            </a:r>
            <a:r>
              <a:rPr dirty="0" sz="21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i="1">
                <a:solidFill>
                  <a:srgbClr val="000000"/>
                </a:solidFill>
                <a:latin typeface="Calibri"/>
                <a:cs typeface="Calibri"/>
              </a:rPr>
              <a:t>Science</a:t>
            </a:r>
            <a:r>
              <a:rPr dirty="0" sz="21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i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349646" marR="0">
              <a:lnSpc>
                <a:spcPts val="2100"/>
              </a:lnSpc>
              <a:spcBef>
                <a:spcPts val="298"/>
              </a:spcBef>
              <a:spcAft>
                <a:spcPts val="0"/>
              </a:spcAft>
            </a:pPr>
            <a:r>
              <a:rPr dirty="0" sz="2100" i="1">
                <a:solidFill>
                  <a:srgbClr val="000000"/>
                </a:solidFill>
                <a:latin typeface="Calibri"/>
                <a:cs typeface="Calibri"/>
              </a:rPr>
              <a:t>Applications</a:t>
            </a:r>
            <a:r>
              <a:rPr dirty="0" sz="21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i="1">
                <a:solidFill>
                  <a:srgbClr val="000000"/>
                </a:solidFill>
                <a:latin typeface="Calibri"/>
                <a:cs typeface="Calibri"/>
              </a:rPr>
              <a:t>(IJACSA)</a:t>
            </a:r>
          </a:p>
          <a:p>
            <a:pPr marL="0" marR="0">
              <a:lnSpc>
                <a:spcPts val="2150"/>
              </a:lnSpc>
              <a:spcBef>
                <a:spcPts val="201"/>
              </a:spcBef>
              <a:spcAft>
                <a:spcPts val="0"/>
              </a:spcAft>
            </a:pPr>
            <a:r>
              <a:rPr dirty="0" sz="2150">
                <a:solidFill>
                  <a:srgbClr val="000000"/>
                </a:solidFill>
                <a:latin typeface="Calibri"/>
                <a:cs typeface="Calibri"/>
              </a:rPr>
              <a:t>●</a:t>
            </a:r>
            <a:r>
              <a:rPr dirty="0" sz="2150" spc="97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Link: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IJACSA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Paper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RPA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1925" y="2599177"/>
            <a:ext cx="4724565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"Internet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Things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Smart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Healthcare"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6678" y="3051042"/>
            <a:ext cx="4794500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50">
                <a:solidFill>
                  <a:srgbClr val="000000"/>
                </a:solidFill>
                <a:latin typeface="Calibri"/>
                <a:cs typeface="Calibri"/>
              </a:rPr>
              <a:t>●</a:t>
            </a:r>
            <a:r>
              <a:rPr dirty="0" sz="2150" spc="97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u="sng" i="1">
                <a:solidFill>
                  <a:srgbClr val="000000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Journal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100" u="sng" i="1">
                <a:solidFill>
                  <a:srgbClr val="000000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IEEE</a:t>
            </a:r>
            <a:r>
              <a:rPr dirty="0" sz="2100" u="sng" i="1">
                <a:solidFill>
                  <a:srgbClr val="000000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100" u="sng" i="1">
                <a:solidFill>
                  <a:srgbClr val="000000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Access</a:t>
            </a:r>
          </a:p>
          <a:p>
            <a:pPr marL="0" marR="0">
              <a:lnSpc>
                <a:spcPts val="2150"/>
              </a:lnSpc>
              <a:spcBef>
                <a:spcPts val="200"/>
              </a:spcBef>
              <a:spcAft>
                <a:spcPts val="0"/>
              </a:spcAft>
            </a:pPr>
            <a:r>
              <a:rPr dirty="0" sz="2150">
                <a:solidFill>
                  <a:srgbClr val="000000"/>
                </a:solidFill>
                <a:latin typeface="Calibri"/>
                <a:cs typeface="Calibri"/>
              </a:rPr>
              <a:t>●</a:t>
            </a:r>
            <a:r>
              <a:rPr dirty="0" sz="2150" spc="97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Link: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u="sng">
                <a:solidFill>
                  <a:srgbClr val="0000ff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IEEE</a:t>
            </a:r>
            <a:r>
              <a:rPr dirty="0" sz="2100" u="sng">
                <a:solidFill>
                  <a:srgbClr val="0000ff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100" u="sng">
                <a:solidFill>
                  <a:srgbClr val="0000ff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Access</a:t>
            </a:r>
            <a:r>
              <a:rPr dirty="0" sz="2100" u="sng">
                <a:solidFill>
                  <a:srgbClr val="0000ff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100" u="sng">
                <a:solidFill>
                  <a:srgbClr val="0000ff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dirty="0" sz="2100" u="sng">
                <a:solidFill>
                  <a:srgbClr val="0000ff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100" u="sng">
                <a:solidFill>
                  <a:srgbClr val="0000ff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IoT</a:t>
            </a:r>
            <a:r>
              <a:rPr dirty="0" sz="2100" u="sng">
                <a:solidFill>
                  <a:srgbClr val="0000ff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100" u="sng">
                <a:solidFill>
                  <a:srgbClr val="0000ff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Smart</a:t>
            </a:r>
            <a:r>
              <a:rPr dirty="0" sz="2100" u="sng">
                <a:solidFill>
                  <a:srgbClr val="0000ff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100" u="sng">
                <a:solidFill>
                  <a:srgbClr val="0000ff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Healthcare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1925" y="3816091"/>
            <a:ext cx="7630259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"A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Survey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Cloud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Computing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Technologies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Fitness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Industry"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46678" y="4267956"/>
            <a:ext cx="6806100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50">
                <a:solidFill>
                  <a:srgbClr val="000000"/>
                </a:solidFill>
                <a:latin typeface="Calibri"/>
                <a:cs typeface="Calibri"/>
              </a:rPr>
              <a:t>●</a:t>
            </a:r>
            <a:r>
              <a:rPr dirty="0" sz="2150" spc="97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i="1">
                <a:solidFill>
                  <a:srgbClr val="000000"/>
                </a:solidFill>
                <a:latin typeface="Calibri"/>
                <a:cs typeface="Calibri"/>
              </a:rPr>
              <a:t>Journal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i="1">
                <a:solidFill>
                  <a:srgbClr val="000000"/>
                </a:solidFill>
                <a:latin typeface="Calibri"/>
                <a:cs typeface="Calibri"/>
              </a:rPr>
              <a:t>Future</a:t>
            </a:r>
            <a:r>
              <a:rPr dirty="0" sz="21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i="1">
                <a:solidFill>
                  <a:srgbClr val="000000"/>
                </a:solidFill>
                <a:latin typeface="Calibri"/>
                <a:cs typeface="Calibri"/>
              </a:rPr>
              <a:t>Generation</a:t>
            </a:r>
            <a:r>
              <a:rPr dirty="0" sz="21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i="1">
                <a:solidFill>
                  <a:srgbClr val="000000"/>
                </a:solidFill>
                <a:latin typeface="Calibri"/>
                <a:cs typeface="Calibri"/>
              </a:rPr>
              <a:t>Computer</a:t>
            </a:r>
            <a:r>
              <a:rPr dirty="0" sz="21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i="1">
                <a:solidFill>
                  <a:srgbClr val="000000"/>
                </a:solidFill>
                <a:latin typeface="Calibri"/>
                <a:cs typeface="Calibri"/>
              </a:rPr>
              <a:t>Systems</a:t>
            </a:r>
          </a:p>
          <a:p>
            <a:pPr marL="0" marR="0">
              <a:lnSpc>
                <a:spcPts val="2150"/>
              </a:lnSpc>
              <a:spcBef>
                <a:spcPts val="200"/>
              </a:spcBef>
              <a:spcAft>
                <a:spcPts val="0"/>
              </a:spcAft>
            </a:pPr>
            <a:r>
              <a:rPr dirty="0" sz="2150">
                <a:solidFill>
                  <a:srgbClr val="000000"/>
                </a:solidFill>
                <a:latin typeface="Calibri"/>
                <a:cs typeface="Calibri"/>
              </a:rPr>
              <a:t>●</a:t>
            </a:r>
            <a:r>
              <a:rPr dirty="0" sz="2150" spc="97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Link: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Future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Generation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Computer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Systems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Cloud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Fitness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81925" y="5033005"/>
            <a:ext cx="6267692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"Smart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Fitness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Cloud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Computing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00000"/>
                </a:solidFill>
                <a:latin typeface="Calibri"/>
                <a:cs typeface="Calibri"/>
              </a:rPr>
              <a:t>IoT"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6678" y="5484871"/>
            <a:ext cx="6458462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50">
                <a:solidFill>
                  <a:srgbClr val="000000"/>
                </a:solidFill>
                <a:latin typeface="Calibri"/>
                <a:cs typeface="Calibri"/>
              </a:rPr>
              <a:t>●</a:t>
            </a:r>
            <a:r>
              <a:rPr dirty="0" sz="2150" spc="97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i="1">
                <a:solidFill>
                  <a:srgbClr val="000000"/>
                </a:solidFill>
                <a:latin typeface="Calibri"/>
                <a:cs typeface="Calibri"/>
              </a:rPr>
              <a:t>Journal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i="1">
                <a:solidFill>
                  <a:srgbClr val="000000"/>
                </a:solidFill>
                <a:latin typeface="Calibri"/>
                <a:cs typeface="Calibri"/>
              </a:rPr>
              <a:t>Journal</a:t>
            </a:r>
            <a:r>
              <a:rPr dirty="0" sz="21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i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1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i="1">
                <a:solidFill>
                  <a:srgbClr val="000000"/>
                </a:solidFill>
                <a:latin typeface="Calibri"/>
                <a:cs typeface="Calibri"/>
              </a:rPr>
              <a:t>Network</a:t>
            </a:r>
            <a:r>
              <a:rPr dirty="0" sz="21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i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1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i="1">
                <a:solidFill>
                  <a:srgbClr val="000000"/>
                </a:solidFill>
                <a:latin typeface="Calibri"/>
                <a:cs typeface="Calibri"/>
              </a:rPr>
              <a:t>Computer</a:t>
            </a:r>
            <a:r>
              <a:rPr dirty="0" sz="21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 i="1">
                <a:solidFill>
                  <a:srgbClr val="000000"/>
                </a:solidFill>
                <a:latin typeface="Calibri"/>
                <a:cs typeface="Calibri"/>
              </a:rPr>
              <a:t>Applications</a:t>
            </a:r>
          </a:p>
          <a:p>
            <a:pPr marL="0" marR="0">
              <a:lnSpc>
                <a:spcPts val="2150"/>
              </a:lnSpc>
              <a:spcBef>
                <a:spcPts val="200"/>
              </a:spcBef>
              <a:spcAft>
                <a:spcPts val="0"/>
              </a:spcAft>
            </a:pPr>
            <a:r>
              <a:rPr dirty="0" sz="2150">
                <a:solidFill>
                  <a:srgbClr val="000000"/>
                </a:solidFill>
                <a:latin typeface="Calibri"/>
                <a:cs typeface="Calibri"/>
              </a:rPr>
              <a:t>●</a:t>
            </a:r>
            <a:r>
              <a:rPr dirty="0" sz="2150" spc="97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Link: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Journal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Network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Computer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000000"/>
                </a:solidFill>
                <a:latin typeface="Calibri"/>
                <a:cs typeface="Calibri"/>
              </a:rPr>
              <a:t>Applications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5551" y="6589470"/>
            <a:ext cx="429457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Department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926012" y="6589960"/>
            <a:ext cx="2810573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Rajalakshmi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583611" y="6589960"/>
            <a:ext cx="358378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86946" y="302575"/>
            <a:ext cx="2321309" cy="723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5400">
                <a:solidFill>
                  <a:srgbClr val="000000"/>
                </a:solidFill>
                <a:latin typeface="Calibri"/>
                <a:cs typeface="Calibri"/>
              </a:rPr>
              <a:t>Queries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9698" y="1029709"/>
            <a:ext cx="7738210" cy="5462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7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The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gym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membership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booking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automation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project</a:t>
            </a:r>
          </a:p>
          <a:p>
            <a:pPr marL="0" marR="0">
              <a:lnSpc>
                <a:spcPts val="2677"/>
              </a:lnSpc>
              <a:spcBef>
                <a:spcPts val="203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simplifies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the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booking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process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using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Robotic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Process</a:t>
            </a:r>
          </a:p>
          <a:p>
            <a:pPr marL="0" marR="0">
              <a:lnSpc>
                <a:spcPts val="2677"/>
              </a:lnSpc>
              <a:spcBef>
                <a:spcPts val="53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Automation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(RPA).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It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reduces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manual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effort,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minimizes</a:t>
            </a:r>
          </a:p>
          <a:p>
            <a:pPr marL="0" marR="0">
              <a:lnSpc>
                <a:spcPts val="2677"/>
              </a:lnSpc>
              <a:spcBef>
                <a:spcPts val="203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errors,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and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improves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user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experience.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Automation</a:t>
            </a:r>
          </a:p>
          <a:p>
            <a:pPr marL="0" marR="0">
              <a:lnSpc>
                <a:spcPts val="2677"/>
              </a:lnSpc>
              <a:spcBef>
                <a:spcPts val="203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includes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checking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slot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availability,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confirming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bookings,</a:t>
            </a:r>
          </a:p>
          <a:p>
            <a:pPr marL="0" marR="0">
              <a:lnSpc>
                <a:spcPts val="2677"/>
              </a:lnSpc>
              <a:spcBef>
                <a:spcPts val="203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and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managing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records,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saving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time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for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both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staff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and</a:t>
            </a:r>
          </a:p>
          <a:p>
            <a:pPr marL="0" marR="0">
              <a:lnSpc>
                <a:spcPts val="2677"/>
              </a:lnSpc>
              <a:spcBef>
                <a:spcPts val="203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members.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The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system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ensures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accuracy,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allowing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users</a:t>
            </a:r>
          </a:p>
          <a:p>
            <a:pPr marL="0" marR="0">
              <a:lnSpc>
                <a:spcPts val="2677"/>
              </a:lnSpc>
              <a:spcBef>
                <a:spcPts val="53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to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seamlessly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book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sessions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and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receive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instant</a:t>
            </a:r>
          </a:p>
          <a:p>
            <a:pPr marL="0" marR="0">
              <a:lnSpc>
                <a:spcPts val="2677"/>
              </a:lnSpc>
              <a:spcBef>
                <a:spcPts val="203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confirmations.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It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also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handles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increased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demand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without</a:t>
            </a:r>
          </a:p>
          <a:p>
            <a:pPr marL="0" marR="0">
              <a:lnSpc>
                <a:spcPts val="2677"/>
              </a:lnSpc>
              <a:spcBef>
                <a:spcPts val="203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additional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staff,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ensuring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scalability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and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efficient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record</a:t>
            </a:r>
          </a:p>
          <a:p>
            <a:pPr marL="0" marR="0">
              <a:lnSpc>
                <a:spcPts val="2677"/>
              </a:lnSpc>
              <a:spcBef>
                <a:spcPts val="203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management.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Challenges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such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as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system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integration,</a:t>
            </a:r>
          </a:p>
          <a:p>
            <a:pPr marL="0" marR="0">
              <a:lnSpc>
                <a:spcPts val="2677"/>
              </a:lnSpc>
              <a:spcBef>
                <a:spcPts val="203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user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resistance,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and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maintenance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need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addressing.</a:t>
            </a:r>
          </a:p>
          <a:p>
            <a:pPr marL="0" marR="0">
              <a:lnSpc>
                <a:spcPts val="2677"/>
              </a:lnSpc>
              <a:spcBef>
                <a:spcPts val="53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Understanding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their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impact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on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customer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retention,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staff</a:t>
            </a:r>
          </a:p>
          <a:p>
            <a:pPr marL="0" marR="0">
              <a:lnSpc>
                <a:spcPts val="2677"/>
              </a:lnSpc>
              <a:spcBef>
                <a:spcPts val="203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workload,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and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system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performance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is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key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to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optimizing</a:t>
            </a:r>
          </a:p>
          <a:p>
            <a:pPr marL="0" marR="0">
              <a:lnSpc>
                <a:spcPts val="2677"/>
              </a:lnSpc>
              <a:spcBef>
                <a:spcPts val="203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the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user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experience.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78759" y="282914"/>
            <a:ext cx="4359957" cy="723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5400">
                <a:solidFill>
                  <a:srgbClr val="000000"/>
                </a:solidFill>
                <a:latin typeface="Calibri"/>
                <a:cs typeface="Calibri"/>
              </a:rPr>
              <a:t>Demonstration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33091" y="2630052"/>
            <a:ext cx="5316188" cy="1257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9600">
                <a:solidFill>
                  <a:srgbClr val="000000"/>
                </a:solidFill>
                <a:latin typeface="Calibri"/>
                <a:cs typeface="Calibri"/>
              </a:rPr>
              <a:t>Thank</a:t>
            </a:r>
            <a:r>
              <a:rPr dirty="0" sz="9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600">
                <a:solidFill>
                  <a:srgbClr val="000000"/>
                </a:solidFill>
                <a:latin typeface="Calibri"/>
                <a:cs typeface="Calibri"/>
              </a:rPr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1925" y="295802"/>
            <a:ext cx="7076954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Need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Proposed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1925" y="1075258"/>
            <a:ext cx="8723104" cy="45636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7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▪</a:t>
            </a:r>
            <a:r>
              <a:rPr dirty="0" sz="2400" spc="1176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traditional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gym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membership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system,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members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often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face</a:t>
            </a:r>
          </a:p>
          <a:p>
            <a:pPr marL="342900" marR="0">
              <a:lnSpc>
                <a:spcPts val="2400"/>
              </a:lnSpc>
              <a:spcBef>
                <a:spcPts val="911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challenges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when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booking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sessions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due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limited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administrative</a:t>
            </a:r>
          </a:p>
          <a:p>
            <a:pPr marL="342900" marR="0">
              <a:lnSpc>
                <a:spcPts val="2400"/>
              </a:lnSpc>
              <a:spcBef>
                <a:spcPts val="8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support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manual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processes.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These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manual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systems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lead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to</a:t>
            </a:r>
          </a:p>
          <a:p>
            <a:pPr marL="342900" marR="0">
              <a:lnSpc>
                <a:spcPts val="2400"/>
              </a:lnSpc>
              <a:spcBef>
                <a:spcPts val="9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errors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managing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bookings,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confusion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regarding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available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slots,</a:t>
            </a:r>
          </a:p>
          <a:p>
            <a:pPr marL="342900" marR="0">
              <a:lnSpc>
                <a:spcPts val="2400"/>
              </a:lnSpc>
              <a:spcBef>
                <a:spcPts val="9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delays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processing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membership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requests.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Additionally,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gym</a:t>
            </a:r>
          </a:p>
          <a:p>
            <a:pPr marL="342900" marR="0">
              <a:lnSpc>
                <a:spcPts val="2400"/>
              </a:lnSpc>
              <a:spcBef>
                <a:spcPts val="9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staff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may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spend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significant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amount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time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handling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session</a:t>
            </a:r>
          </a:p>
          <a:p>
            <a:pPr marL="342900" marR="0">
              <a:lnSpc>
                <a:spcPts val="2400"/>
              </a:lnSpc>
              <a:spcBef>
                <a:spcPts val="9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schedules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member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inquiries,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reduces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overall</a:t>
            </a:r>
          </a:p>
          <a:p>
            <a:pPr marL="342900" marR="0">
              <a:lnSpc>
                <a:spcPts val="2400"/>
              </a:lnSpc>
              <a:spcBef>
                <a:spcPts val="9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efficiency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operations.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proposed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addresses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these</a:t>
            </a:r>
          </a:p>
          <a:p>
            <a:pPr marL="342900" marR="0">
              <a:lnSpc>
                <a:spcPts val="2400"/>
              </a:lnSpc>
              <a:spcBef>
                <a:spcPts val="8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issues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automating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process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session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booking,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ensuring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real</a:t>
            </a:r>
          </a:p>
          <a:p>
            <a:pPr marL="342900" marR="0">
              <a:lnSpc>
                <a:spcPts val="2400"/>
              </a:lnSpc>
              <a:spcBef>
                <a:spcPts val="9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-time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availability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updates,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sending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instant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email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confirmations</a:t>
            </a:r>
          </a:p>
          <a:p>
            <a:pPr marL="342900" marR="0">
              <a:lnSpc>
                <a:spcPts val="2400"/>
              </a:lnSpc>
              <a:spcBef>
                <a:spcPts val="9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members.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5551" y="6589470"/>
            <a:ext cx="429457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Department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77605" y="6589960"/>
            <a:ext cx="2810573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Rajalakshmi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635206" y="6589960"/>
            <a:ext cx="255389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1925" y="295802"/>
            <a:ext cx="8315813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Advantages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Proposed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1925" y="1086357"/>
            <a:ext cx="8592624" cy="7948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7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▪</a:t>
            </a:r>
            <a:r>
              <a:rPr dirty="0" sz="2400" spc="1176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PNHLDI+WCHUWR+Arial-BoldMT,Bold"/>
                <a:cs typeface="PNHLDI+WCHUWR+Arial-BoldMT,Bold"/>
              </a:rPr>
              <a:t>Increased</a:t>
            </a:r>
            <a:r>
              <a:rPr dirty="0" sz="2400" spc="63">
                <a:solidFill>
                  <a:srgbClr val="000000"/>
                </a:solidFill>
                <a:latin typeface="PNHLDI+WCHUWR+Arial-BoldMT,Bold"/>
                <a:cs typeface="PNHLDI+WCHUWR+Arial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PNHLDI+WCHUWR+Arial-BoldMT,Bold"/>
                <a:cs typeface="PNHLDI+WCHUWR+Arial-BoldMT,Bold"/>
              </a:rPr>
              <a:t>Efficiency:</a:t>
            </a:r>
            <a:r>
              <a:rPr dirty="0" sz="2400" spc="105">
                <a:solidFill>
                  <a:srgbClr val="000000"/>
                </a:solidFill>
                <a:latin typeface="PNHLDI+WCHUWR+Arial-BoldMT,Bold"/>
                <a:cs typeface="PNHLDI+WCHUWR+Arial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Automates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membership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and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booking</a:t>
            </a:r>
          </a:p>
          <a:p>
            <a:pPr marL="342900" marR="0">
              <a:lnSpc>
                <a:spcPts val="2677"/>
              </a:lnSpc>
              <a:spcBef>
                <a:spcPts val="603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processes,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reducing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manual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effort.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1925" y="1920290"/>
            <a:ext cx="7435277" cy="7948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7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▪</a:t>
            </a:r>
            <a:r>
              <a:rPr dirty="0" sz="2400" spc="1176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PNHLDI+WCHUWR+Arial-BoldMT,Bold"/>
                <a:cs typeface="PNHLDI+WCHUWR+Arial-BoldMT,Bold"/>
              </a:rPr>
              <a:t>Real-Time</a:t>
            </a:r>
            <a:r>
              <a:rPr dirty="0" sz="2400" spc="65">
                <a:solidFill>
                  <a:srgbClr val="000000"/>
                </a:solidFill>
                <a:latin typeface="PNHLDI+WCHUWR+Arial-BoldMT,Bold"/>
                <a:cs typeface="PNHLDI+WCHUWR+Arial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PNHLDI+WCHUWR+Arial-BoldMT,Bold"/>
                <a:cs typeface="PNHLDI+WCHUWR+Arial-BoldMT,Bold"/>
              </a:rPr>
              <a:t>Updates:</a:t>
            </a:r>
            <a:r>
              <a:rPr dirty="0" sz="2400" spc="64">
                <a:solidFill>
                  <a:srgbClr val="000000"/>
                </a:solidFill>
                <a:latin typeface="PNHLDI+WCHUWR+Arial-BoldMT,Bold"/>
                <a:cs typeface="PNHLDI+WCHUWR+Arial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Provides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accurate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availability,</a:t>
            </a:r>
          </a:p>
          <a:p>
            <a:pPr marL="342900" marR="0">
              <a:lnSpc>
                <a:spcPts val="2677"/>
              </a:lnSpc>
              <a:spcBef>
                <a:spcPts val="603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minimizing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booking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conflicts.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1925" y="2754223"/>
            <a:ext cx="7079178" cy="7948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7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▪</a:t>
            </a:r>
            <a:r>
              <a:rPr dirty="0" sz="2400" spc="1176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PNHLDI+WCHUWR+Arial-BoldMT,Bold"/>
                <a:cs typeface="PNHLDI+WCHUWR+Arial-BoldMT,Bold"/>
              </a:rPr>
              <a:t>Instant</a:t>
            </a:r>
            <a:r>
              <a:rPr dirty="0" sz="2400" spc="65">
                <a:solidFill>
                  <a:srgbClr val="000000"/>
                </a:solidFill>
                <a:latin typeface="PNHLDI+WCHUWR+Arial-BoldMT,Bold"/>
                <a:cs typeface="PNHLDI+WCHUWR+Arial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PNHLDI+WCHUWR+Arial-BoldMT,Bold"/>
                <a:cs typeface="PNHLDI+WCHUWR+Arial-BoldMT,Bold"/>
              </a:rPr>
              <a:t>Confirmation:</a:t>
            </a:r>
            <a:r>
              <a:rPr dirty="0" sz="2400" spc="70">
                <a:solidFill>
                  <a:srgbClr val="000000"/>
                </a:solidFill>
                <a:latin typeface="PNHLDI+WCHUWR+Arial-BoldMT,Bold"/>
                <a:cs typeface="PNHLDI+WCHUWR+Arial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Sends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automatic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booking</a:t>
            </a:r>
          </a:p>
          <a:p>
            <a:pPr marL="342900" marR="0">
              <a:lnSpc>
                <a:spcPts val="2677"/>
              </a:lnSpc>
              <a:spcBef>
                <a:spcPts val="603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confirmations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to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members.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1925" y="3588156"/>
            <a:ext cx="8677282" cy="7948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7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▪</a:t>
            </a:r>
            <a:r>
              <a:rPr dirty="0" sz="2400" spc="1176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PNHLDI+WCHUWR+Arial-BoldMT,Bold"/>
                <a:cs typeface="PNHLDI+WCHUWR+Arial-BoldMT,Bold"/>
              </a:rPr>
              <a:t>Reduced</a:t>
            </a:r>
            <a:r>
              <a:rPr dirty="0" sz="2400" spc="63">
                <a:solidFill>
                  <a:srgbClr val="000000"/>
                </a:solidFill>
                <a:latin typeface="PNHLDI+WCHUWR+Arial-BoldMT,Bold"/>
                <a:cs typeface="PNHLDI+WCHUWR+Arial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PNHLDI+WCHUWR+Arial-BoldMT,Bold"/>
                <a:cs typeface="PNHLDI+WCHUWR+Arial-BoldMT,Bold"/>
              </a:rPr>
              <a:t>Errors:</a:t>
            </a:r>
            <a:r>
              <a:rPr dirty="0" sz="2400" spc="107">
                <a:solidFill>
                  <a:srgbClr val="000000"/>
                </a:solidFill>
                <a:latin typeface="PNHLDI+WCHUWR+Arial-BoldMT,Bold"/>
                <a:cs typeface="PNHLDI+WCHUWR+Arial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Minimizes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human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errors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in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scheduling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and</a:t>
            </a:r>
          </a:p>
          <a:p>
            <a:pPr marL="342900" marR="0">
              <a:lnSpc>
                <a:spcPts val="2677"/>
              </a:lnSpc>
              <a:spcBef>
                <a:spcPts val="603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data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entry.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1925" y="4422088"/>
            <a:ext cx="8647276" cy="7948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7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▪</a:t>
            </a:r>
            <a:r>
              <a:rPr dirty="0" sz="2400" spc="1176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PNHLDI+WCHUWR+Arial-BoldMT,Bold"/>
                <a:cs typeface="PNHLDI+WCHUWR+Arial-BoldMT,Bold"/>
              </a:rPr>
              <a:t>Better</a:t>
            </a:r>
            <a:r>
              <a:rPr dirty="0" sz="2400" spc="64">
                <a:solidFill>
                  <a:srgbClr val="000000"/>
                </a:solidFill>
                <a:latin typeface="PNHLDI+WCHUWR+Arial-BoldMT,Bold"/>
                <a:cs typeface="PNHLDI+WCHUWR+Arial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PNHLDI+WCHUWR+Arial-BoldMT,Bold"/>
                <a:cs typeface="PNHLDI+WCHUWR+Arial-BoldMT,Bold"/>
              </a:rPr>
              <a:t>Member</a:t>
            </a:r>
            <a:r>
              <a:rPr dirty="0" sz="2400" spc="64">
                <a:solidFill>
                  <a:srgbClr val="000000"/>
                </a:solidFill>
                <a:latin typeface="PNHLDI+WCHUWR+Arial-BoldMT,Bold"/>
                <a:cs typeface="PNHLDI+WCHUWR+Arial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PNHLDI+WCHUWR+Arial-BoldMT,Bold"/>
                <a:cs typeface="PNHLDI+WCHUWR+Arial-BoldMT,Bold"/>
              </a:rPr>
              <a:t>Experience:</a:t>
            </a:r>
            <a:r>
              <a:rPr dirty="0" sz="2400" spc="144">
                <a:solidFill>
                  <a:srgbClr val="000000"/>
                </a:solidFill>
                <a:latin typeface="PNHLDI+WCHUWR+Arial-BoldMT,Bold"/>
                <a:cs typeface="PNHLDI+WCHUWR+Arial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Easy-to-use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interface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for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quick</a:t>
            </a:r>
          </a:p>
          <a:p>
            <a:pPr marL="342900" marR="0">
              <a:lnSpc>
                <a:spcPts val="2677"/>
              </a:lnSpc>
              <a:spcBef>
                <a:spcPts val="603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booking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and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session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management.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81925" y="5256021"/>
            <a:ext cx="8361712" cy="7948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7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▪</a:t>
            </a:r>
            <a:r>
              <a:rPr dirty="0" sz="2400" spc="1176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PNHLDI+WCHUWR+Arial-BoldMT,Bold"/>
                <a:cs typeface="PNHLDI+WCHUWR+Arial-BoldMT,Bold"/>
              </a:rPr>
              <a:t>Cost</a:t>
            </a:r>
            <a:r>
              <a:rPr dirty="0" sz="2400" spc="65">
                <a:solidFill>
                  <a:srgbClr val="000000"/>
                </a:solidFill>
                <a:latin typeface="PNHLDI+WCHUWR+Arial-BoldMT,Bold"/>
                <a:cs typeface="PNHLDI+WCHUWR+Arial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PNHLDI+WCHUWR+Arial-BoldMT,Bold"/>
                <a:cs typeface="PNHLDI+WCHUWR+Arial-BoldMT,Bold"/>
              </a:rPr>
              <a:t>and</a:t>
            </a:r>
            <a:r>
              <a:rPr dirty="0" sz="2400" spc="63">
                <a:solidFill>
                  <a:srgbClr val="000000"/>
                </a:solidFill>
                <a:latin typeface="PNHLDI+WCHUWR+Arial-BoldMT,Bold"/>
                <a:cs typeface="PNHLDI+WCHUWR+Arial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PNHLDI+WCHUWR+Arial-BoldMT,Bold"/>
                <a:cs typeface="PNHLDI+WCHUWR+Arial-BoldMT,Bold"/>
              </a:rPr>
              <a:t>Time</a:t>
            </a:r>
            <a:r>
              <a:rPr dirty="0" sz="2400" spc="65">
                <a:solidFill>
                  <a:srgbClr val="000000"/>
                </a:solidFill>
                <a:latin typeface="PNHLDI+WCHUWR+Arial-BoldMT,Bold"/>
                <a:cs typeface="PNHLDI+WCHUWR+Arial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PNHLDI+WCHUWR+Arial-BoldMT,Bold"/>
                <a:cs typeface="PNHLDI+WCHUWR+Arial-BoldMT,Bold"/>
              </a:rPr>
              <a:t>Savings:</a:t>
            </a:r>
            <a:r>
              <a:rPr dirty="0" sz="2400" spc="39">
                <a:solidFill>
                  <a:srgbClr val="000000"/>
                </a:solidFill>
                <a:latin typeface="PNHLDI+WCHUWR+Arial-BoldMT,Bold"/>
                <a:cs typeface="PNHLDI+WCHUWR+Arial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Lowers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administrative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costs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and</a:t>
            </a:r>
          </a:p>
          <a:p>
            <a:pPr marL="342900" marR="0">
              <a:lnSpc>
                <a:spcPts val="2677"/>
              </a:lnSpc>
              <a:spcBef>
                <a:spcPts val="603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time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spent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on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manual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tasks.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5551" y="6589470"/>
            <a:ext cx="429457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Department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77605" y="6589960"/>
            <a:ext cx="2810573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Rajalakshmi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635206" y="6589960"/>
            <a:ext cx="255389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1925" y="295802"/>
            <a:ext cx="5553755" cy="8021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Literature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Survey</a:t>
            </a:r>
          </a:p>
          <a:p>
            <a:pPr marL="0" marR="0">
              <a:lnSpc>
                <a:spcPts val="1600"/>
              </a:lnSpc>
              <a:spcBef>
                <a:spcPts val="16"/>
              </a:spcBef>
              <a:spcAft>
                <a:spcPts val="0"/>
              </a:spcAft>
            </a:pP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Paper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1: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"Smart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Fitness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Cloud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Computing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IoT"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1925" y="1247831"/>
            <a:ext cx="1115516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Advantage: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8925" y="1599491"/>
            <a:ext cx="8435015" cy="5193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IFOPHH+TBNESS+ArialMT"/>
                <a:cs typeface="IFOPHH+TBNESS+ArialMT"/>
              </a:rPr>
              <a:t>●</a:t>
            </a:r>
            <a:r>
              <a:rPr dirty="0" sz="1600" spc="119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Real-Time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Access:</a:t>
            </a:r>
            <a:r>
              <a:rPr dirty="0" sz="1600" spc="-7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Integrating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IoT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cloud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computing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allows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gym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members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staff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access</a:t>
            </a:r>
          </a:p>
          <a:p>
            <a:pPr marL="330200" marR="0">
              <a:lnSpc>
                <a:spcPts val="1600"/>
              </a:lnSpc>
              <a:spcBef>
                <a:spcPts val="341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up-to-date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available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slots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bookings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instantly,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improving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convenience.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1924" y="2284151"/>
            <a:ext cx="1351756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Disadvantage: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8925" y="2635811"/>
            <a:ext cx="7985382" cy="5193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IFOPHH+TBNESS+ArialMT"/>
                <a:cs typeface="IFOPHH+TBNESS+ArialMT"/>
              </a:rPr>
              <a:t>●</a:t>
            </a:r>
            <a:r>
              <a:rPr dirty="0" sz="1600" spc="119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Security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Risks:</a:t>
            </a:r>
            <a:r>
              <a:rPr dirty="0" sz="1600" spc="-3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Storing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sensitive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cloud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raises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potential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security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privacy</a:t>
            </a:r>
          </a:p>
          <a:p>
            <a:pPr marL="330200" marR="0">
              <a:lnSpc>
                <a:spcPts val="1600"/>
              </a:lnSpc>
              <a:spcBef>
                <a:spcPts val="341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concerns,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requiring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robust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safeguards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prevent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breaches.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1925" y="3345870"/>
            <a:ext cx="7293350" cy="6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Paper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2: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"Automating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Gym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Management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Systems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IoT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Cloud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Technologies"</a:t>
            </a:r>
          </a:p>
          <a:p>
            <a:pPr marL="0" marR="0">
              <a:lnSpc>
                <a:spcPts val="1600"/>
              </a:lnSpc>
              <a:spcBef>
                <a:spcPts val="1499"/>
              </a:spcBef>
              <a:spcAft>
                <a:spcPts val="0"/>
              </a:spcAft>
            </a:pP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Advantage: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8925" y="4093771"/>
            <a:ext cx="8579432" cy="7606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IFOPHH+TBNESS+ArialMT"/>
                <a:cs typeface="IFOPHH+TBNESS+ArialMT"/>
              </a:rPr>
              <a:t>●</a:t>
            </a:r>
            <a:r>
              <a:rPr dirty="0" sz="1600" spc="119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Enhanced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Member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Experience:</a:t>
            </a:r>
            <a:r>
              <a:rPr dirty="0" sz="1600" spc="4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integration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IoT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devices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automation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provides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real-time</a:t>
            </a:r>
          </a:p>
          <a:p>
            <a:pPr marL="330200" marR="0">
              <a:lnSpc>
                <a:spcPts val="1600"/>
              </a:lnSpc>
              <a:spcBef>
                <a:spcPts val="341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gym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equipment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space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availability,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enabling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members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make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quick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bookings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330200" marR="0">
              <a:lnSpc>
                <a:spcPts val="1600"/>
              </a:lnSpc>
              <a:spcBef>
                <a:spcPts val="30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adjustments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their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schedules.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81924" y="5022270"/>
            <a:ext cx="1351756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Disadvantage: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08925" y="5373932"/>
            <a:ext cx="8496977" cy="7606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IFOPHH+TBNESS+ArialMT"/>
                <a:cs typeface="IFOPHH+TBNESS+ArialMT"/>
              </a:rPr>
              <a:t>●</a:t>
            </a:r>
            <a:r>
              <a:rPr dirty="0" sz="1600" spc="1190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Dependence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spc="14" b="1">
                <a:solidFill>
                  <a:srgbClr val="000000"/>
                </a:solidFill>
                <a:latin typeface="Calibri"/>
                <a:cs typeface="Calibri"/>
              </a:rPr>
              <a:t>Technology: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Heavy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reliance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cloud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IoT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technology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gym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operations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may</a:t>
            </a:r>
          </a:p>
          <a:p>
            <a:pPr marL="330200" marR="0">
              <a:lnSpc>
                <a:spcPts val="1600"/>
              </a:lnSpc>
              <a:spcBef>
                <a:spcPts val="341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cause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disruptions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case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failures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connectivity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issues,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affecting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both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bookings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330200" marR="0">
              <a:lnSpc>
                <a:spcPts val="1600"/>
              </a:lnSpc>
              <a:spcBef>
                <a:spcPts val="30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member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experience.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5551" y="6589470"/>
            <a:ext cx="429457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Department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977605" y="6589960"/>
            <a:ext cx="2810573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Rajalakshmi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635206" y="6589960"/>
            <a:ext cx="255389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1925" y="295802"/>
            <a:ext cx="3599949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Main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Objective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1925" y="1046728"/>
            <a:ext cx="8626947" cy="49573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7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IFOPHH+TBNESS+ArialMT"/>
                <a:cs typeface="IFOPHH+TBNESS+ArialMT"/>
              </a:rPr>
              <a:t>▪</a:t>
            </a:r>
            <a:r>
              <a:rPr dirty="0" sz="2400" spc="1176">
                <a:solidFill>
                  <a:srgbClr val="000000"/>
                </a:solidFill>
                <a:latin typeface="IFOPHH+TBNESS+ArialMT"/>
                <a:cs typeface="IFOPHH+TBNESS+ArialMT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primary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objective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gym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membership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booking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automation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is</a:t>
            </a:r>
          </a:p>
          <a:p>
            <a:pPr marL="342900" marR="0">
              <a:lnSpc>
                <a:spcPts val="2400"/>
              </a:lnSpc>
              <a:spcBef>
                <a:spcPts val="611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simplify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booking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process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technology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like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Robotic</a:t>
            </a:r>
          </a:p>
          <a:p>
            <a:pPr marL="342900" marR="0">
              <a:lnSpc>
                <a:spcPts val="2400"/>
              </a:lnSpc>
              <a:spcBef>
                <a:spcPts val="6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Process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Automation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(RPA).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reduces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manual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effort,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minimizes</a:t>
            </a:r>
          </a:p>
          <a:p>
            <a:pPr marL="342900" marR="0">
              <a:lnSpc>
                <a:spcPts val="2400"/>
              </a:lnSpc>
              <a:spcBef>
                <a:spcPts val="6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errors,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enhances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experience.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automating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tasks</a:t>
            </a:r>
          </a:p>
          <a:p>
            <a:pPr marL="342900" marR="0">
              <a:lnSpc>
                <a:spcPts val="2400"/>
              </a:lnSpc>
              <a:spcBef>
                <a:spcPts val="6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such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checking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slot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availability,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confirming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bookings,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342900" marR="0">
              <a:lnSpc>
                <a:spcPts val="2400"/>
              </a:lnSpc>
              <a:spcBef>
                <a:spcPts val="6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managing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records,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saves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time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both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staff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342900" marR="0">
              <a:lnSpc>
                <a:spcPts val="2400"/>
              </a:lnSpc>
              <a:spcBef>
                <a:spcPts val="6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members.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ensures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accuracy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preventing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booking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errors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342900" marR="0">
              <a:lnSpc>
                <a:spcPts val="2400"/>
              </a:lnSpc>
              <a:spcBef>
                <a:spcPts val="5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maintaining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up-to-date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member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records.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easy-to-use</a:t>
            </a:r>
          </a:p>
          <a:p>
            <a:pPr marL="342900" marR="0">
              <a:lnSpc>
                <a:spcPts val="2400"/>
              </a:lnSpc>
              <a:spcBef>
                <a:spcPts val="6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interface,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users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book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sessions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seamlessly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receive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instant</a:t>
            </a:r>
          </a:p>
          <a:p>
            <a:pPr marL="342900" marR="0">
              <a:lnSpc>
                <a:spcPts val="2400"/>
              </a:lnSpc>
              <a:spcBef>
                <a:spcPts val="6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email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confirmations.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scalable,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handling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increased</a:t>
            </a:r>
          </a:p>
          <a:p>
            <a:pPr marL="342900" marR="0">
              <a:lnSpc>
                <a:spcPts val="2400"/>
              </a:lnSpc>
              <a:spcBef>
                <a:spcPts val="6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demand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without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adding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staff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efficiently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managing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records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</a:p>
          <a:p>
            <a:pPr marL="342900" marR="0">
              <a:lnSpc>
                <a:spcPts val="2400"/>
              </a:lnSpc>
              <a:spcBef>
                <a:spcPts val="6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reference.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Ultimately,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aims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provide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fast,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reliable,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342900" marR="0">
              <a:lnSpc>
                <a:spcPts val="2400"/>
              </a:lnSpc>
              <a:spcBef>
                <a:spcPts val="6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transparent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booking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enhances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satisfaction.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5551" y="6589470"/>
            <a:ext cx="429457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Department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77605" y="6589960"/>
            <a:ext cx="2810573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Rajalakshmi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635206" y="6589960"/>
            <a:ext cx="255389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1924" y="295802"/>
            <a:ext cx="2983780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551" y="6589470"/>
            <a:ext cx="429457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Department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77605" y="6589960"/>
            <a:ext cx="2810573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Rajalakshmi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35206" y="6589960"/>
            <a:ext cx="255389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1925" y="295802"/>
            <a:ext cx="5106226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1924" y="1106818"/>
            <a:ext cx="2321138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§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Hardware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Requirements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1825" y="1435595"/>
            <a:ext cx="5609521" cy="571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1.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Processor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Dual-core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processor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(Intel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i3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equivalent)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higher.</a:t>
            </a:r>
          </a:p>
          <a:p>
            <a:pPr marL="0" marR="0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2.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RAM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Minimum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8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GB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smooth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operation.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1824" y="2093151"/>
            <a:ext cx="6116870" cy="571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3.</a:t>
            </a:r>
            <a:r>
              <a:rPr dirty="0" sz="1600" spc="-20" b="1">
                <a:solidFill>
                  <a:srgbClr val="000000"/>
                </a:solidFill>
                <a:latin typeface="Calibri"/>
                <a:cs typeface="Calibri"/>
              </a:rPr>
              <a:t>Storage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least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50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GB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free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space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software,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logs,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storage.</a:t>
            </a:r>
          </a:p>
          <a:p>
            <a:pPr marL="0" marR="0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4.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Display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Standard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monitor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1080p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resolution.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1925" y="2750706"/>
            <a:ext cx="7753737" cy="9143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5.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Internet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Connection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Stable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broadband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connection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email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access.</a:t>
            </a:r>
          </a:p>
          <a:p>
            <a:pPr marL="469900" marR="0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6.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Peripheral</a:t>
            </a:r>
            <a:r>
              <a:rPr dirty="0" sz="1600" spc="-57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00000"/>
                </a:solidFill>
                <a:latin typeface="Calibri"/>
                <a:cs typeface="Calibri"/>
              </a:rPr>
              <a:t>Devices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Keyboard,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mouse,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optionally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printer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report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generation.</a:t>
            </a:r>
          </a:p>
          <a:p>
            <a:pPr marL="0" marR="0">
              <a:lnSpc>
                <a:spcPts val="1600"/>
              </a:lnSpc>
              <a:spcBef>
                <a:spcPts val="10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§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Software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Requirements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51825" y="3749738"/>
            <a:ext cx="7762932" cy="1231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1.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Operating</a:t>
            </a:r>
            <a:r>
              <a:rPr dirty="0" sz="1600" spc="-46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spc="-34" b="1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Windows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10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higher,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macOS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10.13+.</a:t>
            </a:r>
          </a:p>
          <a:p>
            <a:pPr marL="0" marR="0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2.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UiPath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Studio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Installed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configured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(preferably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UiPath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Cloud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Studio).</a:t>
            </a:r>
          </a:p>
          <a:p>
            <a:pPr marL="0" marR="0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3.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Email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Client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Access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configured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IMAP/SMTP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server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(e.g.,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Gmail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business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email).</a:t>
            </a:r>
          </a:p>
          <a:p>
            <a:pPr marL="0" marR="0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4.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Activity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spc="-20" b="1">
                <a:solidFill>
                  <a:srgbClr val="000000"/>
                </a:solidFill>
                <a:latin typeface="Calibri"/>
                <a:cs typeface="Calibri"/>
              </a:rPr>
              <a:t>Packages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51825" y="5064848"/>
            <a:ext cx="4664139" cy="571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1.UiPath.Mail.Activities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(for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IMAP/SMTP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functionality).</a:t>
            </a:r>
          </a:p>
          <a:p>
            <a:pPr marL="0" marR="0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2.UiPath.Excel.Activities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(for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logging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emails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Excel).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51825" y="5722404"/>
            <a:ext cx="7107108" cy="571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5.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Microsoft</a:t>
            </a:r>
            <a:r>
              <a:rPr dirty="0" sz="1600" spc="-54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spc="-18" b="1">
                <a:solidFill>
                  <a:srgbClr val="000000"/>
                </a:solidFill>
                <a:latin typeface="Calibri"/>
                <a:cs typeface="Calibri"/>
              </a:rPr>
              <a:t>Excel/LibreOffice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managing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email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logs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reports.</a:t>
            </a:r>
          </a:p>
          <a:p>
            <a:pPr marL="0" marR="0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6.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Programming</a:t>
            </a:r>
            <a:r>
              <a:rPr dirty="0" sz="1600" spc="-3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spc="-17" b="1">
                <a:solidFill>
                  <a:srgbClr val="000000"/>
                </a:solidFill>
                <a:latin typeface="Calibri"/>
                <a:cs typeface="Calibri"/>
              </a:rPr>
              <a:t>Frameworks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.NET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Framework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4.7.2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higher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UiPath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operations.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5551" y="6589470"/>
            <a:ext cx="429457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Department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77605" y="6589960"/>
            <a:ext cx="2810573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Rajalakshmi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635206" y="6589960"/>
            <a:ext cx="255389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1925" y="295802"/>
            <a:ext cx="5249991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Functional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1925" y="1144930"/>
            <a:ext cx="4733428" cy="762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Module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1: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Membership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Registration</a:t>
            </a:r>
          </a:p>
          <a:p>
            <a:pPr marL="0" marR="0">
              <a:lnSpc>
                <a:spcPts val="2400"/>
              </a:lnSpc>
              <a:spcBef>
                <a:spcPts val="90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&amp;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Slot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Booking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1924" y="2138577"/>
            <a:ext cx="2437448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Short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Description: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1925" y="2559201"/>
            <a:ext cx="4590176" cy="2451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module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allows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users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register</a:t>
            </a:r>
          </a:p>
          <a:p>
            <a:pPr marL="0" marR="0">
              <a:lnSpc>
                <a:spcPts val="2400"/>
              </a:lnSpc>
              <a:spcBef>
                <a:spcPts val="9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gym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membership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entering</a:t>
            </a:r>
          </a:p>
          <a:p>
            <a:pPr marL="0" marR="0">
              <a:lnSpc>
                <a:spcPts val="2400"/>
              </a:lnSpc>
              <a:spcBef>
                <a:spcPts val="9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personal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details.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After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registration,</a:t>
            </a:r>
          </a:p>
          <a:p>
            <a:pPr marL="0" marR="0">
              <a:lnSpc>
                <a:spcPts val="2400"/>
              </a:lnSpc>
              <a:spcBef>
                <a:spcPts val="9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users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select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book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available</a:t>
            </a:r>
          </a:p>
          <a:p>
            <a:pPr marL="0" marR="0">
              <a:lnSpc>
                <a:spcPts val="2400"/>
              </a:lnSpc>
              <a:spcBef>
                <a:spcPts val="9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gym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sessions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based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real-time</a:t>
            </a:r>
          </a:p>
          <a:p>
            <a:pPr marL="0" marR="0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availability.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5551" y="6589470"/>
            <a:ext cx="429457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Department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977605" y="6589960"/>
            <a:ext cx="2810573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Rajalakshmi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35206" y="6589960"/>
            <a:ext cx="255389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Administrator</cp:lastModifiedBy>
  <cp:revision>1</cp:revision>
  <dcterms:modified xsi:type="dcterms:W3CDTF">2024-11-21T13:09:54-06:00</dcterms:modified>
</cp:coreProperties>
</file>