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78" r:id="rId4"/>
    <p:sldId id="279" r:id="rId5"/>
    <p:sldId id="280" r:id="rId6"/>
    <p:sldId id="273" r:id="rId7"/>
    <p:sldId id="281" r:id="rId8"/>
    <p:sldId id="28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hjF2ZWQEcNdCQGL3IzqOLXbA9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1B23"/>
    <a:srgbClr val="3CB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A43732-219E-4773-AEE6-7331DB972763}">
  <a:tblStyle styleId="{97A43732-219E-4773-AEE6-7331DB972763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/>
    <p:restoredTop sz="94607"/>
  </p:normalViewPr>
  <p:slideViewPr>
    <p:cSldViewPr snapToGrid="0">
      <p:cViewPr varScale="1">
        <p:scale>
          <a:sx n="78" d="100"/>
          <a:sy n="78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561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"/>
          <p:cNvCxnSpPr/>
          <p:nvPr/>
        </p:nvCxnSpPr>
        <p:spPr>
          <a:xfrm>
            <a:off x="388374" y="6415548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2" name="Google Shape;9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670" y="6415547"/>
            <a:ext cx="1007955" cy="3534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Google Shape;90;p1">
            <a:extLst>
              <a:ext uri="{FF2B5EF4-FFF2-40B4-BE49-F238E27FC236}">
                <a16:creationId xmlns:a16="http://schemas.microsoft.com/office/drawing/2014/main" id="{053CAB3C-01D3-307A-B765-DB89E56FD267}"/>
              </a:ext>
            </a:extLst>
          </p:cNvPr>
          <p:cNvCxnSpPr/>
          <p:nvPr/>
        </p:nvCxnSpPr>
        <p:spPr>
          <a:xfrm>
            <a:off x="388374" y="364575"/>
            <a:ext cx="11415252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1501950" y="1882817"/>
            <a:ext cx="9188100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b="0" i="0" dirty="0">
                <a:solidFill>
                  <a:srgbClr val="202124"/>
                </a:solidFill>
                <a:effectLst/>
                <a:latin typeface="Pretendard_KR"/>
                <a:ea typeface="Malgun Gothic" panose="020B0503020000020004" pitchFamily="50" charset="-127"/>
              </a:rPr>
              <a:t>K </a:t>
            </a:r>
            <a:r>
              <a:rPr lang="en-US" altLang="ko-KR" sz="3600" dirty="0">
                <a:solidFill>
                  <a:srgbClr val="202124"/>
                </a:solidFill>
                <a:latin typeface="Pretendard_KR"/>
                <a:ea typeface="Malgun Gothic" panose="020B0503020000020004" pitchFamily="50" charset="-127"/>
              </a:rPr>
              <a:t>intelligence </a:t>
            </a:r>
            <a:r>
              <a:rPr lang="ko-KR" altLang="en-US" sz="3600" dirty="0" err="1">
                <a:solidFill>
                  <a:srgbClr val="202124"/>
                </a:solidFill>
                <a:latin typeface="Pretendard_KR"/>
                <a:ea typeface="Malgun Gothic" panose="020B0503020000020004" pitchFamily="50" charset="-127"/>
              </a:rPr>
              <a:t>해커톤</a:t>
            </a:r>
            <a:r>
              <a:rPr lang="ko-KR" altLang="en-US" sz="3600" dirty="0">
                <a:solidFill>
                  <a:srgbClr val="202124"/>
                </a:solidFill>
                <a:latin typeface="Pretendard_KR"/>
                <a:ea typeface="Malgun Gothic" panose="020B0503020000020004" pitchFamily="50" charset="-127"/>
              </a:rPr>
              <a:t> </a:t>
            </a:r>
            <a:r>
              <a:rPr lang="en-US" altLang="ko-KR" sz="3600" dirty="0">
                <a:solidFill>
                  <a:srgbClr val="202124"/>
                </a:solidFill>
                <a:latin typeface="Pretendard_KR"/>
                <a:ea typeface="Malgun Gothic" panose="020B0503020000020004" pitchFamily="50" charset="-127"/>
              </a:rPr>
              <a:t>2025</a:t>
            </a:r>
            <a:endParaRPr lang="en-US" altLang="ko-KR" sz="3600" b="0" i="0" dirty="0">
              <a:solidFill>
                <a:srgbClr val="202124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graphicFrame>
        <p:nvGraphicFramePr>
          <p:cNvPr id="89" name="Google Shape;89;p1"/>
          <p:cNvGraphicFramePr/>
          <p:nvPr>
            <p:extLst>
              <p:ext uri="{D42A27DB-BD31-4B8C-83A1-F6EECF244321}">
                <p14:modId xmlns:p14="http://schemas.microsoft.com/office/powerpoint/2010/main" val="259346336"/>
              </p:ext>
            </p:extLst>
          </p:nvPr>
        </p:nvGraphicFramePr>
        <p:xfrm>
          <a:off x="3386675" y="4388003"/>
          <a:ext cx="5418650" cy="899000"/>
        </p:xfrm>
        <a:graphic>
          <a:graphicData uri="http://schemas.openxmlformats.org/drawingml/2006/table">
            <a:tbl>
              <a:tblPr firstRow="1" bandRow="1">
                <a:tableStyleId>{97A43732-219E-4773-AEE6-7331DB972763}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 err="1"/>
                        <a:t>팀명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/>
                        <a:t>프로젝트명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13855372"/>
                  </a:ext>
                </a:extLst>
              </a:tr>
            </a:tbl>
          </a:graphicData>
        </a:graphic>
      </p:graphicFrame>
      <p:cxnSp>
        <p:nvCxnSpPr>
          <p:cNvPr id="94" name="Google Shape;94;p1"/>
          <p:cNvCxnSpPr/>
          <p:nvPr/>
        </p:nvCxnSpPr>
        <p:spPr>
          <a:xfrm>
            <a:off x="2310450" y="2662599"/>
            <a:ext cx="75711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59B1EC-410B-0EF7-0D10-30B750C7561A}"/>
              </a:ext>
            </a:extLst>
          </p:cNvPr>
          <p:cNvSpPr txBox="1"/>
          <p:nvPr/>
        </p:nvSpPr>
        <p:spPr>
          <a:xfrm>
            <a:off x="4823069" y="2877879"/>
            <a:ext cx="2545890" cy="381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altLang="ko-KR" sz="1800" dirty="0">
                <a:solidFill>
                  <a:srgbClr val="202124"/>
                </a:solidFill>
                <a:latin typeface="+mj-ea"/>
                <a:ea typeface="+mj-ea"/>
              </a:rPr>
              <a:t>Track</a:t>
            </a:r>
            <a:r>
              <a:rPr lang="ko-KR" altLang="en-US" sz="1800" dirty="0">
                <a:solidFill>
                  <a:srgbClr val="202124"/>
                </a:solidFill>
                <a:latin typeface="+mj-ea"/>
                <a:ea typeface="+mj-ea"/>
              </a:rPr>
              <a:t> </a:t>
            </a:r>
            <a:r>
              <a:rPr lang="en-US" altLang="ko-KR" sz="1800" dirty="0">
                <a:solidFill>
                  <a:srgbClr val="202124"/>
                </a:solidFill>
                <a:latin typeface="+mj-ea"/>
                <a:ea typeface="+mj-ea"/>
              </a:rPr>
              <a:t>1:</a:t>
            </a:r>
            <a:r>
              <a:rPr lang="ko-KR" altLang="en-US" sz="1800" dirty="0">
                <a:solidFill>
                  <a:srgbClr val="202124"/>
                </a:solidFill>
                <a:latin typeface="+mj-ea"/>
                <a:ea typeface="+mj-ea"/>
              </a:rPr>
              <a:t> </a:t>
            </a:r>
            <a:r>
              <a:rPr lang="en-US" altLang="ko-KR" sz="1800" dirty="0">
                <a:solidFill>
                  <a:srgbClr val="202124"/>
                </a:solidFill>
                <a:latin typeface="+mj-ea"/>
                <a:ea typeface="+mj-ea"/>
              </a:rPr>
              <a:t>AI Agent </a:t>
            </a:r>
            <a:r>
              <a:rPr lang="ko-KR" altLang="en-US" sz="1800" dirty="0">
                <a:solidFill>
                  <a:srgbClr val="202124"/>
                </a:solidFill>
                <a:latin typeface="+mj-ea"/>
                <a:ea typeface="+mj-ea"/>
              </a:rPr>
              <a:t>개발</a:t>
            </a:r>
            <a:endParaRPr lang="en-US" altLang="ko-KR" sz="1800" dirty="0">
              <a:solidFill>
                <a:srgbClr val="202124"/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2B39EF-4F81-3489-DAC8-924C768E3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1691" y="6446658"/>
            <a:ext cx="1007955" cy="2911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2D8A6A-BAA6-9096-B1E5-F048C86014FA}"/>
              </a:ext>
            </a:extLst>
          </p:cNvPr>
          <p:cNvSpPr/>
          <p:nvPr/>
        </p:nvSpPr>
        <p:spPr bwMode="auto">
          <a:xfrm>
            <a:off x="564623" y="1012726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E82A0D5-5563-BD1F-6E05-4BFFF3CA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75638"/>
              </p:ext>
            </p:extLst>
          </p:nvPr>
        </p:nvGraphicFramePr>
        <p:xfrm>
          <a:off x="744427" y="1145754"/>
          <a:ext cx="10776155" cy="4699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3741">
                  <a:extLst>
                    <a:ext uri="{9D8B030D-6E8A-4147-A177-3AD203B41FA5}">
                      <a16:colId xmlns:a16="http://schemas.microsoft.com/office/drawing/2014/main" val="648815269"/>
                    </a:ext>
                  </a:extLst>
                </a:gridCol>
                <a:gridCol w="8482414">
                  <a:extLst>
                    <a:ext uri="{9D8B030D-6E8A-4147-A177-3AD203B41FA5}">
                      <a16:colId xmlns:a16="http://schemas.microsoft.com/office/drawing/2014/main" val="1921105622"/>
                    </a:ext>
                  </a:extLst>
                </a:gridCol>
              </a:tblGrid>
              <a:tr h="783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j-ea"/>
                          <a:ea typeface="+mj-ea"/>
                        </a:rPr>
                        <a:t>팀명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400" i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팀명</a:t>
                      </a:r>
                      <a:r>
                        <a:rPr lang="ko-KR" altLang="en-US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2804223"/>
                  </a:ext>
                </a:extLst>
              </a:tr>
              <a:tr h="783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팀원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팀원 성명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227288"/>
                  </a:ext>
                </a:extLst>
              </a:tr>
              <a:tr h="783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프로젝트명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선정한 프로젝트명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4307777"/>
                  </a:ext>
                </a:extLst>
              </a:tr>
              <a:tr h="783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주제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선정한 주제에 대한 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49380483"/>
                  </a:ext>
                </a:extLst>
              </a:tr>
              <a:tr h="783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사용한 </a:t>
                      </a:r>
                      <a:r>
                        <a:rPr lang="ko-KR" altLang="en-US" dirty="0" err="1">
                          <a:latin typeface="+mj-ea"/>
                          <a:ea typeface="+mj-ea"/>
                        </a:rPr>
                        <a:t>믿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: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음 </a:t>
                      </a:r>
                      <a:r>
                        <a:rPr lang="en-US" altLang="ko-KR" dirty="0">
                          <a:latin typeface="+mj-ea"/>
                          <a:ea typeface="+mj-ea"/>
                        </a:rPr>
                        <a:t>2.0</a:t>
                      </a:r>
                      <a:r>
                        <a:rPr lang="ko-KR" altLang="en-US" dirty="0">
                          <a:latin typeface="+mj-ea"/>
                          <a:ea typeface="+mj-ea"/>
                        </a:rPr>
                        <a:t> 모델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믿</a:t>
                      </a:r>
                      <a:r>
                        <a:rPr lang="en-US" altLang="ko-KR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:</a:t>
                      </a:r>
                      <a:r>
                        <a:rPr lang="ko-KR" altLang="en-US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음 </a:t>
                      </a:r>
                      <a:r>
                        <a:rPr lang="en-US" altLang="ko-KR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2.0</a:t>
                      </a:r>
                      <a:r>
                        <a:rPr lang="ko-KR" altLang="en-US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Base, </a:t>
                      </a:r>
                      <a:r>
                        <a:rPr lang="ko-KR" altLang="en-US" sz="1400" i="1" dirty="0" err="1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믿</a:t>
                      </a:r>
                      <a:r>
                        <a:rPr lang="en-US" altLang="ko-KR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:</a:t>
                      </a:r>
                      <a:r>
                        <a:rPr lang="ko-KR" altLang="en-US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음 </a:t>
                      </a:r>
                      <a:r>
                        <a:rPr lang="en-US" altLang="ko-KR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2.0</a:t>
                      </a:r>
                      <a:r>
                        <a:rPr lang="ko-KR" altLang="en-US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Mini</a:t>
                      </a:r>
                      <a:endParaRPr lang="ko-KR" altLang="en-US" sz="1400" i="1" dirty="0">
                        <a:solidFill>
                          <a:srgbClr val="0070C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8021997"/>
                  </a:ext>
                </a:extLst>
              </a:tr>
              <a:tr h="783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+mj-ea"/>
                          <a:ea typeface="+mj-ea"/>
                        </a:rPr>
                        <a:t>한줄소개</a:t>
                      </a:r>
                      <a:endParaRPr lang="en-US" altLang="ko-KR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i="1" dirty="0">
                          <a:solidFill>
                            <a:srgbClr val="0070C0"/>
                          </a:solidFill>
                          <a:latin typeface="+mj-ea"/>
                          <a:ea typeface="+mj-ea"/>
                        </a:rPr>
                        <a:t>프로젝트에 대해 간략히 작성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393612"/>
                  </a:ext>
                </a:extLst>
              </a:tr>
            </a:tbl>
          </a:graphicData>
        </a:graphic>
      </p:graphicFrame>
      <p:cxnSp>
        <p:nvCxnSpPr>
          <p:cNvPr id="2" name="Google Shape;99;p2">
            <a:extLst>
              <a:ext uri="{FF2B5EF4-FFF2-40B4-BE49-F238E27FC236}">
                <a16:creationId xmlns:a16="http://schemas.microsoft.com/office/drawing/2014/main" id="{4C2E8235-19C7-F4A2-521E-8B764CF39526}"/>
              </a:ext>
            </a:extLst>
          </p:cNvPr>
          <p:cNvCxnSpPr/>
          <p:nvPr/>
        </p:nvCxnSpPr>
        <p:spPr>
          <a:xfrm>
            <a:off x="388374" y="599767"/>
            <a:ext cx="11415252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2;p2">
            <a:extLst>
              <a:ext uri="{FF2B5EF4-FFF2-40B4-BE49-F238E27FC236}">
                <a16:creationId xmlns:a16="http://schemas.microsoft.com/office/drawing/2014/main" id="{BA191824-B2B3-882C-225B-A20742F1D017}"/>
              </a:ext>
            </a:extLst>
          </p:cNvPr>
          <p:cNvSpPr txBox="1"/>
          <p:nvPr/>
        </p:nvSpPr>
        <p:spPr>
          <a:xfrm>
            <a:off x="606000" y="24262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예선 산출물 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Summary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00;p2">
            <a:extLst>
              <a:ext uri="{FF2B5EF4-FFF2-40B4-BE49-F238E27FC236}">
                <a16:creationId xmlns:a16="http://schemas.microsoft.com/office/drawing/2014/main" id="{A68318B3-A6F8-FF5F-1084-F15C84670967}"/>
              </a:ext>
            </a:extLst>
          </p:cNvPr>
          <p:cNvSpPr txBox="1"/>
          <p:nvPr/>
        </p:nvSpPr>
        <p:spPr>
          <a:xfrm>
            <a:off x="9887301" y="229867"/>
            <a:ext cx="193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K Intelligence </a:t>
            </a:r>
            <a:r>
              <a:rPr lang="ko-KR" altLang="en-US" sz="1000" b="1" dirty="0" err="1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해커톤</a:t>
            </a:r>
            <a:r>
              <a:rPr lang="ko-KR" alt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</a:t>
            </a:r>
            <a:endParaRPr dirty="0">
              <a:solidFill>
                <a:srgbClr val="AEAE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105;p2">
            <a:extLst>
              <a:ext uri="{FF2B5EF4-FFF2-40B4-BE49-F238E27FC236}">
                <a16:creationId xmlns:a16="http://schemas.microsoft.com/office/drawing/2014/main" id="{B1DBEA1A-7DC9-3798-9EAA-C04652D3DCC4}"/>
              </a:ext>
            </a:extLst>
          </p:cNvPr>
          <p:cNvCxnSpPr/>
          <p:nvPr/>
        </p:nvCxnSpPr>
        <p:spPr>
          <a:xfrm>
            <a:off x="388374" y="6415548"/>
            <a:ext cx="11415300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Google Shape;92;p1">
            <a:extLst>
              <a:ext uri="{FF2B5EF4-FFF2-40B4-BE49-F238E27FC236}">
                <a16:creationId xmlns:a16="http://schemas.microsoft.com/office/drawing/2014/main" id="{B2B10690-B5F8-6D7C-6F9C-ACBA087691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670" y="6415547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E87AED-A8D6-7FD9-3815-B94D5EE61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1691" y="6446658"/>
            <a:ext cx="1007955" cy="291187"/>
          </a:xfrm>
          <a:prstGeom prst="rect">
            <a:avLst/>
          </a:prstGeom>
        </p:spPr>
      </p:pic>
      <p:sp>
        <p:nvSpPr>
          <p:cNvPr id="14" name="Google Shape;101;p2">
            <a:extLst>
              <a:ext uri="{FF2B5EF4-FFF2-40B4-BE49-F238E27FC236}">
                <a16:creationId xmlns:a16="http://schemas.microsoft.com/office/drawing/2014/main" id="{4E81DA4F-8AD4-2E88-1A2A-146560D4B69F}"/>
              </a:ext>
            </a:extLst>
          </p:cNvPr>
          <p:cNvSpPr/>
          <p:nvPr/>
        </p:nvSpPr>
        <p:spPr>
          <a:xfrm>
            <a:off x="462750" y="371175"/>
            <a:ext cx="125700" cy="127800"/>
          </a:xfrm>
          <a:prstGeom prst="rect">
            <a:avLst/>
          </a:prstGeom>
          <a:solidFill>
            <a:schemeClr val="bg2">
              <a:lumMod val="25000"/>
              <a:lumOff val="75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C7C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5943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4D7D1-0B19-F66A-84F8-B80017D8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65CAD0-2A02-5E29-8536-ED2B3C3375B1}"/>
              </a:ext>
            </a:extLst>
          </p:cNvPr>
          <p:cNvSpPr/>
          <p:nvPr/>
        </p:nvSpPr>
        <p:spPr bwMode="auto">
          <a:xfrm>
            <a:off x="564623" y="1012726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" name="Google Shape;99;p2">
            <a:extLst>
              <a:ext uri="{FF2B5EF4-FFF2-40B4-BE49-F238E27FC236}">
                <a16:creationId xmlns:a16="http://schemas.microsoft.com/office/drawing/2014/main" id="{CB1259FB-3BC9-1F76-5145-01C9E5C371CD}"/>
              </a:ext>
            </a:extLst>
          </p:cNvPr>
          <p:cNvCxnSpPr/>
          <p:nvPr/>
        </p:nvCxnSpPr>
        <p:spPr>
          <a:xfrm>
            <a:off x="388374" y="599767"/>
            <a:ext cx="11415252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2;p2">
            <a:extLst>
              <a:ext uri="{FF2B5EF4-FFF2-40B4-BE49-F238E27FC236}">
                <a16:creationId xmlns:a16="http://schemas.microsoft.com/office/drawing/2014/main" id="{D7ADD4E6-F6E8-97A3-9EA6-04E64C9E771E}"/>
              </a:ext>
            </a:extLst>
          </p:cNvPr>
          <p:cNvSpPr txBox="1"/>
          <p:nvPr/>
        </p:nvSpPr>
        <p:spPr>
          <a:xfrm>
            <a:off x="606000" y="24262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예선 산출물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기획서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00;p2">
            <a:extLst>
              <a:ext uri="{FF2B5EF4-FFF2-40B4-BE49-F238E27FC236}">
                <a16:creationId xmlns:a16="http://schemas.microsoft.com/office/drawing/2014/main" id="{E370232A-6652-0B7B-A2D6-F8802B0F42F4}"/>
              </a:ext>
            </a:extLst>
          </p:cNvPr>
          <p:cNvSpPr txBox="1"/>
          <p:nvPr/>
        </p:nvSpPr>
        <p:spPr>
          <a:xfrm>
            <a:off x="9887301" y="229867"/>
            <a:ext cx="193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K Intelligence </a:t>
            </a:r>
            <a:r>
              <a:rPr lang="ko-KR" altLang="en-US" sz="1000" b="1" dirty="0" err="1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해커톤</a:t>
            </a:r>
            <a:r>
              <a:rPr lang="ko-KR" alt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</a:t>
            </a:r>
            <a:endParaRPr dirty="0">
              <a:solidFill>
                <a:srgbClr val="AEAE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105;p2">
            <a:extLst>
              <a:ext uri="{FF2B5EF4-FFF2-40B4-BE49-F238E27FC236}">
                <a16:creationId xmlns:a16="http://schemas.microsoft.com/office/drawing/2014/main" id="{A7330DB1-95E4-4D38-F6A4-9BB98AC14BD1}"/>
              </a:ext>
            </a:extLst>
          </p:cNvPr>
          <p:cNvCxnSpPr/>
          <p:nvPr/>
        </p:nvCxnSpPr>
        <p:spPr>
          <a:xfrm>
            <a:off x="388374" y="6415548"/>
            <a:ext cx="11415300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Google Shape;92;p1">
            <a:extLst>
              <a:ext uri="{FF2B5EF4-FFF2-40B4-BE49-F238E27FC236}">
                <a16:creationId xmlns:a16="http://schemas.microsoft.com/office/drawing/2014/main" id="{48CD7EDD-FD6F-B8B4-97AA-853BC09F0B0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95670" y="6415547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4A5F127-BDBC-202E-CA3E-715C92486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691" y="6446658"/>
            <a:ext cx="1007955" cy="291187"/>
          </a:xfrm>
          <a:prstGeom prst="rect">
            <a:avLst/>
          </a:prstGeom>
        </p:spPr>
      </p:pic>
      <p:sp>
        <p:nvSpPr>
          <p:cNvPr id="14" name="Google Shape;101;p2">
            <a:extLst>
              <a:ext uri="{FF2B5EF4-FFF2-40B4-BE49-F238E27FC236}">
                <a16:creationId xmlns:a16="http://schemas.microsoft.com/office/drawing/2014/main" id="{4FD4C6A3-A7FF-DCE0-30BE-4532F9F20CD2}"/>
              </a:ext>
            </a:extLst>
          </p:cNvPr>
          <p:cNvSpPr/>
          <p:nvPr/>
        </p:nvSpPr>
        <p:spPr>
          <a:xfrm>
            <a:off x="462750" y="371175"/>
            <a:ext cx="125700" cy="127800"/>
          </a:xfrm>
          <a:prstGeom prst="rect">
            <a:avLst/>
          </a:prstGeom>
          <a:solidFill>
            <a:schemeClr val="bg2">
              <a:lumMod val="25000"/>
              <a:lumOff val="75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C7C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20991-1956-8C13-7614-0AE6FD9B9483}"/>
              </a:ext>
            </a:extLst>
          </p:cNvPr>
          <p:cNvSpPr txBox="1"/>
          <p:nvPr/>
        </p:nvSpPr>
        <p:spPr>
          <a:xfrm>
            <a:off x="939333" y="1189703"/>
            <a:ext cx="249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주제 제안 배경</a:t>
            </a:r>
          </a:p>
        </p:txBody>
      </p: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38DA6E6D-E7BA-305C-C09E-8185DC296499}"/>
              </a:ext>
            </a:extLst>
          </p:cNvPr>
          <p:cNvCxnSpPr/>
          <p:nvPr/>
        </p:nvCxnSpPr>
        <p:spPr>
          <a:xfrm>
            <a:off x="968477" y="1559035"/>
            <a:ext cx="102550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BD8FB8-07D5-6522-8D08-2B559C9A22EC}"/>
              </a:ext>
            </a:extLst>
          </p:cNvPr>
          <p:cNvSpPr txBox="1"/>
          <p:nvPr/>
        </p:nvSpPr>
        <p:spPr>
          <a:xfrm>
            <a:off x="2103697" y="1859562"/>
            <a:ext cx="7541342" cy="3808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해결하고자 하는 문제 상황</a:t>
            </a:r>
          </a:p>
          <a:p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우리나라는 매년 봄철과 가을철에 건조한 기후와 강풍이 겹치면서 대형 산불 위험에 지속적으로 노출되어 있다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최근에는 기후변화로 인해 산불 발생 빈도와 규모가 점차 증가하는 추세이며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특히 강풍을 동반한 산불은 단시간 내에 확산되어 초기 대응이 지연될 경우 인명과 재산 피해가 눈덩이처럼 커진다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현재 산불 대응 체계는 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CCTV, </a:t>
            </a:r>
            <a:r>
              <a:rPr lang="ko-KR" altLang="en-US" sz="105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드론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위성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IoT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 등을 활용하여 감시 데이터를 수집하고 있으나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대부분의 과정이 관제 인력이 영상을 판독하고 상위 기관에 수동 보고한 뒤 지휘 명령이 전달되는 방식으로 이루어지고 있다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이로 인해 ▲탐지 후 보고까지 시간 지연 ▲기관별 매뉴얼 상이로 인한 지휘 혼선 ▲</a:t>
            </a:r>
            <a:r>
              <a:rPr lang="ko-KR" altLang="en-US" sz="105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오탐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또는 누락 발생 시 책임 소재 불분명 등의 문제가 반복적으로 발생하고 있다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특히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산불 대응에서 “</a:t>
            </a:r>
            <a:r>
              <a:rPr lang="ko-KR" altLang="en-US" sz="105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골든타임”으로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불리는 초기 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30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분 이내의 조치가 무엇보다 중요한데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현행 체계는 그 시간 내에 최적 대응을 보장하기 어렵다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endParaRPr lang="en-US" altLang="ko-KR" sz="105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제안 배경</a:t>
            </a:r>
          </a:p>
          <a:p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이러한 한계를 극복하기 위해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본 과제는 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Vision AI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한국어 특화 대규모 언어모델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05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믿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음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결합한 산불 대응 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AI Agent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시스템을 제안한다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Vision AI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는 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CCTV, </a:t>
            </a:r>
            <a:r>
              <a:rPr lang="ko-KR" altLang="en-US" sz="105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드론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위성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IoT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센서로부터 수집된 데이터를 실시간 분석하여 산불 발생 여부와 위험도를 자동으로 판별하고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믿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음은 이를 기관별 행동 매뉴얼과 연계하여 맞춤형 대응 권고안을 생성한다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생성된 권고안은 상위 기관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산림청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5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소방청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등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승인 절차를 거쳐 공식 지시로 확정되며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일정 수준 이상의 신뢰도가 확보된 경우에는 조건부 자동 승인도 가능하다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이를 통해 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AI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지휘권을 직접 행사하는 것이 아니라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법적 권한을 가진 기관이 최종 결정을 내리되 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AI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신속하고 정확한 권고를 제공함으로써 의사결정을 보조하는 체계를 구현한다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또한 본 시스템은 전국 단위 일괄 적용이 아니라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특정 시범 지역에서 우선 적용 후 단계적으로 확산하는 방식을 통해 실행 가능성을 확보한다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산불 데이터 부족 문제는 산림청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국립공원공단과 협력하여 실제 데이터를 수집하고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합성 데이터 기법을 활용해 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Vision AI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학습에 필요한 충분한 데이터셋을 마련함으로써 보완할 수 있다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아울러 다중 센서 융합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신뢰도 지수 산출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승인 절차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감사 로그 기록 등 다양한 안전장치를 포함해 </a:t>
            </a:r>
            <a:r>
              <a:rPr lang="ko-KR" altLang="en-US" sz="105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오탐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누락에 따른 위험을 최소화하도록 설계하였다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따라서 본 과제는 기존 수동적 대응 체계의 한계를 극복하고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보다 빠르고 정확한 초기 대응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기관별 맞춤 지시</a:t>
            </a:r>
            <a:r>
              <a:rPr lang="en-US" altLang="ko-KR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책임성 확보를 통해 국가 산불 대응 능력의 혁신적 향상을 가능하게 할 것으로 기대된다</a:t>
            </a:r>
          </a:p>
        </p:txBody>
      </p:sp>
    </p:spTree>
    <p:extLst>
      <p:ext uri="{BB962C8B-B14F-4D97-AF65-F5344CB8AC3E}">
        <p14:creationId xmlns:p14="http://schemas.microsoft.com/office/powerpoint/2010/main" val="91869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2F5F4-E7D0-4278-C766-155380990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157C7AA-BAD1-48B2-65BB-AD464A54796A}"/>
              </a:ext>
            </a:extLst>
          </p:cNvPr>
          <p:cNvSpPr/>
          <p:nvPr/>
        </p:nvSpPr>
        <p:spPr bwMode="auto">
          <a:xfrm>
            <a:off x="564623" y="1012726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" name="Google Shape;99;p2">
            <a:extLst>
              <a:ext uri="{FF2B5EF4-FFF2-40B4-BE49-F238E27FC236}">
                <a16:creationId xmlns:a16="http://schemas.microsoft.com/office/drawing/2014/main" id="{250B76DD-037A-6065-6C19-E692AEE22FB0}"/>
              </a:ext>
            </a:extLst>
          </p:cNvPr>
          <p:cNvCxnSpPr/>
          <p:nvPr/>
        </p:nvCxnSpPr>
        <p:spPr>
          <a:xfrm>
            <a:off x="388374" y="599767"/>
            <a:ext cx="11415252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2;p2">
            <a:extLst>
              <a:ext uri="{FF2B5EF4-FFF2-40B4-BE49-F238E27FC236}">
                <a16:creationId xmlns:a16="http://schemas.microsoft.com/office/drawing/2014/main" id="{FDA78D37-3108-EE7F-CB8F-3A968C425896}"/>
              </a:ext>
            </a:extLst>
          </p:cNvPr>
          <p:cNvSpPr txBox="1"/>
          <p:nvPr/>
        </p:nvSpPr>
        <p:spPr>
          <a:xfrm>
            <a:off x="606000" y="24262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예선 산출물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기획서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00;p2">
            <a:extLst>
              <a:ext uri="{FF2B5EF4-FFF2-40B4-BE49-F238E27FC236}">
                <a16:creationId xmlns:a16="http://schemas.microsoft.com/office/drawing/2014/main" id="{D226F89C-4A83-CADA-6744-9F17EA45ED5A}"/>
              </a:ext>
            </a:extLst>
          </p:cNvPr>
          <p:cNvSpPr txBox="1"/>
          <p:nvPr/>
        </p:nvSpPr>
        <p:spPr>
          <a:xfrm>
            <a:off x="9887301" y="229867"/>
            <a:ext cx="193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K Intelligence </a:t>
            </a:r>
            <a:r>
              <a:rPr lang="ko-KR" altLang="en-US" sz="1000" b="1" dirty="0" err="1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해커톤</a:t>
            </a:r>
            <a:r>
              <a:rPr lang="ko-KR" alt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</a:t>
            </a:r>
            <a:endParaRPr dirty="0">
              <a:solidFill>
                <a:srgbClr val="AEAE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105;p2">
            <a:extLst>
              <a:ext uri="{FF2B5EF4-FFF2-40B4-BE49-F238E27FC236}">
                <a16:creationId xmlns:a16="http://schemas.microsoft.com/office/drawing/2014/main" id="{37E35A3E-9640-A8FF-B4C4-60FCEC535100}"/>
              </a:ext>
            </a:extLst>
          </p:cNvPr>
          <p:cNvCxnSpPr/>
          <p:nvPr/>
        </p:nvCxnSpPr>
        <p:spPr>
          <a:xfrm>
            <a:off x="388374" y="6415548"/>
            <a:ext cx="11415300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Google Shape;92;p1">
            <a:extLst>
              <a:ext uri="{FF2B5EF4-FFF2-40B4-BE49-F238E27FC236}">
                <a16:creationId xmlns:a16="http://schemas.microsoft.com/office/drawing/2014/main" id="{AD104C8F-EA2D-31A6-F3F6-3F686D73F3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95670" y="6415547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A98773-C0A3-38BB-5BE3-B3817990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691" y="6446658"/>
            <a:ext cx="1007955" cy="291187"/>
          </a:xfrm>
          <a:prstGeom prst="rect">
            <a:avLst/>
          </a:prstGeom>
        </p:spPr>
      </p:pic>
      <p:sp>
        <p:nvSpPr>
          <p:cNvPr id="14" name="Google Shape;101;p2">
            <a:extLst>
              <a:ext uri="{FF2B5EF4-FFF2-40B4-BE49-F238E27FC236}">
                <a16:creationId xmlns:a16="http://schemas.microsoft.com/office/drawing/2014/main" id="{9CE2AEF5-243D-D469-B364-EE0084AAA103}"/>
              </a:ext>
            </a:extLst>
          </p:cNvPr>
          <p:cNvSpPr/>
          <p:nvPr/>
        </p:nvSpPr>
        <p:spPr>
          <a:xfrm>
            <a:off x="462750" y="371175"/>
            <a:ext cx="125700" cy="127800"/>
          </a:xfrm>
          <a:prstGeom prst="rect">
            <a:avLst/>
          </a:prstGeom>
          <a:solidFill>
            <a:schemeClr val="bg2">
              <a:lumMod val="25000"/>
              <a:lumOff val="75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C7C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278FF-57A0-7C3A-21B2-B56318A47152}"/>
              </a:ext>
            </a:extLst>
          </p:cNvPr>
          <p:cNvSpPr txBox="1"/>
          <p:nvPr/>
        </p:nvSpPr>
        <p:spPr>
          <a:xfrm>
            <a:off x="939333" y="1189703"/>
            <a:ext cx="249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latin typeface="+mj-ea"/>
                <a:ea typeface="+mj-ea"/>
              </a:rPr>
              <a:t>AI Agent </a:t>
            </a:r>
            <a:r>
              <a:rPr lang="ko-KR" altLang="en-US" dirty="0">
                <a:latin typeface="+mj-ea"/>
                <a:ea typeface="+mj-ea"/>
              </a:rPr>
              <a:t>기능 및 구조</a:t>
            </a:r>
          </a:p>
        </p:txBody>
      </p: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A1628004-1AB5-0077-6D18-66ED08E03B10}"/>
              </a:ext>
            </a:extLst>
          </p:cNvPr>
          <p:cNvCxnSpPr/>
          <p:nvPr/>
        </p:nvCxnSpPr>
        <p:spPr>
          <a:xfrm>
            <a:off x="968477" y="1559035"/>
            <a:ext cx="102550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02108E-FAE1-5533-CBDA-38BF52DF72AB}"/>
              </a:ext>
            </a:extLst>
          </p:cNvPr>
          <p:cNvSpPr txBox="1"/>
          <p:nvPr/>
        </p:nvSpPr>
        <p:spPr>
          <a:xfrm>
            <a:off x="2573750" y="1552347"/>
            <a:ext cx="7541342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주요 기능 목록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산불 탐지</a:t>
            </a:r>
          </a:p>
          <a:p>
            <a:pPr lvl="1"/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Vision AI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를 활용하여 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CCTV,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드론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위성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IoT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 데이터를 실시간 분석</a:t>
            </a:r>
          </a:p>
          <a:p>
            <a:pPr lvl="1"/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연기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불꽃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열 변화 등을 감지하고 발생 확률 및 위치 좌표 추출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데이터 융합 및 위험도 산출</a:t>
            </a:r>
          </a:p>
          <a:p>
            <a:pPr lvl="1"/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다중 센서에서 수집된 정보를 결합하여 신뢰도 지수 계산</a:t>
            </a:r>
          </a:p>
          <a:p>
            <a:pPr lvl="1"/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기상 정보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풍속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습도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기온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지형 데이터를 함께 분석하여 확산 위험도 산출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대응 권고 생성 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믿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음 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LLM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활용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endParaRPr lang="ko-KR" altLang="en-US" sz="11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lvl="1"/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산불 위험도 분석 결과를 각 기관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소방청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산림청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지자체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 행동 매뉴얼과 매핑</a:t>
            </a:r>
          </a:p>
          <a:p>
            <a:pPr lvl="1"/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기관별 맞춤형 권고안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예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소방청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→ 헬기 출동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지자체 → 주민 대피 안내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자동 생성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승인 프로세스 지원</a:t>
            </a:r>
          </a:p>
          <a:p>
            <a:pPr lvl="1"/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상위 기관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산림청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소방청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상황실 담당자가 권고안을 검토 및 승인</a:t>
            </a:r>
          </a:p>
          <a:p>
            <a:pPr lvl="1"/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다중 센서가 고신뢰도로 산불 발생을 탐지한 경우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조건부 자동 승인 가능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권고안 전파</a:t>
            </a:r>
          </a:p>
          <a:p>
            <a:pPr lvl="1"/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CAP(Common Alerting Protocol)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기반 메시지로 표준화된 권고안 전송</a:t>
            </a:r>
          </a:p>
          <a:p>
            <a:pPr lvl="1"/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전송 채널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전용망 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API → PS-LTE/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무전 → 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SMS/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앱 푸시 등 다중 채널 구성</a:t>
            </a:r>
          </a:p>
          <a:p>
            <a:pPr lvl="1"/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수신 확인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(ACK),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재전송 및 로그 기록 기능 포함</a:t>
            </a: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로그 및 감사 기록</a:t>
            </a:r>
          </a:p>
          <a:p>
            <a:pPr lvl="1"/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모든 권고안 생성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승인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전파 과정을 불변 로그로 저장</a:t>
            </a:r>
          </a:p>
          <a:p>
            <a:pPr lvl="1"/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사후 감사 및 성능 검증 자료로 활용</a:t>
            </a:r>
          </a:p>
          <a:p>
            <a:endParaRPr lang="en-US" altLang="ko-KR" sz="11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전체 처리 흐름과 구조</a:t>
            </a:r>
          </a:p>
          <a:p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입력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CCTV·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드론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위성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·IoT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 →</a:t>
            </a:r>
          </a:p>
          <a:p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분석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Vision AI →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데이터 융합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위험도 계산 →</a:t>
            </a:r>
          </a:p>
          <a:p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생성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1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믿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: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음 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LLM →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기관별 권고안 자동 작성 →</a:t>
            </a:r>
          </a:p>
          <a:p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승인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상위 기관 담당자 검토 및 승인 →</a:t>
            </a:r>
          </a:p>
          <a:p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전파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CAP 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메시지 기반 다중 채널 전송 →</a:t>
            </a:r>
          </a:p>
          <a:p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[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기록</a:t>
            </a:r>
            <a:r>
              <a:rPr lang="en-US" altLang="ko-KR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]</a:t>
            </a:r>
            <a:r>
              <a:rPr lang="ko-KR" altLang="en-US" sz="11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로그 저장 및 피드백 학습</a:t>
            </a:r>
          </a:p>
        </p:txBody>
      </p:sp>
    </p:spTree>
    <p:extLst>
      <p:ext uri="{BB962C8B-B14F-4D97-AF65-F5344CB8AC3E}">
        <p14:creationId xmlns:p14="http://schemas.microsoft.com/office/powerpoint/2010/main" val="402728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7D086-7FAD-83A2-673F-CD401C76F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822BAF9-7DA8-2CEB-0389-8E3F6CFC4B2D}"/>
              </a:ext>
            </a:extLst>
          </p:cNvPr>
          <p:cNvSpPr/>
          <p:nvPr/>
        </p:nvSpPr>
        <p:spPr bwMode="auto">
          <a:xfrm>
            <a:off x="564623" y="1012726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" name="Google Shape;99;p2">
            <a:extLst>
              <a:ext uri="{FF2B5EF4-FFF2-40B4-BE49-F238E27FC236}">
                <a16:creationId xmlns:a16="http://schemas.microsoft.com/office/drawing/2014/main" id="{AF58BFF4-5D90-B7BB-A5FB-15DD1784476A}"/>
              </a:ext>
            </a:extLst>
          </p:cNvPr>
          <p:cNvCxnSpPr/>
          <p:nvPr/>
        </p:nvCxnSpPr>
        <p:spPr>
          <a:xfrm>
            <a:off x="388374" y="599767"/>
            <a:ext cx="11415252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2;p2">
            <a:extLst>
              <a:ext uri="{FF2B5EF4-FFF2-40B4-BE49-F238E27FC236}">
                <a16:creationId xmlns:a16="http://schemas.microsoft.com/office/drawing/2014/main" id="{B3D6440B-E8F0-1E73-E5FF-72737DFD9199}"/>
              </a:ext>
            </a:extLst>
          </p:cNvPr>
          <p:cNvSpPr txBox="1"/>
          <p:nvPr/>
        </p:nvSpPr>
        <p:spPr>
          <a:xfrm>
            <a:off x="606000" y="24262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예선 산출물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기획서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00;p2">
            <a:extLst>
              <a:ext uri="{FF2B5EF4-FFF2-40B4-BE49-F238E27FC236}">
                <a16:creationId xmlns:a16="http://schemas.microsoft.com/office/drawing/2014/main" id="{7BD2A09D-221D-23A5-6A54-2C16637C5107}"/>
              </a:ext>
            </a:extLst>
          </p:cNvPr>
          <p:cNvSpPr txBox="1"/>
          <p:nvPr/>
        </p:nvSpPr>
        <p:spPr>
          <a:xfrm>
            <a:off x="9887301" y="229867"/>
            <a:ext cx="193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K Intelligence </a:t>
            </a:r>
            <a:r>
              <a:rPr lang="ko-KR" altLang="en-US" sz="1000" b="1" dirty="0" err="1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해커톤</a:t>
            </a:r>
            <a:r>
              <a:rPr lang="ko-KR" alt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</a:t>
            </a:r>
            <a:endParaRPr dirty="0">
              <a:solidFill>
                <a:srgbClr val="AEAE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105;p2">
            <a:extLst>
              <a:ext uri="{FF2B5EF4-FFF2-40B4-BE49-F238E27FC236}">
                <a16:creationId xmlns:a16="http://schemas.microsoft.com/office/drawing/2014/main" id="{CBEF9D9D-82FE-E102-BEBE-5DB9646F8C7D}"/>
              </a:ext>
            </a:extLst>
          </p:cNvPr>
          <p:cNvCxnSpPr/>
          <p:nvPr/>
        </p:nvCxnSpPr>
        <p:spPr>
          <a:xfrm>
            <a:off x="388374" y="6415548"/>
            <a:ext cx="11415300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Google Shape;92;p1">
            <a:extLst>
              <a:ext uri="{FF2B5EF4-FFF2-40B4-BE49-F238E27FC236}">
                <a16:creationId xmlns:a16="http://schemas.microsoft.com/office/drawing/2014/main" id="{9F24ED86-00F9-D00A-872B-AD59A51EEFD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95670" y="6415547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F5D85BA-AEDF-4525-A7D9-09927666E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691" y="6446658"/>
            <a:ext cx="1007955" cy="291187"/>
          </a:xfrm>
          <a:prstGeom prst="rect">
            <a:avLst/>
          </a:prstGeom>
        </p:spPr>
      </p:pic>
      <p:sp>
        <p:nvSpPr>
          <p:cNvPr id="14" name="Google Shape;101;p2">
            <a:extLst>
              <a:ext uri="{FF2B5EF4-FFF2-40B4-BE49-F238E27FC236}">
                <a16:creationId xmlns:a16="http://schemas.microsoft.com/office/drawing/2014/main" id="{AD1E7A96-4C68-6800-DC19-6EFB0D02D277}"/>
              </a:ext>
            </a:extLst>
          </p:cNvPr>
          <p:cNvSpPr/>
          <p:nvPr/>
        </p:nvSpPr>
        <p:spPr>
          <a:xfrm>
            <a:off x="462750" y="371175"/>
            <a:ext cx="125700" cy="127800"/>
          </a:xfrm>
          <a:prstGeom prst="rect">
            <a:avLst/>
          </a:prstGeom>
          <a:solidFill>
            <a:schemeClr val="bg2">
              <a:lumMod val="25000"/>
              <a:lumOff val="75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C7C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7EE83-FB83-19B0-F1B4-CECFF9D828FF}"/>
              </a:ext>
            </a:extLst>
          </p:cNvPr>
          <p:cNvSpPr txBox="1"/>
          <p:nvPr/>
        </p:nvSpPr>
        <p:spPr>
          <a:xfrm>
            <a:off x="939333" y="1189703"/>
            <a:ext cx="249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기대효과</a:t>
            </a:r>
          </a:p>
        </p:txBody>
      </p: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DB46F3FE-8810-F742-96B1-76FE8CAEE9B6}"/>
              </a:ext>
            </a:extLst>
          </p:cNvPr>
          <p:cNvCxnSpPr/>
          <p:nvPr/>
        </p:nvCxnSpPr>
        <p:spPr>
          <a:xfrm>
            <a:off x="968477" y="1559035"/>
            <a:ext cx="102550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2BD9628-8EE8-C450-C7C8-8B71F50A1927}"/>
              </a:ext>
            </a:extLst>
          </p:cNvPr>
          <p:cNvSpPr txBox="1"/>
          <p:nvPr/>
        </p:nvSpPr>
        <p:spPr>
          <a:xfrm>
            <a:off x="2246370" y="1620591"/>
            <a:ext cx="7541342" cy="4862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종합 기대 효과</a:t>
            </a:r>
          </a:p>
          <a:p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본 과제는 산불 탐지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분석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승인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전파의 전 과정을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AI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기반으로 자동화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지능화하여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기존의 수동적 대응 체계보다 훨씬 신속하고 정확한 대응을 가능하게 한다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이를 통해 초기 대응 </a:t>
            </a:r>
            <a:r>
              <a:rPr lang="ko-KR" altLang="en-US" sz="1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골든타임을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확보하고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기관별 매뉴얼을 기반으로 한 일관된 지시 제공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오탐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최소화와 책임성 확보를 동시에 실현하여 국가 재난 대응 능력 전반의 혁신적 향상을 기대할 수 있다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endParaRPr lang="en-US" altLang="ko-KR" sz="1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정량적 효과와 근거</a:t>
            </a:r>
          </a:p>
          <a:p>
            <a:r>
              <a:rPr lang="ko-KR" altLang="en-US" sz="1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탐지→보고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소요 시간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50%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단축</a:t>
            </a:r>
          </a:p>
          <a:p>
            <a:pPr lvl="1"/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현행 체계에서는 산불 인식 후 상위기관 보고와 헬기 투입까지 평균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30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분 이상 소요되는 사례가 존재한다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lvl="1"/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2021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년 「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K-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산불방지 </a:t>
            </a:r>
            <a:r>
              <a:rPr lang="ko-KR" altLang="en-US" sz="1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종합대책」에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따르면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산림 헬기 투입까지 평균 약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50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분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지자체 헬기 투입까지 약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30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분이 걸린다고 보고되었다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【kffmsa.kr】.</a:t>
            </a:r>
          </a:p>
          <a:p>
            <a:pPr lvl="1"/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본 시스템은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AI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자동으로 탐지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분석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권고안을 생성하고 담당자가 승인만 하면 되므로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절차 단축을 통해 기존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30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분 이상 소요 과정을 **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10~15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분 수준으로 단축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약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50%)**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할 수 있다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ko-KR" altLang="en-US" sz="1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오탐률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최소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20%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감소</a:t>
            </a:r>
          </a:p>
          <a:p>
            <a:pPr lvl="1"/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단일 센서 감시에 의존할 경우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구름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안개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공장 연기 등으로 인해 </a:t>
            </a:r>
            <a:r>
              <a:rPr lang="ko-KR" altLang="en-US" sz="1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오탐이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다수 발생한다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lvl="1"/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다중 센서 융합 기반 연구에서는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false positive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3.47%, 1.91%, 0.867%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수준까지 낮아지고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정밀도가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97.9%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까지 향상된 사례가 보고되었다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【MDPI, 2024】【Nature, 2025】.</a:t>
            </a:r>
          </a:p>
          <a:p>
            <a:pPr lvl="1"/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따라서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Vision AI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IoT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센서를 융합할 경우 기존 대비 </a:t>
            </a:r>
            <a:r>
              <a:rPr lang="ko-KR" altLang="en-US" sz="1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오탐률을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최소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20%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이상 감소시킬 수 있다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초기 진화 성공률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15%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이상 향상</a:t>
            </a:r>
          </a:p>
          <a:p>
            <a:pPr lvl="1"/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산불 대응 관련 연구에 따르면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발생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30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분 내 진화 성공률은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70~80%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이상이지만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1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시간 이후는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40%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이하로 급락한다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【ResearchGate, 2019】【ScienceDirect, 2021】.</a:t>
            </a:r>
          </a:p>
          <a:p>
            <a:pPr lvl="1"/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본 시스템은 보고 및 지휘 단계를 단축하여 </a:t>
            </a:r>
            <a:r>
              <a:rPr lang="ko-KR" altLang="en-US" sz="1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골든타임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내 </a:t>
            </a:r>
            <a:r>
              <a:rPr lang="ko-KR" altLang="en-US" sz="1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대응률을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높일 수 있으므로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초기 진화 성공률을 최소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15%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이상 개선할 수 있다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기관별 지시 전달 속도 실시간 확보</a:t>
            </a:r>
          </a:p>
          <a:p>
            <a:pPr lvl="1"/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기존에는 전화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무전 중심으로 수 분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~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수십 분 지연이 발생했다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lvl="1"/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CAP(Common Alerting Protocol)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기반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API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전송 방식을 활용하면 수 초 내 기관 시스템으로 전송할 수 있다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【DHS, 2023】.</a:t>
            </a:r>
          </a:p>
          <a:p>
            <a:pPr lvl="1"/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따라서 지시 전달 속도를 **실시간 수준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 분 이내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)**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으로 확보할 수 있다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endParaRPr lang="en-US" altLang="ko-KR" sz="10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정성적 효과</a:t>
            </a:r>
          </a:p>
          <a:p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기관 간 협업 체계 강화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0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소방청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산림청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지자체 간 매뉴얼 일관성 확보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</a:p>
          <a:p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재난 대응 책임성 강화 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승인 절차 및 로그 기록 기반</a:t>
            </a:r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</a:t>
            </a:r>
          </a:p>
          <a:p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대국민 안전 신뢰도 제고 및 사회적 비용 절감</a:t>
            </a:r>
          </a:p>
          <a:p>
            <a:r>
              <a:rPr lang="en-US" altLang="ko-KR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AI </a:t>
            </a:r>
            <a:r>
              <a:rPr lang="ko-KR" altLang="en-US" sz="10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기반 공공 안전 분야 디지털 전환 모델 제시</a:t>
            </a:r>
          </a:p>
        </p:txBody>
      </p:sp>
    </p:spTree>
    <p:extLst>
      <p:ext uri="{BB962C8B-B14F-4D97-AF65-F5344CB8AC3E}">
        <p14:creationId xmlns:p14="http://schemas.microsoft.com/office/powerpoint/2010/main" val="35797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86CC-5FEA-6E0F-6607-8B8860BD1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0319987-BCA9-9ED0-C4BE-D430B5A78B71}"/>
              </a:ext>
            </a:extLst>
          </p:cNvPr>
          <p:cNvSpPr/>
          <p:nvPr/>
        </p:nvSpPr>
        <p:spPr bwMode="auto">
          <a:xfrm>
            <a:off x="564623" y="1012726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" name="Google Shape;99;p2">
            <a:extLst>
              <a:ext uri="{FF2B5EF4-FFF2-40B4-BE49-F238E27FC236}">
                <a16:creationId xmlns:a16="http://schemas.microsoft.com/office/drawing/2014/main" id="{0A304978-B91A-D0F9-08E5-E6BCC204DD04}"/>
              </a:ext>
            </a:extLst>
          </p:cNvPr>
          <p:cNvCxnSpPr/>
          <p:nvPr/>
        </p:nvCxnSpPr>
        <p:spPr>
          <a:xfrm>
            <a:off x="388374" y="599767"/>
            <a:ext cx="11415252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2;p2">
            <a:extLst>
              <a:ext uri="{FF2B5EF4-FFF2-40B4-BE49-F238E27FC236}">
                <a16:creationId xmlns:a16="http://schemas.microsoft.com/office/drawing/2014/main" id="{EED7841F-3F32-3698-0915-523541292295}"/>
              </a:ext>
            </a:extLst>
          </p:cNvPr>
          <p:cNvSpPr txBox="1"/>
          <p:nvPr/>
        </p:nvSpPr>
        <p:spPr>
          <a:xfrm>
            <a:off x="606000" y="24262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예선 산출물 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MVP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00;p2">
            <a:extLst>
              <a:ext uri="{FF2B5EF4-FFF2-40B4-BE49-F238E27FC236}">
                <a16:creationId xmlns:a16="http://schemas.microsoft.com/office/drawing/2014/main" id="{A77094B3-D4A0-B524-5665-6A751B7DDA33}"/>
              </a:ext>
            </a:extLst>
          </p:cNvPr>
          <p:cNvSpPr txBox="1"/>
          <p:nvPr/>
        </p:nvSpPr>
        <p:spPr>
          <a:xfrm>
            <a:off x="9887301" y="229867"/>
            <a:ext cx="193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K Intelligence </a:t>
            </a:r>
            <a:r>
              <a:rPr lang="ko-KR" altLang="en-US" sz="1000" b="1" dirty="0" err="1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해커톤</a:t>
            </a:r>
            <a:r>
              <a:rPr lang="ko-KR" alt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</a:t>
            </a:r>
            <a:endParaRPr dirty="0">
              <a:solidFill>
                <a:srgbClr val="AEAE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105;p2">
            <a:extLst>
              <a:ext uri="{FF2B5EF4-FFF2-40B4-BE49-F238E27FC236}">
                <a16:creationId xmlns:a16="http://schemas.microsoft.com/office/drawing/2014/main" id="{21B79617-C1F0-52D3-B070-B0E157FFF20E}"/>
              </a:ext>
            </a:extLst>
          </p:cNvPr>
          <p:cNvCxnSpPr/>
          <p:nvPr/>
        </p:nvCxnSpPr>
        <p:spPr>
          <a:xfrm>
            <a:off x="388374" y="6415548"/>
            <a:ext cx="11415300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Google Shape;92;p1">
            <a:extLst>
              <a:ext uri="{FF2B5EF4-FFF2-40B4-BE49-F238E27FC236}">
                <a16:creationId xmlns:a16="http://schemas.microsoft.com/office/drawing/2014/main" id="{E96B855B-7B6A-B904-E1A4-9B512CAD7D8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95670" y="6415547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5958D0-4AF6-394A-4734-8618396B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691" y="6446658"/>
            <a:ext cx="1007955" cy="291187"/>
          </a:xfrm>
          <a:prstGeom prst="rect">
            <a:avLst/>
          </a:prstGeom>
        </p:spPr>
      </p:pic>
      <p:sp>
        <p:nvSpPr>
          <p:cNvPr id="14" name="Google Shape;101;p2">
            <a:extLst>
              <a:ext uri="{FF2B5EF4-FFF2-40B4-BE49-F238E27FC236}">
                <a16:creationId xmlns:a16="http://schemas.microsoft.com/office/drawing/2014/main" id="{E28D85C7-9402-2E2D-12C4-AE1F84F09912}"/>
              </a:ext>
            </a:extLst>
          </p:cNvPr>
          <p:cNvSpPr/>
          <p:nvPr/>
        </p:nvSpPr>
        <p:spPr>
          <a:xfrm>
            <a:off x="462750" y="371175"/>
            <a:ext cx="125700" cy="127800"/>
          </a:xfrm>
          <a:prstGeom prst="rect">
            <a:avLst/>
          </a:prstGeom>
          <a:solidFill>
            <a:schemeClr val="bg2">
              <a:lumMod val="25000"/>
              <a:lumOff val="75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C7C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A748C-1CE4-5657-178F-716B4A80432A}"/>
              </a:ext>
            </a:extLst>
          </p:cNvPr>
          <p:cNvSpPr txBox="1"/>
          <p:nvPr/>
        </p:nvSpPr>
        <p:spPr>
          <a:xfrm>
            <a:off x="939333" y="1189703"/>
            <a:ext cx="249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MVP </a:t>
            </a:r>
            <a:r>
              <a:rPr lang="ko-KR" altLang="en-US" dirty="0">
                <a:latin typeface="+mj-ea"/>
                <a:ea typeface="+mj-ea"/>
              </a:rPr>
              <a:t>개발 구현 과정</a:t>
            </a:r>
          </a:p>
        </p:txBody>
      </p: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74598198-5F31-F6FA-47DC-AA9059C06E01}"/>
              </a:ext>
            </a:extLst>
          </p:cNvPr>
          <p:cNvCxnSpPr/>
          <p:nvPr/>
        </p:nvCxnSpPr>
        <p:spPr>
          <a:xfrm>
            <a:off x="968477" y="1559035"/>
            <a:ext cx="102550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210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5F2F-DE76-5319-E068-14743C84C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AE7259-26F0-06A2-EAF0-0D348222D14B}"/>
              </a:ext>
            </a:extLst>
          </p:cNvPr>
          <p:cNvSpPr/>
          <p:nvPr/>
        </p:nvSpPr>
        <p:spPr bwMode="auto">
          <a:xfrm>
            <a:off x="564623" y="1012726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" name="Google Shape;99;p2">
            <a:extLst>
              <a:ext uri="{FF2B5EF4-FFF2-40B4-BE49-F238E27FC236}">
                <a16:creationId xmlns:a16="http://schemas.microsoft.com/office/drawing/2014/main" id="{084726C7-DE11-80A0-7DC0-A7AA122EF941}"/>
              </a:ext>
            </a:extLst>
          </p:cNvPr>
          <p:cNvCxnSpPr/>
          <p:nvPr/>
        </p:nvCxnSpPr>
        <p:spPr>
          <a:xfrm>
            <a:off x="388374" y="599767"/>
            <a:ext cx="11415252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2;p2">
            <a:extLst>
              <a:ext uri="{FF2B5EF4-FFF2-40B4-BE49-F238E27FC236}">
                <a16:creationId xmlns:a16="http://schemas.microsoft.com/office/drawing/2014/main" id="{4C676688-A4F9-28A5-585E-15C4791A36ED}"/>
              </a:ext>
            </a:extLst>
          </p:cNvPr>
          <p:cNvSpPr txBox="1"/>
          <p:nvPr/>
        </p:nvSpPr>
        <p:spPr>
          <a:xfrm>
            <a:off x="606000" y="24262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예선 산출물 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MVP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00;p2">
            <a:extLst>
              <a:ext uri="{FF2B5EF4-FFF2-40B4-BE49-F238E27FC236}">
                <a16:creationId xmlns:a16="http://schemas.microsoft.com/office/drawing/2014/main" id="{32D480B3-19EF-D9C4-DC2C-DAF2E6E4A36B}"/>
              </a:ext>
            </a:extLst>
          </p:cNvPr>
          <p:cNvSpPr txBox="1"/>
          <p:nvPr/>
        </p:nvSpPr>
        <p:spPr>
          <a:xfrm>
            <a:off x="9887301" y="229867"/>
            <a:ext cx="193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K Intelligence </a:t>
            </a:r>
            <a:r>
              <a:rPr lang="ko-KR" altLang="en-US" sz="1000" b="1" dirty="0" err="1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해커톤</a:t>
            </a:r>
            <a:r>
              <a:rPr lang="ko-KR" alt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</a:t>
            </a:r>
            <a:endParaRPr dirty="0">
              <a:solidFill>
                <a:srgbClr val="AEAE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105;p2">
            <a:extLst>
              <a:ext uri="{FF2B5EF4-FFF2-40B4-BE49-F238E27FC236}">
                <a16:creationId xmlns:a16="http://schemas.microsoft.com/office/drawing/2014/main" id="{9FEEE123-BAF0-A0FD-15FF-1DB31311C4F2}"/>
              </a:ext>
            </a:extLst>
          </p:cNvPr>
          <p:cNvCxnSpPr/>
          <p:nvPr/>
        </p:nvCxnSpPr>
        <p:spPr>
          <a:xfrm>
            <a:off x="388374" y="6415548"/>
            <a:ext cx="11415300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Google Shape;92;p1">
            <a:extLst>
              <a:ext uri="{FF2B5EF4-FFF2-40B4-BE49-F238E27FC236}">
                <a16:creationId xmlns:a16="http://schemas.microsoft.com/office/drawing/2014/main" id="{FD89DB19-FF6A-0CDA-AF62-F36E28F99C4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95670" y="6415547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A92FE6-C6B0-913C-FD27-74D5C6D3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691" y="6446658"/>
            <a:ext cx="1007955" cy="291187"/>
          </a:xfrm>
          <a:prstGeom prst="rect">
            <a:avLst/>
          </a:prstGeom>
        </p:spPr>
      </p:pic>
      <p:sp>
        <p:nvSpPr>
          <p:cNvPr id="14" name="Google Shape;101;p2">
            <a:extLst>
              <a:ext uri="{FF2B5EF4-FFF2-40B4-BE49-F238E27FC236}">
                <a16:creationId xmlns:a16="http://schemas.microsoft.com/office/drawing/2014/main" id="{41C89922-1506-2D6C-C1C7-A35B619FBB4A}"/>
              </a:ext>
            </a:extLst>
          </p:cNvPr>
          <p:cNvSpPr/>
          <p:nvPr/>
        </p:nvSpPr>
        <p:spPr>
          <a:xfrm>
            <a:off x="462750" y="371175"/>
            <a:ext cx="125700" cy="127800"/>
          </a:xfrm>
          <a:prstGeom prst="rect">
            <a:avLst/>
          </a:prstGeom>
          <a:solidFill>
            <a:schemeClr val="bg2">
              <a:lumMod val="25000"/>
              <a:lumOff val="75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C7C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03726A74-16E1-92E8-6C23-4217F6189B6D}"/>
              </a:ext>
            </a:extLst>
          </p:cNvPr>
          <p:cNvCxnSpPr/>
          <p:nvPr/>
        </p:nvCxnSpPr>
        <p:spPr>
          <a:xfrm>
            <a:off x="968477" y="1559035"/>
            <a:ext cx="102550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B6FD35-8911-88CB-877F-E612391C583D}"/>
              </a:ext>
            </a:extLst>
          </p:cNvPr>
          <p:cNvSpPr txBox="1"/>
          <p:nvPr/>
        </p:nvSpPr>
        <p:spPr>
          <a:xfrm>
            <a:off x="939333" y="1189703"/>
            <a:ext cx="249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MVP </a:t>
            </a:r>
            <a:r>
              <a:rPr lang="ko-KR" altLang="en-US" dirty="0">
                <a:latin typeface="+mj-ea"/>
                <a:ea typeface="+mj-ea"/>
              </a:rPr>
              <a:t>작동 과정</a:t>
            </a:r>
          </a:p>
        </p:txBody>
      </p:sp>
    </p:spTree>
    <p:extLst>
      <p:ext uri="{BB962C8B-B14F-4D97-AF65-F5344CB8AC3E}">
        <p14:creationId xmlns:p14="http://schemas.microsoft.com/office/powerpoint/2010/main" val="101871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F9DE8-42A8-681C-5E1B-73196E0C9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3B9D12E-1495-9345-B5C1-6CA487351340}"/>
              </a:ext>
            </a:extLst>
          </p:cNvPr>
          <p:cNvSpPr/>
          <p:nvPr/>
        </p:nvSpPr>
        <p:spPr bwMode="auto">
          <a:xfrm>
            <a:off x="564623" y="1012726"/>
            <a:ext cx="11135764" cy="4896457"/>
          </a:xfrm>
          <a:prstGeom prst="rect">
            <a:avLst/>
          </a:prstGeom>
          <a:noFill/>
          <a:ln w="3175" cap="flat" cmpd="sng" algn="ctr">
            <a:solidFill>
              <a:srgbClr val="FFFFFF">
                <a:lumMod val="7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t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latinLnBrk="0">
              <a:lnSpc>
                <a:spcPct val="114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2" name="Google Shape;99;p2">
            <a:extLst>
              <a:ext uri="{FF2B5EF4-FFF2-40B4-BE49-F238E27FC236}">
                <a16:creationId xmlns:a16="http://schemas.microsoft.com/office/drawing/2014/main" id="{662CCC3A-67D3-9E2D-ED85-F4ACDA9881F3}"/>
              </a:ext>
            </a:extLst>
          </p:cNvPr>
          <p:cNvCxnSpPr/>
          <p:nvPr/>
        </p:nvCxnSpPr>
        <p:spPr>
          <a:xfrm>
            <a:off x="388374" y="599767"/>
            <a:ext cx="11415252" cy="0"/>
          </a:xfrm>
          <a:prstGeom prst="straightConnector1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02;p2">
            <a:extLst>
              <a:ext uri="{FF2B5EF4-FFF2-40B4-BE49-F238E27FC236}">
                <a16:creationId xmlns:a16="http://schemas.microsoft.com/office/drawing/2014/main" id="{10197046-830B-49AC-2A1E-DDD714EA3942}"/>
              </a:ext>
            </a:extLst>
          </p:cNvPr>
          <p:cNvSpPr txBox="1"/>
          <p:nvPr/>
        </p:nvSpPr>
        <p:spPr>
          <a:xfrm>
            <a:off x="606000" y="242625"/>
            <a:ext cx="5432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예선 산출물 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–</a:t>
            </a:r>
            <a:r>
              <a:rPr lang="ko-KR" altLang="en-US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3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MVP</a:t>
            </a:r>
            <a:endParaRPr sz="13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00;p2">
            <a:extLst>
              <a:ext uri="{FF2B5EF4-FFF2-40B4-BE49-F238E27FC236}">
                <a16:creationId xmlns:a16="http://schemas.microsoft.com/office/drawing/2014/main" id="{D5687550-F77A-4CCB-9EA4-96A40AD7B384}"/>
              </a:ext>
            </a:extLst>
          </p:cNvPr>
          <p:cNvSpPr txBox="1"/>
          <p:nvPr/>
        </p:nvSpPr>
        <p:spPr>
          <a:xfrm>
            <a:off x="9887301" y="229867"/>
            <a:ext cx="1932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K Intelligence </a:t>
            </a:r>
            <a:r>
              <a:rPr lang="ko-KR" altLang="en-US" sz="1000" b="1" dirty="0" err="1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해커톤</a:t>
            </a:r>
            <a:r>
              <a:rPr lang="ko-KR" altLang="en-US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000" b="1" dirty="0">
                <a:solidFill>
                  <a:srgbClr val="AEAEA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</a:t>
            </a:r>
            <a:endParaRPr dirty="0">
              <a:solidFill>
                <a:srgbClr val="AEAEA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105;p2">
            <a:extLst>
              <a:ext uri="{FF2B5EF4-FFF2-40B4-BE49-F238E27FC236}">
                <a16:creationId xmlns:a16="http://schemas.microsoft.com/office/drawing/2014/main" id="{648C386E-E25E-A7E0-794C-23D5AC7A5576}"/>
              </a:ext>
            </a:extLst>
          </p:cNvPr>
          <p:cNvCxnSpPr/>
          <p:nvPr/>
        </p:nvCxnSpPr>
        <p:spPr>
          <a:xfrm>
            <a:off x="388374" y="6415548"/>
            <a:ext cx="11415300" cy="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Google Shape;92;p1">
            <a:extLst>
              <a:ext uri="{FF2B5EF4-FFF2-40B4-BE49-F238E27FC236}">
                <a16:creationId xmlns:a16="http://schemas.microsoft.com/office/drawing/2014/main" id="{DEF02F1E-697C-7F56-95DC-71E50216EDF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95670" y="6415547"/>
            <a:ext cx="1007955" cy="35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EBE992-1C55-1FE1-655D-175A43832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691" y="6446658"/>
            <a:ext cx="1007955" cy="291187"/>
          </a:xfrm>
          <a:prstGeom prst="rect">
            <a:avLst/>
          </a:prstGeom>
        </p:spPr>
      </p:pic>
      <p:sp>
        <p:nvSpPr>
          <p:cNvPr id="14" name="Google Shape;101;p2">
            <a:extLst>
              <a:ext uri="{FF2B5EF4-FFF2-40B4-BE49-F238E27FC236}">
                <a16:creationId xmlns:a16="http://schemas.microsoft.com/office/drawing/2014/main" id="{BDBA01F2-CD0A-EE54-FD1F-D2390E85F862}"/>
              </a:ext>
            </a:extLst>
          </p:cNvPr>
          <p:cNvSpPr/>
          <p:nvPr/>
        </p:nvSpPr>
        <p:spPr>
          <a:xfrm>
            <a:off x="462750" y="371175"/>
            <a:ext cx="125700" cy="127800"/>
          </a:xfrm>
          <a:prstGeom prst="rect">
            <a:avLst/>
          </a:prstGeom>
          <a:solidFill>
            <a:schemeClr val="bg2">
              <a:lumMod val="25000"/>
              <a:lumOff val="75000"/>
              <a:alpha val="3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C7CD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5544C-80B5-F11D-247F-B4A6731ECC76}"/>
              </a:ext>
            </a:extLst>
          </p:cNvPr>
          <p:cNvSpPr txBox="1"/>
          <p:nvPr/>
        </p:nvSpPr>
        <p:spPr>
          <a:xfrm>
            <a:off x="939333" y="1189703"/>
            <a:ext cx="249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실용성 및 확장 가능성</a:t>
            </a:r>
          </a:p>
        </p:txBody>
      </p: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F9243552-6E4F-42E8-93DC-3EB0B30CBB04}"/>
              </a:ext>
            </a:extLst>
          </p:cNvPr>
          <p:cNvCxnSpPr/>
          <p:nvPr/>
        </p:nvCxnSpPr>
        <p:spPr>
          <a:xfrm>
            <a:off x="968477" y="1559035"/>
            <a:ext cx="102550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0E6DEB-C82C-A10A-2306-7A7D4A557961}"/>
              </a:ext>
            </a:extLst>
          </p:cNvPr>
          <p:cNvSpPr txBox="1"/>
          <p:nvPr/>
        </p:nvSpPr>
        <p:spPr>
          <a:xfrm>
            <a:off x="2246370" y="1620591"/>
            <a:ext cx="7541342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500" b="1" dirty="0">
                <a:solidFill>
                  <a:schemeClr val="tx1"/>
                </a:solidFill>
                <a:latin typeface="Arial" panose="020B0604020202020204" pitchFamily="34" charset="0"/>
              </a:rPr>
              <a:t>실용성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본 시스템은 기존 수동적 대응 체계의 한계를 극복하고, 실제 환경에서 다음과 같은 실질적 효과를 제공합니다.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초기 대응 </a:t>
            </a:r>
            <a:r>
              <a:rPr lang="ko-KR" altLang="ko-K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골든타임</a:t>
            </a: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확보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AI가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산불을 자동으로 탐지하고 권고안을 생성함으로써, 현행 체계에서 평균 **30분 이상 소요되던 탐지-보고 과정을 10~15분 수준으로 단축(약 50%)**합니다. 이를 통해 초기 진화 성공률을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최소 15% 이상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개선할 수 있습니다.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1000" b="1" dirty="0" err="1">
                <a:solidFill>
                  <a:schemeClr val="tx1"/>
                </a:solidFill>
                <a:latin typeface="Arial" panose="020B0604020202020204" pitchFamily="34" charset="0"/>
              </a:rPr>
              <a:t>오탐률</a:t>
            </a: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 최소화 및 신뢰성 향상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: 다중 센서 데이터를 융합하여 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오탐률을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최소 20% 이상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감소시킬 수 있습니다. 이는 거짓 경보로 인한 불필요한 인력 낭비를 줄이고 시스템에 대한 신뢰를 높여줍니다.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기관 간 협업 강화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: '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믿:음'이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기관별 매뉴얼에 맞춰 일관된 지시를 생성하고, 이를 </a:t>
            </a: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CAP 기반 메시지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로 **실시간 수준(수 분 이내)**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으로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전파하여 , 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소방청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, 산림청, 지자체 간의 지휘 혼선을 최소화합니다.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책임성 확보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: 모든 권고안의 생성, 승인, 전파 과정이 불변 로그로 기록되어 , 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오탐이나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누락 발생 시에도 원인을 명확히 파악할 수 있어 책임성 강화를 기대할 수 있습니다.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500" b="1" dirty="0">
                <a:solidFill>
                  <a:schemeClr val="tx1"/>
                </a:solidFill>
                <a:latin typeface="Arial" panose="020B0604020202020204" pitchFamily="34" charset="0"/>
              </a:rPr>
              <a:t>확장 가능성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본 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MVP는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단순히 산불 대응에 국한되지 않고, 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KT의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다양한 비즈니스 영역으로 확장될 수 있습니다.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기능 확장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: 향후 실제 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GIGAeyes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인프라와 연동하여 실시간 데이터 처리 시스템을 구축할 수 있으며, 음성 인식 기술을 추가하여 현장 보고서 작성 등 기능을 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고도화할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수 있습니다.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산업 확장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산불뿐만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아니라, </a:t>
            </a: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유해가스 누출, 위험 지역 침입 감지, 수색 구조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등 다른 재난 및 안전 관리 분야에도 이 AI 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Agent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시스템을 적용할 수 있습니다.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비즈니스 모델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: 이 솔루션을 </a:t>
            </a:r>
            <a:r>
              <a:rPr lang="ko-KR" altLang="ko-KR" sz="1000" dirty="0" err="1">
                <a:solidFill>
                  <a:schemeClr val="tx1"/>
                </a:solidFill>
                <a:latin typeface="Arial" panose="020B0604020202020204" pitchFamily="34" charset="0"/>
              </a:rPr>
              <a:t>KT의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 기존 </a:t>
            </a:r>
            <a:r>
              <a:rPr lang="ko-KR" altLang="ko-KR" sz="1000" b="1" dirty="0">
                <a:solidFill>
                  <a:schemeClr val="tx1"/>
                </a:solidFill>
                <a:latin typeface="Arial" panose="020B0604020202020204" pitchFamily="34" charset="0"/>
              </a:rPr>
              <a:t>B2B/B2G 고객</a:t>
            </a:r>
            <a:r>
              <a:rPr lang="ko-KR" altLang="ko-KR" sz="1000" dirty="0">
                <a:solidFill>
                  <a:schemeClr val="tx1"/>
                </a:solidFill>
                <a:latin typeface="Arial" panose="020B0604020202020204" pitchFamily="34" charset="0"/>
              </a:rPr>
              <a:t>(산업체, 공공기관)들에게 통합 패키지 형태로 제공하여 새로운 사업 기회를 창출할 수 있습니다. 이는 AI 기반 공공 안전 분야의 디지털 전환을 이끄는 모델이 될 것입니다.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ko-KR" altLang="ko-KR" sz="1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ko-KR" altLang="en-US" sz="1000" b="1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30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1470</Words>
  <Application>Microsoft Office PowerPoint</Application>
  <PresentationFormat>와이드스크린</PresentationFormat>
  <Paragraphs>111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KR Medium</vt:lpstr>
      <vt:lpstr>Pretendard_KR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Dacon io</dc:creator>
  <cp:lastModifiedBy>장천명</cp:lastModifiedBy>
  <cp:revision>65</cp:revision>
  <dcterms:created xsi:type="dcterms:W3CDTF">2024-05-21T00:00:56Z</dcterms:created>
  <dcterms:modified xsi:type="dcterms:W3CDTF">2025-09-07T04:12:45Z</dcterms:modified>
</cp:coreProperties>
</file>