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1957737" y="2412854"/>
            <a:ext cx="14259658" cy="3473470"/>
          </a:xfrm>
          <a:prstGeom prst="rect">
            <a:avLst/>
          </a:prstGeom>
        </p:spPr>
        <p:txBody>
          <a:bodyPr anchor="t" rtlCol="false" tIns="0" lIns="0" bIns="0" rIns="0">
            <a:spAutoFit/>
          </a:bodyPr>
          <a:lstStyle/>
          <a:p>
            <a:pPr algn="ctr">
              <a:lnSpc>
                <a:spcPts val="13264"/>
              </a:lnSpc>
            </a:pPr>
            <a:r>
              <a:rPr lang="en-US" sz="14111">
                <a:solidFill>
                  <a:srgbClr val="000000"/>
                </a:solidFill>
                <a:latin typeface="DM Sans Bold"/>
              </a:rPr>
              <a:t>DIVVY’S ROAD TRIP</a:t>
            </a:r>
          </a:p>
        </p:txBody>
      </p:sp>
      <p:sp>
        <p:nvSpPr>
          <p:cNvPr name="TextBox 18" id="18"/>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Presented by Jyoshnavi</a:t>
            </a: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1763" y="-189535"/>
            <a:ext cx="17624475" cy="14096758"/>
          </a:xfrm>
          <a:custGeom>
            <a:avLst/>
            <a:gdLst/>
            <a:ahLst/>
            <a:cxnLst/>
            <a:rect r="r" b="b" t="t" l="l"/>
            <a:pathLst>
              <a:path h="14096758" w="17624475">
                <a:moveTo>
                  <a:pt x="0" y="0"/>
                </a:moveTo>
                <a:lnTo>
                  <a:pt x="17624474" y="0"/>
                </a:lnTo>
                <a:lnTo>
                  <a:pt x="17624474" y="14096757"/>
                </a:lnTo>
                <a:lnTo>
                  <a:pt x="0" y="14096757"/>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51431"/>
            <a:ext cx="18288000" cy="14627472"/>
          </a:xfrm>
          <a:custGeom>
            <a:avLst/>
            <a:gdLst/>
            <a:ahLst/>
            <a:cxnLst/>
            <a:rect r="r" b="b" t="t" l="l"/>
            <a:pathLst>
              <a:path h="14627472" w="18288000">
                <a:moveTo>
                  <a:pt x="0" y="0"/>
                </a:moveTo>
                <a:lnTo>
                  <a:pt x="18288000" y="0"/>
                </a:lnTo>
                <a:lnTo>
                  <a:pt x="18288000" y="14627472"/>
                </a:lnTo>
                <a:lnTo>
                  <a:pt x="0" y="14627472"/>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52500"/>
            <a:ext cx="18288000" cy="86931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DM Sans Bold"/>
              </a:rPr>
              <a:t>Conclusions</a:t>
            </a:r>
          </a:p>
          <a:p>
            <a:pPr marL="647700" indent="-323850" lvl="1">
              <a:lnSpc>
                <a:spcPts val="4200"/>
              </a:lnSpc>
              <a:buFont typeface="Arial"/>
              <a:buChar char="•"/>
            </a:pPr>
            <a:r>
              <a:rPr lang="en-US" sz="3000">
                <a:solidFill>
                  <a:srgbClr val="000000"/>
                </a:solidFill>
                <a:latin typeface="DM Sans"/>
              </a:rPr>
              <a:t>63% of the total Cyclistic users are annual members while 36% are casual riders.</a:t>
            </a:r>
          </a:p>
          <a:p>
            <a:pPr>
              <a:lnSpc>
                <a:spcPts val="4200"/>
              </a:lnSpc>
            </a:pPr>
          </a:p>
          <a:p>
            <a:pPr marL="647700" indent="-323850" lvl="1">
              <a:lnSpc>
                <a:spcPts val="4200"/>
              </a:lnSpc>
              <a:buFont typeface="Arial"/>
              <a:buChar char="•"/>
            </a:pPr>
            <a:r>
              <a:rPr lang="en-US" sz="3000">
                <a:solidFill>
                  <a:srgbClr val="000000"/>
                </a:solidFill>
                <a:latin typeface="DM Sans"/>
              </a:rPr>
              <a:t>Both annual members and casual riders prefer classic bikes. Only casual riders use docked bikes.</a:t>
            </a:r>
          </a:p>
          <a:p>
            <a:pPr>
              <a:lnSpc>
                <a:spcPts val="4200"/>
              </a:lnSpc>
            </a:pPr>
          </a:p>
          <a:p>
            <a:pPr marL="647700" indent="-323850" lvl="1">
              <a:lnSpc>
                <a:spcPts val="4200"/>
              </a:lnSpc>
              <a:buFont typeface="Arial"/>
              <a:buChar char="•"/>
            </a:pPr>
            <a:r>
              <a:rPr lang="en-US" sz="3000">
                <a:solidFill>
                  <a:srgbClr val="000000"/>
                </a:solidFill>
                <a:latin typeface="DM Sans"/>
              </a:rPr>
              <a:t>Generally, casual riders have the longest average ride duration (23 minutes) compared with annual members (18 minutes).</a:t>
            </a:r>
          </a:p>
          <a:p>
            <a:pPr>
              <a:lnSpc>
                <a:spcPts val="4200"/>
              </a:lnSpc>
            </a:pPr>
          </a:p>
          <a:p>
            <a:pPr marL="647700" indent="-323850" lvl="1">
              <a:lnSpc>
                <a:spcPts val="4200"/>
              </a:lnSpc>
              <a:buFont typeface="Arial"/>
              <a:buChar char="•"/>
            </a:pPr>
            <a:r>
              <a:rPr lang="en-US" sz="3000">
                <a:solidFill>
                  <a:srgbClr val="000000"/>
                </a:solidFill>
                <a:latin typeface="DM Sans"/>
              </a:rPr>
              <a:t>Both annual members and casual riders have almost the same average distance traveled.</a:t>
            </a:r>
          </a:p>
          <a:p>
            <a:pPr>
              <a:lnSpc>
                <a:spcPts val="4200"/>
              </a:lnSpc>
            </a:pPr>
          </a:p>
          <a:p>
            <a:pPr marL="647700" indent="-323850" lvl="1">
              <a:lnSpc>
                <a:spcPts val="4200"/>
              </a:lnSpc>
              <a:buFont typeface="Arial"/>
              <a:buChar char="•"/>
            </a:pPr>
            <a:r>
              <a:rPr lang="en-US" sz="3000">
                <a:solidFill>
                  <a:srgbClr val="000000"/>
                </a:solidFill>
                <a:latin typeface="DM Sans"/>
              </a:rPr>
              <a:t>Docked bikes have the longest average ride duration which only casual riders use. Classic bikes have the longest average ride duration for annual members.</a:t>
            </a:r>
          </a:p>
          <a:p>
            <a:pPr>
              <a:lnSpc>
                <a:spcPts val="4200"/>
              </a:lnSpc>
            </a:pPr>
          </a:p>
          <a:p>
            <a:pPr marL="647700" indent="-323850" lvl="1">
              <a:lnSpc>
                <a:spcPts val="4200"/>
              </a:lnSpc>
              <a:buFont typeface="Arial"/>
              <a:buChar char="•"/>
            </a:pPr>
            <a:r>
              <a:rPr lang="en-US" sz="3000">
                <a:solidFill>
                  <a:srgbClr val="000000"/>
                </a:solidFill>
                <a:latin typeface="DM Sans"/>
              </a:rPr>
              <a:t>Most trips are recorded on Saturday.</a:t>
            </a:r>
          </a:p>
          <a:p>
            <a:pPr>
              <a:lnSpc>
                <a:spcPts val="4200"/>
              </a:lnSpc>
            </a:pPr>
          </a:p>
          <a:p>
            <a:pPr marL="647700" indent="-323850" lvl="1">
              <a:lnSpc>
                <a:spcPts val="4200"/>
              </a:lnSpc>
              <a:buFont typeface="Arial"/>
              <a:buChar char="•"/>
            </a:pPr>
            <a:r>
              <a:rPr lang="en-US" sz="3000">
                <a:solidFill>
                  <a:srgbClr val="000000"/>
                </a:solidFill>
                <a:latin typeface="DM Sans"/>
              </a:rPr>
              <a:t>There are more trips during spring and at least during winter.</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594358"/>
            <a:ext cx="18288000" cy="4549142"/>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DM Sans Bold"/>
              </a:rPr>
              <a:t>About the Company:</a:t>
            </a:r>
          </a:p>
          <a:p>
            <a:pPr algn="ctr">
              <a:lnSpc>
                <a:spcPts val="5039"/>
              </a:lnSpc>
              <a:spcBef>
                <a:spcPct val="0"/>
              </a:spcBef>
            </a:pPr>
            <a:r>
              <a:rPr lang="en-US" sz="3599">
                <a:solidFill>
                  <a:srgbClr val="000000"/>
                </a:solidFill>
                <a:latin typeface="DM Sans"/>
              </a:rPr>
              <a:t>Cyclistic is a bike-sharing company in Chicago, which has since expanded to include a fleet of 5,824 geotracked bicycles stationed at 692 locations across Chicago. The bikes can be unlocked at one station and returned to any other station within the network at any time. Individuals buying single-ride or full-day passes fall into the category of casual riders, while those acquiring annual memberships become recognized as Cyclistic members.</a:t>
            </a:r>
          </a:p>
        </p:txBody>
      </p:sp>
      <p:sp>
        <p:nvSpPr>
          <p:cNvPr name="TextBox 3" id="3"/>
          <p:cNvSpPr txBox="true"/>
          <p:nvPr/>
        </p:nvSpPr>
        <p:spPr>
          <a:xfrm rot="0">
            <a:off x="0" y="5960782"/>
            <a:ext cx="16817061" cy="2507615"/>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DM Sans Bold"/>
              </a:rPr>
              <a:t>About the Dataset:</a:t>
            </a:r>
          </a:p>
          <a:p>
            <a:pPr algn="ctr">
              <a:lnSpc>
                <a:spcPts val="4899"/>
              </a:lnSpc>
              <a:spcBef>
                <a:spcPct val="0"/>
              </a:spcBef>
            </a:pPr>
            <a:r>
              <a:rPr lang="en-US" sz="3499">
                <a:solidFill>
                  <a:srgbClr val="000000"/>
                </a:solidFill>
                <a:latin typeface="DM Sans"/>
              </a:rPr>
              <a:t>The data is publicly available on an AWS server. We were tasked to work with an entire year of data, so I downloaded zipped files (CSV format) containing data from January 2023 to December 2023, one file for each month.</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38074" y="1266825"/>
            <a:ext cx="17949926" cy="9058275"/>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000000"/>
                </a:solidFill>
                <a:latin typeface="DM Sans"/>
              </a:rPr>
              <a:t>ride_id: This is a unique identifier assigned to each bike ride. It's like a reference number for the trip.</a:t>
            </a:r>
          </a:p>
          <a:p>
            <a:pPr>
              <a:lnSpc>
                <a:spcPts val="4200"/>
              </a:lnSpc>
            </a:pPr>
          </a:p>
          <a:p>
            <a:pPr marL="647700" indent="-323850" lvl="1">
              <a:lnSpc>
                <a:spcPts val="4200"/>
              </a:lnSpc>
              <a:buFont typeface="Arial"/>
              <a:buChar char="•"/>
            </a:pPr>
            <a:r>
              <a:rPr lang="en-US" sz="3000">
                <a:solidFill>
                  <a:srgbClr val="000000"/>
                </a:solidFill>
                <a:latin typeface="DM Sans"/>
              </a:rPr>
              <a:t>rideable_type: This column indicates the type of bike used in the ride. It can be "electric_bike" or "classic_bike".</a:t>
            </a:r>
          </a:p>
          <a:p>
            <a:pPr>
              <a:lnSpc>
                <a:spcPts val="4200"/>
              </a:lnSpc>
            </a:pPr>
          </a:p>
          <a:p>
            <a:pPr marL="647700" indent="-323850" lvl="1">
              <a:lnSpc>
                <a:spcPts val="4200"/>
              </a:lnSpc>
              <a:buFont typeface="Arial"/>
              <a:buChar char="•"/>
            </a:pPr>
            <a:r>
              <a:rPr lang="en-US" sz="3000">
                <a:solidFill>
                  <a:srgbClr val="000000"/>
                </a:solidFill>
                <a:latin typeface="DM Sans"/>
              </a:rPr>
              <a:t>started_at: This shows the date and time when the ride began. The format is YYYY-MM-DD HH:MM:SS.</a:t>
            </a:r>
          </a:p>
          <a:p>
            <a:pPr>
              <a:lnSpc>
                <a:spcPts val="4200"/>
              </a:lnSpc>
            </a:pPr>
          </a:p>
          <a:p>
            <a:pPr marL="647700" indent="-323850" lvl="1">
              <a:lnSpc>
                <a:spcPts val="4200"/>
              </a:lnSpc>
              <a:buFont typeface="Arial"/>
              <a:buChar char="•"/>
            </a:pPr>
            <a:r>
              <a:rPr lang="en-US" sz="3000">
                <a:solidFill>
                  <a:srgbClr val="000000"/>
                </a:solidFill>
                <a:latin typeface="DM Sans"/>
              </a:rPr>
              <a:t>ended_at: This shows the date and time when the ride ended. The format is the same as the started_at column.</a:t>
            </a:r>
          </a:p>
          <a:p>
            <a:pPr>
              <a:lnSpc>
                <a:spcPts val="4200"/>
              </a:lnSpc>
            </a:pPr>
          </a:p>
          <a:p>
            <a:pPr marL="647700" indent="-323850" lvl="1">
              <a:lnSpc>
                <a:spcPts val="4200"/>
              </a:lnSpc>
              <a:buFont typeface="Arial"/>
              <a:buChar char="•"/>
            </a:pPr>
            <a:r>
              <a:rPr lang="en-US" sz="3000">
                <a:solidFill>
                  <a:srgbClr val="000000"/>
                </a:solidFill>
                <a:latin typeface="DM Sans"/>
              </a:rPr>
              <a:t>start_station_name: This specifies the name of the docking station where the ride started.</a:t>
            </a:r>
          </a:p>
          <a:p>
            <a:pPr>
              <a:lnSpc>
                <a:spcPts val="4200"/>
              </a:lnSpc>
            </a:pPr>
          </a:p>
          <a:p>
            <a:pPr marL="647700" indent="-323850" lvl="1">
              <a:lnSpc>
                <a:spcPts val="4200"/>
              </a:lnSpc>
              <a:buFont typeface="Arial"/>
              <a:buChar char="•"/>
            </a:pPr>
            <a:r>
              <a:rPr lang="en-US" sz="3000">
                <a:solidFill>
                  <a:srgbClr val="000000"/>
                </a:solidFill>
                <a:latin typeface="DM Sans"/>
              </a:rPr>
              <a:t>start_station_id: This is a unique identifier for the starting docking station. It complements the start_station_name.</a:t>
            </a:r>
          </a:p>
          <a:p>
            <a:pPr>
              <a:lnSpc>
                <a:spcPts val="4200"/>
              </a:lnSpc>
            </a:pPr>
          </a:p>
        </p:txBody>
      </p:sp>
      <p:sp>
        <p:nvSpPr>
          <p:cNvPr name="TextBox 3" id="3"/>
          <p:cNvSpPr txBox="true"/>
          <p:nvPr/>
        </p:nvSpPr>
        <p:spPr>
          <a:xfrm rot="0">
            <a:off x="6404716" y="165100"/>
            <a:ext cx="4705826" cy="863600"/>
          </a:xfrm>
          <a:prstGeom prst="rect">
            <a:avLst/>
          </a:prstGeom>
        </p:spPr>
        <p:txBody>
          <a:bodyPr anchor="t" rtlCol="false" tIns="0" lIns="0" bIns="0" rIns="0">
            <a:spAutoFit/>
          </a:bodyPr>
          <a:lstStyle/>
          <a:p>
            <a:pPr algn="ctr">
              <a:lnSpc>
                <a:spcPts val="7000"/>
              </a:lnSpc>
              <a:spcBef>
                <a:spcPct val="0"/>
              </a:spcBef>
            </a:pPr>
            <a:r>
              <a:rPr lang="en-US" sz="5000">
                <a:solidFill>
                  <a:srgbClr val="000000"/>
                </a:solidFill>
                <a:latin typeface="DM Sans Bold"/>
              </a:rPr>
              <a:t>Data Structure: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581025"/>
            <a:ext cx="18288000" cy="9058275"/>
          </a:xfrm>
          <a:prstGeom prst="rect">
            <a:avLst/>
          </a:prstGeom>
        </p:spPr>
        <p:txBody>
          <a:bodyPr anchor="t" rtlCol="false" tIns="0" lIns="0" bIns="0" rIns="0">
            <a:spAutoFit/>
          </a:bodyPr>
          <a:lstStyle/>
          <a:p>
            <a:pPr marL="647703" indent="-323852" lvl="1">
              <a:lnSpc>
                <a:spcPts val="4200"/>
              </a:lnSpc>
              <a:buFont typeface="Arial"/>
              <a:buChar char="•"/>
            </a:pPr>
            <a:r>
              <a:rPr lang="en-US" sz="3000">
                <a:solidFill>
                  <a:srgbClr val="000000"/>
                </a:solidFill>
                <a:latin typeface="DM Sans"/>
              </a:rPr>
              <a:t>start_lat: This represents the latitude coordinate of the starting docking station.</a:t>
            </a:r>
          </a:p>
          <a:p>
            <a:pPr>
              <a:lnSpc>
                <a:spcPts val="4200"/>
              </a:lnSpc>
            </a:pPr>
          </a:p>
          <a:p>
            <a:pPr marL="647703" indent="-323852" lvl="1">
              <a:lnSpc>
                <a:spcPts val="4200"/>
              </a:lnSpc>
              <a:buFont typeface="Arial"/>
              <a:buChar char="•"/>
            </a:pPr>
            <a:r>
              <a:rPr lang="en-US" sz="3000">
                <a:solidFill>
                  <a:srgbClr val="000000"/>
                </a:solidFill>
                <a:latin typeface="DM Sans"/>
              </a:rPr>
              <a:t>start_lng: This represents the longitude coordinate of the starting docking station. These coordinates might be useful for mapping the station's location.</a:t>
            </a:r>
          </a:p>
          <a:p>
            <a:pPr>
              <a:lnSpc>
                <a:spcPts val="4200"/>
              </a:lnSpc>
            </a:pPr>
          </a:p>
          <a:p>
            <a:pPr marL="647703" indent="-323852" lvl="1">
              <a:lnSpc>
                <a:spcPts val="4200"/>
              </a:lnSpc>
              <a:buFont typeface="Arial"/>
              <a:buChar char="•"/>
            </a:pPr>
            <a:r>
              <a:rPr lang="en-US" sz="3000">
                <a:solidFill>
                  <a:srgbClr val="000000"/>
                </a:solidFill>
                <a:latin typeface="DM Sans"/>
              </a:rPr>
              <a:t>end_station_name: This specifies the name of the docking station where the ride ended.</a:t>
            </a:r>
          </a:p>
          <a:p>
            <a:pPr>
              <a:lnSpc>
                <a:spcPts val="4200"/>
              </a:lnSpc>
            </a:pPr>
          </a:p>
          <a:p>
            <a:pPr marL="647703" indent="-323852" lvl="1">
              <a:lnSpc>
                <a:spcPts val="4200"/>
              </a:lnSpc>
              <a:buFont typeface="Arial"/>
              <a:buChar char="•"/>
            </a:pPr>
            <a:r>
              <a:rPr lang="en-US" sz="3000">
                <a:solidFill>
                  <a:srgbClr val="000000"/>
                </a:solidFill>
                <a:latin typeface="DM Sans"/>
              </a:rPr>
              <a:t>end_station_id: This is a unique identifier for the ending docking station. It complements the end_station_name.</a:t>
            </a:r>
          </a:p>
          <a:p>
            <a:pPr>
              <a:lnSpc>
                <a:spcPts val="4200"/>
              </a:lnSpc>
            </a:pPr>
          </a:p>
          <a:p>
            <a:pPr marL="647703" indent="-323852" lvl="1">
              <a:lnSpc>
                <a:spcPts val="4200"/>
              </a:lnSpc>
              <a:buFont typeface="Arial"/>
              <a:buChar char="•"/>
            </a:pPr>
            <a:r>
              <a:rPr lang="en-US" sz="3000">
                <a:solidFill>
                  <a:srgbClr val="000000"/>
                </a:solidFill>
                <a:latin typeface="DM Sans"/>
              </a:rPr>
              <a:t>end_lat: This represents the latitude coordinate of the ending docking station.</a:t>
            </a:r>
          </a:p>
          <a:p>
            <a:pPr>
              <a:lnSpc>
                <a:spcPts val="4200"/>
              </a:lnSpc>
            </a:pPr>
          </a:p>
          <a:p>
            <a:pPr marL="647703" indent="-323852" lvl="1">
              <a:lnSpc>
                <a:spcPts val="4200"/>
              </a:lnSpc>
              <a:buFont typeface="Arial"/>
              <a:buChar char="•"/>
            </a:pPr>
            <a:r>
              <a:rPr lang="en-US" sz="3000">
                <a:solidFill>
                  <a:srgbClr val="000000"/>
                </a:solidFill>
                <a:latin typeface="DM Sans"/>
              </a:rPr>
              <a:t>end_lng: This represents the longitude coordinate of the ending docking station. These coordinates might be useful for mapping the station's location.</a:t>
            </a:r>
          </a:p>
          <a:p>
            <a:pPr>
              <a:lnSpc>
                <a:spcPts val="4200"/>
              </a:lnSpc>
            </a:pPr>
          </a:p>
          <a:p>
            <a:pPr marL="647703" indent="-323852" lvl="1">
              <a:lnSpc>
                <a:spcPts val="4200"/>
              </a:lnSpc>
              <a:buFont typeface="Arial"/>
              <a:buChar char="•"/>
            </a:pPr>
            <a:r>
              <a:rPr lang="en-US" sz="3000">
                <a:solidFill>
                  <a:srgbClr val="000000"/>
                </a:solidFill>
                <a:latin typeface="DM Sans"/>
              </a:rPr>
              <a:t>member_casual: This column indicates whether the rider was a member (member) or a casual user (casual) of the bike-sharing service.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63" y="0"/>
            <a:ext cx="18292163" cy="14791027"/>
          </a:xfrm>
          <a:custGeom>
            <a:avLst/>
            <a:gdLst/>
            <a:ahLst/>
            <a:cxnLst/>
            <a:rect r="r" b="b" t="t" l="l"/>
            <a:pathLst>
              <a:path h="14791027" w="18292163">
                <a:moveTo>
                  <a:pt x="0" y="0"/>
                </a:moveTo>
                <a:lnTo>
                  <a:pt x="18292163" y="0"/>
                </a:lnTo>
                <a:lnTo>
                  <a:pt x="18292163" y="14791027"/>
                </a:lnTo>
                <a:lnTo>
                  <a:pt x="0" y="14791027"/>
                </a:lnTo>
                <a:lnTo>
                  <a:pt x="0" y="0"/>
                </a:lnTo>
                <a:close/>
              </a:path>
            </a:pathLst>
          </a:custGeom>
          <a:blipFill>
            <a:blip r:embed="rId2"/>
            <a:stretch>
              <a:fillRect l="-1460" t="0" r="-1460" b="-1806"/>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0617" y="724445"/>
            <a:ext cx="15286765" cy="12318724"/>
          </a:xfrm>
          <a:custGeom>
            <a:avLst/>
            <a:gdLst/>
            <a:ahLst/>
            <a:cxnLst/>
            <a:rect r="r" b="b" t="t" l="l"/>
            <a:pathLst>
              <a:path h="12318724" w="15286765">
                <a:moveTo>
                  <a:pt x="0" y="0"/>
                </a:moveTo>
                <a:lnTo>
                  <a:pt x="15286766" y="0"/>
                </a:lnTo>
                <a:lnTo>
                  <a:pt x="15286766" y="12318723"/>
                </a:lnTo>
                <a:lnTo>
                  <a:pt x="0" y="12318723"/>
                </a:lnTo>
                <a:lnTo>
                  <a:pt x="0" y="0"/>
                </a:lnTo>
                <a:close/>
              </a:path>
            </a:pathLst>
          </a:custGeom>
          <a:blipFill>
            <a:blip r:embed="rId2"/>
            <a:stretch>
              <a:fillRect l="-295" t="0" r="-454"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2940" y="150202"/>
            <a:ext cx="16845062" cy="13380321"/>
          </a:xfrm>
          <a:custGeom>
            <a:avLst/>
            <a:gdLst/>
            <a:ahLst/>
            <a:cxnLst/>
            <a:rect r="r" b="b" t="t" l="l"/>
            <a:pathLst>
              <a:path h="13380321" w="16845062">
                <a:moveTo>
                  <a:pt x="0" y="0"/>
                </a:moveTo>
                <a:lnTo>
                  <a:pt x="16845062" y="0"/>
                </a:lnTo>
                <a:lnTo>
                  <a:pt x="16845062" y="13380320"/>
                </a:lnTo>
                <a:lnTo>
                  <a:pt x="0" y="13380320"/>
                </a:lnTo>
                <a:lnTo>
                  <a:pt x="0" y="0"/>
                </a:lnTo>
                <a:close/>
              </a:path>
            </a:pathLst>
          </a:custGeom>
          <a:blipFill>
            <a:blip r:embed="rId2"/>
            <a:stretch>
              <a:fillRect l="0" t="-347" r="0" b="-347"/>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3450" y="-386431"/>
            <a:ext cx="16795850" cy="13433990"/>
          </a:xfrm>
          <a:custGeom>
            <a:avLst/>
            <a:gdLst/>
            <a:ahLst/>
            <a:cxnLst/>
            <a:rect r="r" b="b" t="t" l="l"/>
            <a:pathLst>
              <a:path h="13433990" w="16795850">
                <a:moveTo>
                  <a:pt x="0" y="0"/>
                </a:moveTo>
                <a:lnTo>
                  <a:pt x="16795850" y="0"/>
                </a:lnTo>
                <a:lnTo>
                  <a:pt x="16795850" y="13433990"/>
                </a:lnTo>
                <a:lnTo>
                  <a:pt x="0" y="1343399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7251" y="264703"/>
            <a:ext cx="16736550" cy="13386560"/>
          </a:xfrm>
          <a:custGeom>
            <a:avLst/>
            <a:gdLst/>
            <a:ahLst/>
            <a:cxnLst/>
            <a:rect r="r" b="b" t="t" l="l"/>
            <a:pathLst>
              <a:path h="13386560" w="16736550">
                <a:moveTo>
                  <a:pt x="0" y="0"/>
                </a:moveTo>
                <a:lnTo>
                  <a:pt x="16736551" y="0"/>
                </a:lnTo>
                <a:lnTo>
                  <a:pt x="16736551" y="13386560"/>
                </a:lnTo>
                <a:lnTo>
                  <a:pt x="0" y="1338656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DAF_xeFOohk</dc:identifier>
  <dcterms:modified xsi:type="dcterms:W3CDTF">2011-08-01T06:04:30Z</dcterms:modified>
  <cp:revision>1</cp:revision>
  <dc:title>DIVVY’S TRIP</dc:title>
</cp:coreProperties>
</file>