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Book Antiqu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ookAntiqu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 name="Google Shape;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a6ff81080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a6ff81080_2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a6ff81080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a6ff81080_2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a6ff81080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a6ff81080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a6ff81080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a6ff81080_1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a6ff81080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a6ff81080_1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a6ff81080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a6ff81080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12" name="Shape 12"/>
        <p:cNvGrpSpPr/>
        <p:nvPr/>
      </p:nvGrpSpPr>
      <p:grpSpPr>
        <a:xfrm>
          <a:off x="0" y="0"/>
          <a:ext cx="0" cy="0"/>
          <a:chOff x="0" y="0"/>
          <a:chExt cx="0" cy="0"/>
        </a:xfrm>
      </p:grpSpPr>
      <p:pic>
        <p:nvPicPr>
          <p:cNvPr descr="Google Shape;51;p13" id="13" name="Google Shape;13;p2"/>
          <p:cNvPicPr preferRelativeResize="0"/>
          <p:nvPr/>
        </p:nvPicPr>
        <p:blipFill rotWithShape="1">
          <a:blip r:embed="rId2">
            <a:alphaModFix/>
          </a:blip>
          <a:srcRect b="0" l="0" r="0" t="0"/>
          <a:stretch/>
        </p:blipFill>
        <p:spPr>
          <a:xfrm>
            <a:off x="152400" y="63102"/>
            <a:ext cx="838200" cy="745333"/>
          </a:xfrm>
          <a:prstGeom prst="rect">
            <a:avLst/>
          </a:prstGeom>
          <a:noFill/>
          <a:ln>
            <a:noFill/>
          </a:ln>
        </p:spPr>
      </p:pic>
      <p:sp>
        <p:nvSpPr>
          <p:cNvPr id="14" name="Google Shape;14;p2"/>
          <p:cNvSpPr txBox="1"/>
          <p:nvPr/>
        </p:nvSpPr>
        <p:spPr>
          <a:xfrm>
            <a:off x="960124" y="171450"/>
            <a:ext cx="8138152" cy="9677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2400"/>
              <a:buFont typeface="Book Antiqua"/>
              <a:buNone/>
            </a:pPr>
            <a:r>
              <a:rPr b="1" i="0" lang="en-IN" sz="2400" u="none" cap="none" strike="noStrike">
                <a:solidFill>
                  <a:srgbClr val="000000"/>
                </a:solidFill>
                <a:latin typeface="Book Antiqua"/>
                <a:ea typeface="Book Antiqua"/>
                <a:cs typeface="Book Antiqua"/>
                <a:sym typeface="Book Antiqua"/>
              </a:rPr>
              <a:t> </a:t>
            </a:r>
            <a:r>
              <a:rPr b="1" i="0" lang="en-IN" sz="2000" u="none" cap="none" strike="noStrike">
                <a:solidFill>
                  <a:srgbClr val="000000"/>
                </a:solidFill>
                <a:latin typeface="Book Antiqua"/>
                <a:ea typeface="Book Antiqua"/>
                <a:cs typeface="Book Antiqua"/>
                <a:sym typeface="Book Antiqua"/>
              </a:rPr>
              <a:t>PSG INSTITUTE OF TECHNOLOGY AND APPLIED RESEARCH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Book Antiqua"/>
              <a:buNone/>
            </a:pPr>
            <a:r>
              <a:rPr b="1" i="0" lang="en-IN" sz="1600" u="none" cap="none" strike="noStrike">
                <a:solidFill>
                  <a:srgbClr val="000000"/>
                </a:solidFill>
                <a:latin typeface="Book Antiqua"/>
                <a:ea typeface="Book Antiqua"/>
                <a:cs typeface="Book Antiqua"/>
                <a:sym typeface="Book Antiqua"/>
              </a:rPr>
              <a:t>COIMBATORE</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228599" y="685800"/>
            <a:ext cx="76201" cy="4286251"/>
          </a:xfrm>
          <a:custGeom>
            <a:rect b="b" l="l" r="r" t="t"/>
            <a:pathLst>
              <a:path extrusionOk="0" h="21600" w="21600">
                <a:moveTo>
                  <a:pt x="0" y="21600"/>
                </a:moveTo>
                <a:lnTo>
                  <a:pt x="10800" y="0"/>
                </a:lnTo>
                <a:lnTo>
                  <a:pt x="21600" y="21600"/>
                </a:lnTo>
                <a:close/>
              </a:path>
            </a:pathLst>
          </a:custGeom>
          <a:solidFill>
            <a:srgbClr val="660066"/>
          </a:solidFill>
          <a:ln cap="flat" cmpd="sng" w="9525">
            <a:solidFill>
              <a:srgbClr val="EF9F28"/>
            </a:solidFill>
            <a:prstDash val="solid"/>
            <a:miter lim="8000"/>
            <a:headEnd len="sm" w="sm" type="none"/>
            <a:tailEnd len="sm" w="sm" type="none"/>
          </a:ln>
          <a:effectLst>
            <a:outerShdw blurRad="63500" rotWithShape="0" dir="5400000" dist="23000">
              <a:srgbClr val="000000">
                <a:alpha val="3411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type="title"/>
          </p:nvPr>
        </p:nvSpPr>
        <p:spPr>
          <a:xfrm>
            <a:off x="685800" y="1597819"/>
            <a:ext cx="7772400" cy="1102520"/>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2"/>
          <p:cNvSpPr txBox="1"/>
          <p:nvPr>
            <p:ph idx="1" type="body"/>
          </p:nvPr>
        </p:nvSpPr>
        <p:spPr>
          <a:xfrm>
            <a:off x="1371600" y="2914650"/>
            <a:ext cx="6400800" cy="1314450"/>
          </a:xfrm>
          <a:prstGeom prst="rect">
            <a:avLst/>
          </a:prstGeom>
          <a:noFill/>
          <a:ln>
            <a:noFill/>
          </a:ln>
        </p:spPr>
        <p:txBody>
          <a:bodyPr anchorCtr="0" anchor="t" bIns="45675" lIns="45675" spcFirstLastPara="1" rIns="45675" wrap="square" tIns="45675">
            <a:normAutofit/>
          </a:bodyPr>
          <a:lstStyle>
            <a:lvl1pPr indent="-228600" lvl="0" marL="457200" algn="ctr">
              <a:lnSpc>
                <a:spcPct val="100000"/>
              </a:lnSpc>
              <a:spcBef>
                <a:spcPts val="600"/>
              </a:spcBef>
              <a:spcAft>
                <a:spcPts val="0"/>
              </a:spcAft>
              <a:buClr>
                <a:srgbClr val="888888"/>
              </a:buClr>
              <a:buSzPts val="3200"/>
              <a:buFont typeface="Book Antiqua"/>
              <a:buNone/>
              <a:defRPr>
                <a:solidFill>
                  <a:srgbClr val="888888"/>
                </a:solidFill>
              </a:defRPr>
            </a:lvl1pPr>
            <a:lvl2pPr indent="-228600" lvl="1" marL="914400" algn="ctr">
              <a:lnSpc>
                <a:spcPct val="100000"/>
              </a:lnSpc>
              <a:spcBef>
                <a:spcPts val="600"/>
              </a:spcBef>
              <a:spcAft>
                <a:spcPts val="0"/>
              </a:spcAft>
              <a:buClr>
                <a:srgbClr val="888888"/>
              </a:buClr>
              <a:buSzPts val="3200"/>
              <a:buFont typeface="Book Antiqua"/>
              <a:buNone/>
              <a:defRPr>
                <a:solidFill>
                  <a:srgbClr val="888888"/>
                </a:solidFill>
              </a:defRPr>
            </a:lvl2pPr>
            <a:lvl3pPr indent="-228600" lvl="2" marL="1371600" algn="ctr">
              <a:lnSpc>
                <a:spcPct val="100000"/>
              </a:lnSpc>
              <a:spcBef>
                <a:spcPts val="600"/>
              </a:spcBef>
              <a:spcAft>
                <a:spcPts val="0"/>
              </a:spcAft>
              <a:buClr>
                <a:srgbClr val="888888"/>
              </a:buClr>
              <a:buSzPts val="3200"/>
              <a:buFont typeface="Book Antiqua"/>
              <a:buNone/>
              <a:defRPr>
                <a:solidFill>
                  <a:srgbClr val="888888"/>
                </a:solidFill>
              </a:defRPr>
            </a:lvl3pPr>
            <a:lvl4pPr indent="-228600" lvl="3" marL="1828800" algn="ctr">
              <a:lnSpc>
                <a:spcPct val="100000"/>
              </a:lnSpc>
              <a:spcBef>
                <a:spcPts val="600"/>
              </a:spcBef>
              <a:spcAft>
                <a:spcPts val="0"/>
              </a:spcAft>
              <a:buClr>
                <a:srgbClr val="888888"/>
              </a:buClr>
              <a:buSzPts val="3200"/>
              <a:buFont typeface="Book Antiqua"/>
              <a:buNone/>
              <a:defRPr>
                <a:solidFill>
                  <a:srgbClr val="888888"/>
                </a:solidFill>
              </a:defRPr>
            </a:lvl4pPr>
            <a:lvl5pPr indent="-228600" lvl="4" marL="2286000" algn="ctr">
              <a:lnSpc>
                <a:spcPct val="100000"/>
              </a:lnSpc>
              <a:spcBef>
                <a:spcPts val="600"/>
              </a:spcBef>
              <a:spcAft>
                <a:spcPts val="0"/>
              </a:spcAft>
              <a:buClr>
                <a:srgbClr val="888888"/>
              </a:buClr>
              <a:buSzPts val="3200"/>
              <a:buFont typeface="Book Antiqua"/>
              <a:buNone/>
              <a:defRPr>
                <a:solidFill>
                  <a:srgbClr val="888888"/>
                </a:solidFill>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18" name="Google Shape;18;p2"/>
          <p:cNvSpPr txBox="1"/>
          <p:nvPr>
            <p:ph idx="12" type="sldNum"/>
          </p:nvPr>
        </p:nvSpPr>
        <p:spPr>
          <a:xfrm>
            <a:off x="8430299" y="4769584"/>
            <a:ext cx="256501" cy="2692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1pPr>
            <a:lvl2pPr indent="0" lvl="1"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2pPr>
            <a:lvl3pPr indent="0" lvl="2"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3pPr>
            <a:lvl4pPr indent="0" lvl="3"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4pPr>
            <a:lvl5pPr indent="0" lvl="4"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5pPr>
            <a:lvl6pPr indent="0" lvl="5"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6pPr>
            <a:lvl7pPr indent="0" lvl="6"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7pPr>
            <a:lvl8pPr indent="0" lvl="7"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8pPr>
            <a:lvl9pPr indent="0" lvl="8"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457200" y="457200"/>
            <a:ext cx="8229600" cy="606029"/>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457200" y="1200150"/>
            <a:ext cx="8229600" cy="3394472"/>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22" name="Google Shape;22;p3"/>
          <p:cNvSpPr txBox="1"/>
          <p:nvPr>
            <p:ph idx="12" type="sldNum"/>
          </p:nvPr>
        </p:nvSpPr>
        <p:spPr>
          <a:xfrm>
            <a:off x="8430299" y="4769584"/>
            <a:ext cx="256501" cy="2692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1pPr>
            <a:lvl2pPr indent="0" lvl="1"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2pPr>
            <a:lvl3pPr indent="0" lvl="2"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3pPr>
            <a:lvl4pPr indent="0" lvl="3"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4pPr>
            <a:lvl5pPr indent="0" lvl="4"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5pPr>
            <a:lvl6pPr indent="0" lvl="5"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6pPr>
            <a:lvl7pPr indent="0" lvl="6"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7pPr>
            <a:lvl8pPr indent="0" lvl="7"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8pPr>
            <a:lvl9pPr indent="0" lvl="8"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showMasterSp="0" type="titleOnly">
  <p:cSld name="TITLE_ONLY">
    <p:spTree>
      <p:nvGrpSpPr>
        <p:cNvPr id="23" name="Shape 23"/>
        <p:cNvGrpSpPr/>
        <p:nvPr/>
      </p:nvGrpSpPr>
      <p:grpSpPr>
        <a:xfrm>
          <a:off x="0" y="0"/>
          <a:ext cx="0" cy="0"/>
          <a:chOff x="0" y="0"/>
          <a:chExt cx="0" cy="0"/>
        </a:xfrm>
      </p:grpSpPr>
      <p:pic>
        <p:nvPicPr>
          <p:cNvPr descr="Google Shape;81;p17" id="24" name="Google Shape;24;p4"/>
          <p:cNvPicPr preferRelativeResize="0"/>
          <p:nvPr/>
        </p:nvPicPr>
        <p:blipFill rotWithShape="1">
          <a:blip r:embed="rId2">
            <a:alphaModFix/>
          </a:blip>
          <a:srcRect b="0" l="0" r="0" t="0"/>
          <a:stretch/>
        </p:blipFill>
        <p:spPr>
          <a:xfrm>
            <a:off x="8305800" y="76200"/>
            <a:ext cx="685800" cy="609600"/>
          </a:xfrm>
          <a:prstGeom prst="rect">
            <a:avLst/>
          </a:prstGeom>
          <a:noFill/>
          <a:ln>
            <a:noFill/>
          </a:ln>
        </p:spPr>
      </p:pic>
      <p:sp>
        <p:nvSpPr>
          <p:cNvPr id="25" name="Google Shape;25;p4"/>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4"/>
          <p:cNvSpPr txBox="1"/>
          <p:nvPr>
            <p:ph idx="12" type="sldNum"/>
          </p:nvPr>
        </p:nvSpPr>
        <p:spPr>
          <a:xfrm>
            <a:off x="8430299" y="4769584"/>
            <a:ext cx="256501" cy="2692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1pPr>
            <a:lvl2pPr indent="0" lvl="1"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2pPr>
            <a:lvl3pPr indent="0" lvl="2"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3pPr>
            <a:lvl4pPr indent="0" lvl="3"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4pPr>
            <a:lvl5pPr indent="0" lvl="4"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5pPr>
            <a:lvl6pPr indent="0" lvl="5"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6pPr>
            <a:lvl7pPr indent="0" lvl="6"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7pPr>
            <a:lvl8pPr indent="0" lvl="7"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8pPr>
            <a:lvl9pPr indent="0" lvl="8" marL="0" marR="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pic>
        <p:nvPicPr>
          <p:cNvPr descr="Google Shape;66;p15" id="6" name="Google Shape;6;p1"/>
          <p:cNvPicPr preferRelativeResize="0"/>
          <p:nvPr/>
        </p:nvPicPr>
        <p:blipFill rotWithShape="1">
          <a:blip r:embed="rId1">
            <a:alphaModFix/>
          </a:blip>
          <a:srcRect b="0" l="0" r="0" t="0"/>
          <a:stretch/>
        </p:blipFill>
        <p:spPr>
          <a:xfrm>
            <a:off x="8305800" y="76200"/>
            <a:ext cx="685800" cy="609600"/>
          </a:xfrm>
          <a:prstGeom prst="rect">
            <a:avLst/>
          </a:prstGeom>
          <a:noFill/>
          <a:ln>
            <a:noFill/>
          </a:ln>
        </p:spPr>
      </p:pic>
      <p:sp>
        <p:nvSpPr>
          <p:cNvPr id="7" name="Google Shape;7;p1"/>
          <p:cNvSpPr/>
          <p:nvPr/>
        </p:nvSpPr>
        <p:spPr>
          <a:xfrm flipH="1">
            <a:off x="8915399" y="685800"/>
            <a:ext cx="76201" cy="4286251"/>
          </a:xfrm>
          <a:custGeom>
            <a:rect b="b" l="l" r="r" t="t"/>
            <a:pathLst>
              <a:path extrusionOk="0" h="21600" w="21600">
                <a:moveTo>
                  <a:pt x="0" y="21600"/>
                </a:moveTo>
                <a:lnTo>
                  <a:pt x="10800" y="0"/>
                </a:lnTo>
                <a:lnTo>
                  <a:pt x="21600" y="21600"/>
                </a:lnTo>
                <a:close/>
              </a:path>
            </a:pathLst>
          </a:custGeom>
          <a:solidFill>
            <a:srgbClr val="660066"/>
          </a:solidFill>
          <a:ln cap="flat" cmpd="sng" w="9525">
            <a:solidFill>
              <a:srgbClr val="EF9F28"/>
            </a:solidFill>
            <a:prstDash val="solid"/>
            <a:miter lim="8000"/>
            <a:headEnd len="sm" w="sm" type="none"/>
            <a:tailEnd len="sm" w="sm" type="none"/>
          </a:ln>
          <a:effectLst>
            <a:outerShdw blurRad="63500" rotWithShape="0" dir="5400000" dist="23000">
              <a:srgbClr val="000000">
                <a:alpha val="3411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p:nvPr/>
        </p:nvSpPr>
        <p:spPr>
          <a:xfrm flipH="1" rot="5400000">
            <a:off x="4124919" y="-3518893"/>
            <a:ext cx="55960" cy="7391401"/>
          </a:xfrm>
          <a:custGeom>
            <a:rect b="b" l="l" r="r" t="t"/>
            <a:pathLst>
              <a:path extrusionOk="0" h="21600" w="21600">
                <a:moveTo>
                  <a:pt x="0" y="21600"/>
                </a:moveTo>
                <a:lnTo>
                  <a:pt x="10800" y="0"/>
                </a:lnTo>
                <a:lnTo>
                  <a:pt x="21600" y="21600"/>
                </a:lnTo>
                <a:close/>
              </a:path>
            </a:pathLst>
          </a:custGeom>
          <a:solidFill>
            <a:srgbClr val="660066"/>
          </a:solidFill>
          <a:ln cap="flat" cmpd="sng" w="9525">
            <a:solidFill>
              <a:srgbClr val="EF9F28"/>
            </a:solidFill>
            <a:prstDash val="solid"/>
            <a:miter lim="8000"/>
            <a:headEnd len="sm" w="sm" type="none"/>
            <a:tailEnd len="sm" w="sm" type="none"/>
          </a:ln>
          <a:effectLst>
            <a:outerShdw blurRad="63500" rotWithShape="0" dir="5400000" dist="23000">
              <a:srgbClr val="000000">
                <a:alpha val="3411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txBox="1"/>
          <p:nvPr>
            <p:ph type="title"/>
          </p:nvPr>
        </p:nvSpPr>
        <p:spPr>
          <a:xfrm>
            <a:off x="457200" y="457200"/>
            <a:ext cx="8229600" cy="606029"/>
          </a:xfrm>
          <a:prstGeom prst="rect">
            <a:avLst/>
          </a:prstGeom>
          <a:noFill/>
          <a:ln>
            <a:noFill/>
          </a:ln>
        </p:spPr>
        <p:txBody>
          <a:bodyPr anchorCtr="0" anchor="ctr" bIns="45675" lIns="45675" spcFirstLastPara="1" rIns="45675" wrap="square" tIns="45675">
            <a:normAutofit/>
          </a:bodyPr>
          <a:lstStyle>
            <a:lvl1pPr lvl="0"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1pPr>
            <a:lvl2pPr lvl="1"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2pPr>
            <a:lvl3pPr lvl="2"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3pPr>
            <a:lvl4pPr lvl="3"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4pPr>
            <a:lvl5pPr lvl="4"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5pPr>
            <a:lvl6pPr lvl="5"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6pPr>
            <a:lvl7pPr lvl="6"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7pPr>
            <a:lvl8pPr lvl="7"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8pPr>
            <a:lvl9pPr lvl="8" marR="0" rtl="0" algn="ctr">
              <a:lnSpc>
                <a:spcPct val="100000"/>
              </a:lnSpc>
              <a:spcBef>
                <a:spcPts val="0"/>
              </a:spcBef>
              <a:spcAft>
                <a:spcPts val="0"/>
              </a:spcAft>
              <a:buClr>
                <a:srgbClr val="000000"/>
              </a:buClr>
              <a:buSzPts val="4400"/>
              <a:buFont typeface="Book Antiqua"/>
              <a:buNone/>
              <a:defRPr b="0" i="0" sz="4400" u="none" cap="none" strike="noStrike">
                <a:solidFill>
                  <a:srgbClr val="000000"/>
                </a:solidFill>
                <a:latin typeface="Book Antiqua"/>
                <a:ea typeface="Book Antiqua"/>
                <a:cs typeface="Book Antiqua"/>
                <a:sym typeface="Book Antiqua"/>
              </a:defRPr>
            </a:lvl9pPr>
          </a:lstStyle>
          <a:p/>
        </p:txBody>
      </p:sp>
      <p:sp>
        <p:nvSpPr>
          <p:cNvPr id="10" name="Google Shape;10;p1"/>
          <p:cNvSpPr txBox="1"/>
          <p:nvPr>
            <p:ph idx="1" type="body"/>
          </p:nvPr>
        </p:nvSpPr>
        <p:spPr>
          <a:xfrm>
            <a:off x="457200" y="1200150"/>
            <a:ext cx="8229600" cy="3394472"/>
          </a:xfrm>
          <a:prstGeom prst="rect">
            <a:avLst/>
          </a:prstGeom>
          <a:noFill/>
          <a:ln>
            <a:noFill/>
          </a:ln>
        </p:spPr>
        <p:txBody>
          <a:bodyPr anchorCtr="0" anchor="t" bIns="45675" lIns="45675" spcFirstLastPara="1" rIns="45675" wrap="square" tIns="45675">
            <a:normAutofit/>
          </a:bodyPr>
          <a:lstStyle>
            <a:lvl1pPr indent="-431800" lvl="0" marL="4572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1pPr>
            <a:lvl2pPr indent="-431800" lvl="1" marL="9144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2pPr>
            <a:lvl3pPr indent="-431800" lvl="2" marL="13716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3pPr>
            <a:lvl4pPr indent="-431800" lvl="3" marL="18288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4pPr>
            <a:lvl5pPr indent="-431800" lvl="4" marL="22860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5pPr>
            <a:lvl6pPr indent="-431800" lvl="5" marL="27432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6pPr>
            <a:lvl7pPr indent="-431800" lvl="6" marL="32004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7pPr>
            <a:lvl8pPr indent="-431800" lvl="7" marL="36576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8pPr>
            <a:lvl9pPr indent="-431800" lvl="8" marL="41148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Book Antiqua"/>
                <a:ea typeface="Book Antiqua"/>
                <a:cs typeface="Book Antiqua"/>
                <a:sym typeface="Book Antiqua"/>
              </a:defRPr>
            </a:lvl9pPr>
          </a:lstStyle>
          <a:p/>
        </p:txBody>
      </p:sp>
      <p:sp>
        <p:nvSpPr>
          <p:cNvPr id="11" name="Google Shape;11;p1"/>
          <p:cNvSpPr txBox="1"/>
          <p:nvPr>
            <p:ph idx="12" type="sldNum"/>
          </p:nvPr>
        </p:nvSpPr>
        <p:spPr>
          <a:xfrm>
            <a:off x="8430299" y="4769584"/>
            <a:ext cx="256501" cy="269201"/>
          </a:xfrm>
          <a:prstGeom prst="rect">
            <a:avLst/>
          </a:prstGeom>
          <a:noFill/>
          <a:ln>
            <a:noFill/>
          </a:ln>
        </p:spPr>
        <p:txBody>
          <a:bodyPr anchorCtr="0" anchor="ctr" bIns="45675" lIns="45675" spcFirstLastPara="1" rIns="45675" wrap="square" tIns="45675">
            <a:spAutoFit/>
          </a:bodyPr>
          <a:lstStyle>
            <a:lvl1pPr indent="0" lvl="0"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1pPr>
            <a:lvl2pPr indent="0" lvl="1"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2pPr>
            <a:lvl3pPr indent="0" lvl="2"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3pPr>
            <a:lvl4pPr indent="0" lvl="3"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4pPr>
            <a:lvl5pPr indent="0" lvl="4"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5pPr>
            <a:lvl6pPr indent="0" lvl="5"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6pPr>
            <a:lvl7pPr indent="0" lvl="6"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7pPr>
            <a:lvl8pPr indent="0" lvl="7"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8pPr>
            <a:lvl9pPr indent="0" lvl="8" marL="0" marR="0" rtl="0" algn="r">
              <a:lnSpc>
                <a:spcPct val="100000"/>
              </a:lnSpc>
              <a:spcBef>
                <a:spcPts val="0"/>
              </a:spcBef>
              <a:spcAft>
                <a:spcPts val="0"/>
              </a:spcAft>
              <a:buClr>
                <a:srgbClr val="898989"/>
              </a:buClr>
              <a:buSzPts val="1200"/>
              <a:buFont typeface="Book Antiqua"/>
              <a:buNone/>
              <a:defRPr b="0" i="0" sz="1200" u="none" cap="none" strike="noStrike">
                <a:solidFill>
                  <a:srgbClr val="898989"/>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5"/>
          <p:cNvSpPr txBox="1"/>
          <p:nvPr/>
        </p:nvSpPr>
        <p:spPr>
          <a:xfrm>
            <a:off x="1340822" y="4794518"/>
            <a:ext cx="6351231"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 </a:t>
            </a:r>
            <a:endParaRPr b="0" i="0" sz="1200" u="none" cap="none" strike="noStrike">
              <a:solidFill>
                <a:srgbClr val="B5B5B5"/>
              </a:solidFill>
              <a:latin typeface="Book Antiqua"/>
              <a:ea typeface="Book Antiqua"/>
              <a:cs typeface="Book Antiqua"/>
              <a:sym typeface="Book Antiqua"/>
            </a:endParaRPr>
          </a:p>
        </p:txBody>
      </p:sp>
      <p:sp>
        <p:nvSpPr>
          <p:cNvPr id="32" name="Google Shape;32;p5"/>
          <p:cNvSpPr txBox="1"/>
          <p:nvPr>
            <p:ph idx="4294967295" type="ctrTitle"/>
          </p:nvPr>
        </p:nvSpPr>
        <p:spPr>
          <a:xfrm>
            <a:off x="796923" y="1677091"/>
            <a:ext cx="7772401" cy="1086001"/>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000000"/>
              </a:buClr>
              <a:buSzPts val="1800"/>
              <a:buFont typeface="Times New Roman"/>
              <a:buNone/>
            </a:pPr>
            <a:r>
              <a:rPr b="1" i="0" lang="en-IN" sz="1800" u="none" cap="none" strike="noStrike">
                <a:solidFill>
                  <a:srgbClr val="000000"/>
                </a:solidFill>
                <a:latin typeface="Times New Roman"/>
                <a:ea typeface="Times New Roman"/>
                <a:cs typeface="Times New Roman"/>
                <a:sym typeface="Times New Roman"/>
              </a:rPr>
              <a:t>AI-powered Adaptive Steganography </a:t>
            </a:r>
            <a:endParaRPr b="1" i="0" sz="2000" u="none" cap="none" strike="noStrike">
              <a:solidFill>
                <a:srgbClr val="000000"/>
              </a:solidFill>
              <a:latin typeface="Bookman Old Style"/>
              <a:ea typeface="Bookman Old Style"/>
              <a:cs typeface="Bookman Old Style"/>
              <a:sym typeface="Bookman Old Style"/>
            </a:endParaRPr>
          </a:p>
        </p:txBody>
      </p:sp>
      <p:sp>
        <p:nvSpPr>
          <p:cNvPr id="33" name="Google Shape;33;p5"/>
          <p:cNvSpPr txBox="1"/>
          <p:nvPr>
            <p:ph idx="4294967295" type="subTitle"/>
          </p:nvPr>
        </p:nvSpPr>
        <p:spPr>
          <a:xfrm>
            <a:off x="815974" y="2950366"/>
            <a:ext cx="3867151" cy="1354995"/>
          </a:xfrm>
          <a:prstGeom prst="rect">
            <a:avLst/>
          </a:prstGeom>
          <a:noFill/>
          <a:ln>
            <a:noFill/>
          </a:ln>
        </p:spPr>
        <p:txBody>
          <a:bodyPr anchorCtr="0" anchor="t" bIns="45675" lIns="45675" spcFirstLastPara="1" rIns="45675" wrap="square" tIns="45675">
            <a:normAutofit/>
          </a:bodyPr>
          <a:lstStyle/>
          <a:p>
            <a:pPr indent="0" lvl="0" marL="0" marR="0" rtl="0" algn="ctr">
              <a:lnSpc>
                <a:spcPct val="81000"/>
              </a:lnSpc>
              <a:spcBef>
                <a:spcPts val="0"/>
              </a:spcBef>
              <a:spcAft>
                <a:spcPts val="0"/>
              </a:spcAft>
              <a:buClr>
                <a:srgbClr val="000000"/>
              </a:buClr>
              <a:buSzPts val="1529"/>
              <a:buFont typeface="Arial"/>
              <a:buNone/>
            </a:pPr>
            <a:r>
              <a:rPr b="1" i="0" lang="en-IN" sz="1529" u="sng" cap="none" strike="noStrike">
                <a:solidFill>
                  <a:srgbClr val="000000"/>
                </a:solidFill>
                <a:latin typeface="Bookman Old Style"/>
                <a:ea typeface="Bookman Old Style"/>
                <a:cs typeface="Bookman Old Style"/>
                <a:sym typeface="Bookman Old Style"/>
              </a:rPr>
              <a:t>Submitted By</a:t>
            </a:r>
            <a:endParaRPr b="0" i="0" sz="3200" u="none" cap="none" strike="noStrike">
              <a:solidFill>
                <a:srgbClr val="000000"/>
              </a:solidFill>
              <a:latin typeface="Book Antiqua"/>
              <a:ea typeface="Book Antiqua"/>
              <a:cs typeface="Book Antiqua"/>
              <a:sym typeface="Book Antiqua"/>
            </a:endParaRPr>
          </a:p>
          <a:p>
            <a:pPr indent="0" lvl="0" marL="0" marR="0" rtl="0" algn="ctr">
              <a:lnSpc>
                <a:spcPct val="81000"/>
              </a:lnSpc>
              <a:spcBef>
                <a:spcPts val="200"/>
              </a:spcBef>
              <a:spcAft>
                <a:spcPts val="0"/>
              </a:spcAft>
              <a:buClr>
                <a:srgbClr val="888888"/>
              </a:buClr>
              <a:buSzPts val="3200"/>
              <a:buFont typeface="Arial"/>
              <a:buNone/>
            </a:pPr>
            <a:r>
              <a:t/>
            </a:r>
            <a:endParaRPr b="0" i="0" sz="3200" u="none" cap="none" strike="noStrike">
              <a:solidFill>
                <a:srgbClr val="888888"/>
              </a:solidFill>
              <a:latin typeface="Book Antiqua"/>
              <a:ea typeface="Book Antiqua"/>
              <a:cs typeface="Book Antiqua"/>
              <a:sym typeface="Book Antiqua"/>
            </a:endParaRPr>
          </a:p>
          <a:p>
            <a:pPr indent="0" lvl="0" marL="0" marR="0" rtl="0" algn="l">
              <a:lnSpc>
                <a:spcPct val="81000"/>
              </a:lnSpc>
              <a:spcBef>
                <a:spcPts val="200"/>
              </a:spcBef>
              <a:spcAft>
                <a:spcPts val="0"/>
              </a:spcAft>
              <a:buClr>
                <a:srgbClr val="000000"/>
              </a:buClr>
              <a:buSzPts val="1350"/>
              <a:buFont typeface="Arial"/>
              <a:buNone/>
            </a:pPr>
            <a:r>
              <a:rPr b="0" i="0" lang="en-IN" sz="1350" u="none" cap="none" strike="noStrike">
                <a:solidFill>
                  <a:srgbClr val="000000"/>
                </a:solidFill>
                <a:latin typeface="Bookman Old Style"/>
                <a:ea typeface="Bookman Old Style"/>
                <a:cs typeface="Bookman Old Style"/>
                <a:sym typeface="Bookman Old Style"/>
              </a:rPr>
              <a:t>Carol S</a:t>
            </a:r>
            <a:r>
              <a:rPr b="0" i="0" lang="en-IN" sz="1529" u="none" cap="none" strike="noStrike">
                <a:solidFill>
                  <a:srgbClr val="000000"/>
                </a:solidFill>
                <a:latin typeface="Bookman Old Style"/>
                <a:ea typeface="Bookman Old Style"/>
                <a:cs typeface="Bookman Old Style"/>
                <a:sym typeface="Bookman Old Style"/>
              </a:rPr>
              <a:t>                          - </a:t>
            </a:r>
            <a:r>
              <a:rPr b="0" i="0" lang="en-IN" sz="1440" u="none" cap="none" strike="noStrike">
                <a:solidFill>
                  <a:srgbClr val="000000"/>
                </a:solidFill>
                <a:latin typeface="Bookman Old Style"/>
                <a:ea typeface="Bookman Old Style"/>
                <a:cs typeface="Bookman Old Style"/>
                <a:sym typeface="Bookman Old Style"/>
              </a:rPr>
              <a:t>715520104005</a:t>
            </a:r>
            <a:endParaRPr b="0" i="0" sz="3200" u="none" cap="none" strike="noStrike">
              <a:solidFill>
                <a:srgbClr val="000000"/>
              </a:solidFill>
              <a:latin typeface="Book Antiqua"/>
              <a:ea typeface="Book Antiqua"/>
              <a:cs typeface="Book Antiqua"/>
              <a:sym typeface="Book Antiqua"/>
            </a:endParaRPr>
          </a:p>
          <a:p>
            <a:pPr indent="0" lvl="0" marL="0" marR="0" rtl="0" algn="l">
              <a:lnSpc>
                <a:spcPct val="81000"/>
              </a:lnSpc>
              <a:spcBef>
                <a:spcPts val="200"/>
              </a:spcBef>
              <a:spcAft>
                <a:spcPts val="0"/>
              </a:spcAft>
              <a:buClr>
                <a:srgbClr val="000000"/>
              </a:buClr>
              <a:buSzPts val="1440"/>
              <a:buFont typeface="Arial"/>
              <a:buNone/>
            </a:pPr>
            <a:r>
              <a:rPr b="0" i="0" lang="en-IN" sz="1440" u="none" cap="none" strike="noStrike">
                <a:solidFill>
                  <a:srgbClr val="000000"/>
                </a:solidFill>
                <a:latin typeface="Bookman Old Style"/>
                <a:ea typeface="Bookman Old Style"/>
                <a:cs typeface="Bookman Old Style"/>
                <a:sym typeface="Bookman Old Style"/>
              </a:rPr>
              <a:t>Krishna Kumar</a:t>
            </a:r>
            <a:r>
              <a:rPr b="0" i="0" lang="en-IN" sz="1529" u="none" cap="none" strike="noStrike">
                <a:solidFill>
                  <a:srgbClr val="000000"/>
                </a:solidFill>
                <a:latin typeface="Bookman Old Style"/>
                <a:ea typeface="Bookman Old Style"/>
                <a:cs typeface="Bookman Old Style"/>
                <a:sym typeface="Bookman Old Style"/>
              </a:rPr>
              <a:t>              - </a:t>
            </a:r>
            <a:r>
              <a:rPr b="0" i="0" lang="en-IN" sz="1440" u="none" cap="none" strike="noStrike">
                <a:solidFill>
                  <a:srgbClr val="000000"/>
                </a:solidFill>
                <a:latin typeface="Bookman Old Style"/>
                <a:ea typeface="Bookman Old Style"/>
                <a:cs typeface="Bookman Old Style"/>
                <a:sym typeface="Bookman Old Style"/>
              </a:rPr>
              <a:t>715520104024</a:t>
            </a:r>
            <a:endParaRPr b="0" i="0" sz="3200" u="none" cap="none" strike="noStrike">
              <a:solidFill>
                <a:srgbClr val="000000"/>
              </a:solidFill>
              <a:latin typeface="Book Antiqua"/>
              <a:ea typeface="Book Antiqua"/>
              <a:cs typeface="Book Antiqua"/>
              <a:sym typeface="Book Antiqua"/>
            </a:endParaRPr>
          </a:p>
          <a:p>
            <a:pPr indent="0" lvl="0" marL="0" marR="0" rtl="0" algn="l">
              <a:lnSpc>
                <a:spcPct val="81000"/>
              </a:lnSpc>
              <a:spcBef>
                <a:spcPts val="200"/>
              </a:spcBef>
              <a:spcAft>
                <a:spcPts val="0"/>
              </a:spcAft>
              <a:buClr>
                <a:srgbClr val="000000"/>
              </a:buClr>
              <a:buSzPts val="1529"/>
              <a:buFont typeface="Arial"/>
              <a:buNone/>
            </a:pPr>
            <a:r>
              <a:rPr b="0" i="0" lang="en-IN" sz="1529" u="none" cap="none" strike="noStrike">
                <a:solidFill>
                  <a:srgbClr val="000000"/>
                </a:solidFill>
                <a:latin typeface="Bookman Old Style"/>
                <a:ea typeface="Bookman Old Style"/>
                <a:cs typeface="Bookman Old Style"/>
                <a:sym typeface="Bookman Old Style"/>
              </a:rPr>
              <a:t>Nehya Ragavan V A      - </a:t>
            </a:r>
            <a:r>
              <a:rPr b="0" i="0" lang="en-IN" sz="1440" u="none" cap="none" strike="noStrike">
                <a:solidFill>
                  <a:srgbClr val="000000"/>
                </a:solidFill>
                <a:latin typeface="Bookman Old Style"/>
                <a:ea typeface="Bookman Old Style"/>
                <a:cs typeface="Bookman Old Style"/>
                <a:sym typeface="Bookman Old Style"/>
              </a:rPr>
              <a:t>715520104033</a:t>
            </a:r>
            <a:endParaRPr b="0" i="0" sz="3200" u="none" cap="none" strike="noStrike">
              <a:solidFill>
                <a:srgbClr val="000000"/>
              </a:solidFill>
              <a:latin typeface="Book Antiqua"/>
              <a:ea typeface="Book Antiqua"/>
              <a:cs typeface="Book Antiqua"/>
              <a:sym typeface="Book Antiqua"/>
            </a:endParaRPr>
          </a:p>
        </p:txBody>
      </p:sp>
      <p:sp>
        <p:nvSpPr>
          <p:cNvPr id="34" name="Google Shape;34;p5"/>
          <p:cNvSpPr txBox="1"/>
          <p:nvPr/>
        </p:nvSpPr>
        <p:spPr>
          <a:xfrm>
            <a:off x="1188724" y="996482"/>
            <a:ext cx="7223752" cy="459701"/>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2400"/>
              <a:buFont typeface="Book Antiqua"/>
              <a:buNone/>
            </a:pPr>
            <a:r>
              <a:rPr b="0" i="0" lang="en-IN" sz="2400" u="none" cap="none" strike="noStrike">
                <a:solidFill>
                  <a:srgbClr val="000000"/>
                </a:solidFill>
                <a:latin typeface="Book Antiqua"/>
                <a:ea typeface="Book Antiqua"/>
                <a:cs typeface="Book Antiqua"/>
                <a:sym typeface="Book Antiqua"/>
              </a:rPr>
              <a:t>Department of Computer Science and Engineering</a:t>
            </a:r>
            <a:endParaRPr b="0" i="0" sz="1400" u="none" cap="none" strike="noStrike">
              <a:solidFill>
                <a:srgbClr val="000000"/>
              </a:solidFill>
              <a:latin typeface="Arial"/>
              <a:ea typeface="Arial"/>
              <a:cs typeface="Arial"/>
              <a:sym typeface="Arial"/>
            </a:endParaRPr>
          </a:p>
        </p:txBody>
      </p:sp>
      <p:sp>
        <p:nvSpPr>
          <p:cNvPr id="35" name="Google Shape;35;p5"/>
          <p:cNvSpPr txBox="1"/>
          <p:nvPr/>
        </p:nvSpPr>
        <p:spPr>
          <a:xfrm>
            <a:off x="4985118" y="2777243"/>
            <a:ext cx="3718551" cy="1400341"/>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800"/>
              <a:buFont typeface="Bookman Old Style"/>
              <a:buNone/>
            </a:pPr>
            <a:r>
              <a:rPr b="1" i="0" lang="en-IN" sz="1800" u="sng" cap="none" strike="noStrike">
                <a:solidFill>
                  <a:srgbClr val="000000"/>
                </a:solidFill>
                <a:latin typeface="Bookman Old Style"/>
                <a:ea typeface="Bookman Old Style"/>
                <a:cs typeface="Bookman Old Style"/>
                <a:sym typeface="Bookman Old Style"/>
              </a:rPr>
              <a:t>Guided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Bookman Old Style"/>
              <a:buNone/>
            </a:pPr>
            <a:r>
              <a:rPr b="0" i="0" lang="en-IN" sz="1600" u="none" cap="none" strike="noStrike">
                <a:solidFill>
                  <a:srgbClr val="000000"/>
                </a:solidFill>
                <a:latin typeface="Bookman Old Style"/>
                <a:ea typeface="Bookman Old Style"/>
                <a:cs typeface="Bookman Old Style"/>
                <a:sym typeface="Bookman Old Style"/>
              </a:rPr>
              <a:t>Dr. I. Kala</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rgbClr val="898989"/>
              </a:buClr>
              <a:buSzPts val="1600"/>
              <a:buFont typeface="Bookman Old Style"/>
              <a:buNone/>
            </a:pPr>
            <a:r>
              <a:rPr b="0" i="0" lang="en-IN" sz="1600" u="none" cap="none" strike="noStrike">
                <a:solidFill>
                  <a:srgbClr val="898989"/>
                </a:solidFill>
                <a:latin typeface="Bookman Old Style"/>
                <a:ea typeface="Bookman Old Style"/>
                <a:cs typeface="Bookman Old Style"/>
                <a:sym typeface="Bookman Old Style"/>
              </a:rPr>
              <a:t>    </a:t>
            </a:r>
            <a:r>
              <a:rPr b="0" i="0" lang="en-IN" sz="1600" u="none" cap="none" strike="noStrike">
                <a:solidFill>
                  <a:srgbClr val="000000"/>
                </a:solidFill>
                <a:latin typeface="Bookman Old Style"/>
                <a:ea typeface="Bookman Old Style"/>
                <a:cs typeface="Bookman Old Style"/>
                <a:sym typeface="Bookman Old Style"/>
              </a:rPr>
              <a:t>Associate Professor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rgbClr val="898989"/>
              </a:buClr>
              <a:buSzPts val="1600"/>
              <a:buFont typeface="Bookman Old Style"/>
              <a:buNone/>
            </a:pPr>
            <a:r>
              <a:rPr b="0" i="0" lang="en-IN" sz="1600" u="none" cap="none" strike="noStrike">
                <a:solidFill>
                  <a:srgbClr val="898989"/>
                </a:solidFill>
                <a:latin typeface="Bookman Old Style"/>
                <a:ea typeface="Bookman Old Style"/>
                <a:cs typeface="Bookman Old Style"/>
                <a:sym typeface="Bookman Old Style"/>
              </a:rPr>
              <a:t>    </a:t>
            </a:r>
            <a:r>
              <a:rPr b="0" i="0" lang="en-IN" sz="1600" u="none" cap="none" strike="noStrike">
                <a:solidFill>
                  <a:schemeClr val="dk1"/>
                </a:solidFill>
                <a:latin typeface="Bookman Old Style"/>
                <a:ea typeface="Bookman Old Style"/>
                <a:cs typeface="Bookman Old Style"/>
                <a:sym typeface="Bookman Old Style"/>
              </a:rPr>
              <a:t>Department of CSE</a:t>
            </a:r>
            <a:endParaRPr b="0" i="0" sz="1400" u="none" cap="none" strike="noStrike">
              <a:solidFill>
                <a:srgbClr val="000000"/>
              </a:solidFill>
              <a:latin typeface="Arial"/>
              <a:ea typeface="Arial"/>
              <a:cs typeface="Arial"/>
              <a:sym typeface="Arial"/>
            </a:endParaRPr>
          </a:p>
        </p:txBody>
      </p:sp>
      <p:sp>
        <p:nvSpPr>
          <p:cNvPr id="36" name="Google Shape;36;p5"/>
          <p:cNvSpPr txBox="1"/>
          <p:nvPr/>
        </p:nvSpPr>
        <p:spPr>
          <a:xfrm>
            <a:off x="960124" y="1495284"/>
            <a:ext cx="7680952" cy="285751"/>
          </a:xfrm>
          <a:prstGeom prst="rect">
            <a:avLst/>
          </a:prstGeom>
          <a:noFill/>
          <a:ln>
            <a:noFill/>
          </a:ln>
        </p:spPr>
        <p:txBody>
          <a:bodyPr anchorCtr="0" anchor="ctr" bIns="45675" lIns="45675" spcFirstLastPara="1" rIns="45675" wrap="square" tIns="45675">
            <a:normAutofit/>
          </a:bodyPr>
          <a:lstStyle/>
          <a:p>
            <a:pPr indent="0" lvl="0" marL="0" marR="0" rtl="0" algn="ctr">
              <a:lnSpc>
                <a:spcPct val="64000"/>
              </a:lnSpc>
              <a:spcBef>
                <a:spcPts val="0"/>
              </a:spcBef>
              <a:spcAft>
                <a:spcPts val="0"/>
              </a:spcAft>
              <a:buClr>
                <a:srgbClr val="000000"/>
              </a:buClr>
              <a:buSzPts val="1320"/>
              <a:buFont typeface="Bookman Old Style"/>
              <a:buNone/>
            </a:pPr>
            <a:r>
              <a:rPr b="0" i="0" lang="en-IN" sz="1720" u="none" cap="none" strike="noStrike">
                <a:solidFill>
                  <a:srgbClr val="000000"/>
                </a:solidFill>
                <a:latin typeface="Bookman Old Style"/>
                <a:ea typeface="Bookman Old Style"/>
                <a:cs typeface="Bookman Old Style"/>
                <a:sym typeface="Bookman Old Style"/>
              </a:rPr>
              <a:t>Project Review</a:t>
            </a:r>
            <a:endParaRPr b="0" i="0" sz="18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457200" y="457200"/>
            <a:ext cx="8229600" cy="606000"/>
          </a:xfrm>
          <a:prstGeom prst="rect">
            <a:avLst/>
          </a:prstGeom>
        </p:spPr>
        <p:txBody>
          <a:bodyPr anchorCtr="0" anchor="ctr" bIns="45675" lIns="45675" spcFirstLastPara="1" rIns="45675" wrap="square" tIns="45675">
            <a:normAutofit fontScale="90000"/>
          </a:bodyPr>
          <a:lstStyle/>
          <a:p>
            <a:pPr indent="0" lvl="0" marL="457200" rtl="0" algn="ctr">
              <a:spcBef>
                <a:spcPts val="300"/>
              </a:spcBef>
              <a:spcAft>
                <a:spcPts val="0"/>
              </a:spcAft>
              <a:buNone/>
            </a:pPr>
            <a:r>
              <a:rPr b="1" lang="en-IN" sz="2230">
                <a:solidFill>
                  <a:srgbClr val="980000"/>
                </a:solidFill>
              </a:rPr>
              <a:t>5</a:t>
            </a:r>
            <a:r>
              <a:rPr b="1" lang="en-IN" sz="2230">
                <a:solidFill>
                  <a:srgbClr val="980000"/>
                </a:solidFill>
              </a:rPr>
              <a:t>. Decoder Architecture</a:t>
            </a:r>
            <a:endParaRPr/>
          </a:p>
        </p:txBody>
      </p:sp>
      <p:sp>
        <p:nvSpPr>
          <p:cNvPr id="108" name="Google Shape;108;p14"/>
          <p:cNvSpPr txBox="1"/>
          <p:nvPr>
            <p:ph idx="1" type="body"/>
          </p:nvPr>
        </p:nvSpPr>
        <p:spPr>
          <a:xfrm>
            <a:off x="457200" y="1200150"/>
            <a:ext cx="8229600" cy="3394500"/>
          </a:xfrm>
          <a:prstGeom prst="rect">
            <a:avLst/>
          </a:prstGeom>
        </p:spPr>
        <p:txBody>
          <a:bodyPr anchorCtr="0" anchor="t" bIns="45675" lIns="45675" spcFirstLastPara="1" rIns="45675" wrap="square" tIns="45675">
            <a:normAutofit/>
          </a:bodyPr>
          <a:lstStyle/>
          <a:p>
            <a:pPr indent="-336550" lvl="0" marL="457200" rtl="0" algn="l">
              <a:lnSpc>
                <a:spcPct val="115000"/>
              </a:lnSpc>
              <a:spcBef>
                <a:spcPts val="0"/>
              </a:spcBef>
              <a:spcAft>
                <a:spcPts val="0"/>
              </a:spcAft>
              <a:buClr>
                <a:schemeClr val="dk1"/>
              </a:buClr>
              <a:buSzPts val="1700"/>
              <a:buChar char="•"/>
            </a:pPr>
            <a:r>
              <a:rPr lang="en-IN" sz="1700">
                <a:solidFill>
                  <a:schemeClr val="dk1"/>
                </a:solidFill>
              </a:rPr>
              <a:t>This code implements a decoder architecture to generate text from images using an LSTM-based sequence-to-sequence model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It begins by loading a pre-trained VGG16 model and adding additional layers for feature extraction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Then, it defines a decoder model with an LSTM layer to predict words based on the extracted features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 model is compiled with categorical cross-entropy loss and the Adam optimizer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Finally, it constructs an end-to-end model by chaining the encoder (VGG16) and decoder models, enabling the generation of text from input images</a:t>
            </a:r>
            <a:endParaRPr sz="1700">
              <a:solidFill>
                <a:schemeClr val="dk1"/>
              </a:solidFill>
            </a:endParaRPr>
          </a:p>
          <a:p>
            <a:pPr indent="0" lvl="0" marL="0" rtl="0" algn="l">
              <a:spcBef>
                <a:spcPts val="300"/>
              </a:spcBef>
              <a:spcAft>
                <a:spcPts val="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457200" y="457200"/>
            <a:ext cx="8229600" cy="606000"/>
          </a:xfrm>
          <a:prstGeom prst="rect">
            <a:avLst/>
          </a:prstGeom>
        </p:spPr>
        <p:txBody>
          <a:bodyPr anchorCtr="0" anchor="ctr" bIns="45675" lIns="45675" spcFirstLastPara="1" rIns="45675" wrap="square" tIns="45675">
            <a:normAutofit fontScale="90000"/>
          </a:bodyPr>
          <a:lstStyle/>
          <a:p>
            <a:pPr indent="0" lvl="0" marL="457200" rtl="0" algn="ctr">
              <a:spcBef>
                <a:spcPts val="300"/>
              </a:spcBef>
              <a:spcAft>
                <a:spcPts val="0"/>
              </a:spcAft>
              <a:buNone/>
            </a:pPr>
            <a:r>
              <a:rPr b="1" lang="en-IN" sz="2230">
                <a:solidFill>
                  <a:srgbClr val="980000"/>
                </a:solidFill>
              </a:rPr>
              <a:t>6</a:t>
            </a:r>
            <a:r>
              <a:rPr b="1" lang="en-IN" sz="2230">
                <a:solidFill>
                  <a:srgbClr val="980000"/>
                </a:solidFill>
              </a:rPr>
              <a:t>. Decode text from the predictions</a:t>
            </a:r>
            <a:endParaRPr/>
          </a:p>
        </p:txBody>
      </p:sp>
      <p:sp>
        <p:nvSpPr>
          <p:cNvPr id="114" name="Google Shape;114;p15"/>
          <p:cNvSpPr txBox="1"/>
          <p:nvPr>
            <p:ph idx="1" type="body"/>
          </p:nvPr>
        </p:nvSpPr>
        <p:spPr>
          <a:xfrm>
            <a:off x="457200" y="1200150"/>
            <a:ext cx="8229600" cy="3394500"/>
          </a:xfrm>
          <a:prstGeom prst="rect">
            <a:avLst/>
          </a:prstGeom>
        </p:spPr>
        <p:txBody>
          <a:bodyPr anchorCtr="0" anchor="t" bIns="45675" lIns="45675" spcFirstLastPara="1" rIns="45675" wrap="square" tIns="45675">
            <a:normAutofit lnSpcReduction="10000"/>
          </a:bodyPr>
          <a:lstStyle/>
          <a:p>
            <a:pPr indent="-336550" lvl="0" marL="457200" rtl="0" algn="l">
              <a:lnSpc>
                <a:spcPct val="115000"/>
              </a:lnSpc>
              <a:spcBef>
                <a:spcPts val="0"/>
              </a:spcBef>
              <a:spcAft>
                <a:spcPts val="0"/>
              </a:spcAft>
              <a:buClr>
                <a:schemeClr val="dk1"/>
              </a:buClr>
              <a:buSzPts val="1700"/>
              <a:buChar char="•"/>
            </a:pPr>
            <a:r>
              <a:rPr lang="en-IN" sz="1700">
                <a:solidFill>
                  <a:schemeClr val="dk1"/>
                </a:solidFill>
              </a:rPr>
              <a:t>This code defines a function decode_predictions to convert model predictions, represented as sequences of probabilities, into text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It takes as input the predictions from a model and a tokenizer object used during training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 function first creates a reverse mapping from word indices to words using the tokenizer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Then, it iterates through each sequence of predictions, extracting the index with the highest probability at each time step and mapping it to the corresponding word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 decoded text strings are appended to a list and returned</a:t>
            </a:r>
            <a:endParaRPr sz="1700">
              <a:solidFill>
                <a:schemeClr val="dk1"/>
              </a:solidFill>
            </a:endParaRPr>
          </a:p>
          <a:p>
            <a:pPr indent="0" lvl="0" marL="0" rtl="0" algn="l">
              <a:spcBef>
                <a:spcPts val="3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457200" y="304800"/>
            <a:ext cx="8229600" cy="606000"/>
          </a:xfrm>
          <a:prstGeom prst="rect">
            <a:avLst/>
          </a:prstGeom>
          <a:noFill/>
          <a:ln>
            <a:noFill/>
          </a:ln>
        </p:spPr>
        <p:txBody>
          <a:bodyPr anchorCtr="0" anchor="ctr" bIns="45675" lIns="45675" spcFirstLastPara="1" rIns="45675" wrap="square" tIns="45675">
            <a:normAutofit fontScale="90000"/>
          </a:bodyPr>
          <a:lstStyle/>
          <a:p>
            <a:pPr indent="0" lvl="0" marL="0" rtl="0" algn="ctr">
              <a:lnSpc>
                <a:spcPct val="100000"/>
              </a:lnSpc>
              <a:spcBef>
                <a:spcPts val="0"/>
              </a:spcBef>
              <a:spcAft>
                <a:spcPts val="0"/>
              </a:spcAft>
              <a:buSzPct val="45454"/>
              <a:buNone/>
            </a:pPr>
            <a:r>
              <a:rPr lang="en-IN">
                <a:solidFill>
                  <a:srgbClr val="980000"/>
                </a:solidFill>
              </a:rPr>
              <a:t>Result</a:t>
            </a:r>
            <a:r>
              <a:rPr lang="en-IN"/>
              <a:t> </a:t>
            </a:r>
            <a:endParaRPr/>
          </a:p>
        </p:txBody>
      </p:sp>
      <p:pic>
        <p:nvPicPr>
          <p:cNvPr id="120" name="Google Shape;120;p16"/>
          <p:cNvPicPr preferRelativeResize="0"/>
          <p:nvPr/>
        </p:nvPicPr>
        <p:blipFill rotWithShape="1">
          <a:blip r:embed="rId3">
            <a:alphaModFix/>
          </a:blip>
          <a:srcRect b="0" l="0" r="0" t="0"/>
          <a:stretch/>
        </p:blipFill>
        <p:spPr>
          <a:xfrm>
            <a:off x="935100" y="914400"/>
            <a:ext cx="6926900" cy="3684525"/>
          </a:xfrm>
          <a:prstGeom prst="rect">
            <a:avLst/>
          </a:prstGeom>
          <a:noFill/>
          <a:ln>
            <a:noFill/>
          </a:ln>
        </p:spPr>
      </p:pic>
      <p:sp>
        <p:nvSpPr>
          <p:cNvPr id="121" name="Google Shape;121;p16"/>
          <p:cNvSpPr txBox="1"/>
          <p:nvPr/>
        </p:nvSpPr>
        <p:spPr>
          <a:xfrm>
            <a:off x="757300" y="4774200"/>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
        <p:nvSpPr>
          <p:cNvPr id="122" name="Google Shape;122;p16"/>
          <p:cNvSpPr txBox="1"/>
          <p:nvPr>
            <p:ph idx="12" type="sldNum"/>
          </p:nvPr>
        </p:nvSpPr>
        <p:spPr>
          <a:xfrm>
            <a:off x="8506500" y="4769575"/>
            <a:ext cx="3081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7"/>
          <p:cNvPicPr preferRelativeResize="0"/>
          <p:nvPr/>
        </p:nvPicPr>
        <p:blipFill rotWithShape="1">
          <a:blip r:embed="rId3">
            <a:alphaModFix/>
          </a:blip>
          <a:srcRect b="0" l="0" r="0" t="0"/>
          <a:stretch/>
        </p:blipFill>
        <p:spPr>
          <a:xfrm>
            <a:off x="1179700" y="627625"/>
            <a:ext cx="6780151" cy="3706950"/>
          </a:xfrm>
          <a:prstGeom prst="rect">
            <a:avLst/>
          </a:prstGeom>
          <a:noFill/>
          <a:ln>
            <a:noFill/>
          </a:ln>
        </p:spPr>
      </p:pic>
      <p:sp>
        <p:nvSpPr>
          <p:cNvPr id="128" name="Google Shape;128;p17"/>
          <p:cNvSpPr txBox="1"/>
          <p:nvPr/>
        </p:nvSpPr>
        <p:spPr>
          <a:xfrm>
            <a:off x="788550" y="4629775"/>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
        <p:nvSpPr>
          <p:cNvPr id="129" name="Google Shape;129;p17"/>
          <p:cNvSpPr txBox="1"/>
          <p:nvPr>
            <p:ph idx="12" type="sldNum"/>
          </p:nvPr>
        </p:nvSpPr>
        <p:spPr>
          <a:xfrm>
            <a:off x="8556875" y="4761775"/>
            <a:ext cx="3096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8"/>
          <p:cNvPicPr preferRelativeResize="0"/>
          <p:nvPr/>
        </p:nvPicPr>
        <p:blipFill rotWithShape="1">
          <a:blip r:embed="rId3">
            <a:alphaModFix/>
          </a:blip>
          <a:srcRect b="0" l="0" r="0" t="0"/>
          <a:stretch/>
        </p:blipFill>
        <p:spPr>
          <a:xfrm>
            <a:off x="978375" y="791825"/>
            <a:ext cx="6652999" cy="3559850"/>
          </a:xfrm>
          <a:prstGeom prst="rect">
            <a:avLst/>
          </a:prstGeom>
          <a:noFill/>
          <a:ln>
            <a:noFill/>
          </a:ln>
        </p:spPr>
      </p:pic>
      <p:sp>
        <p:nvSpPr>
          <p:cNvPr id="135" name="Google Shape;135;p18"/>
          <p:cNvSpPr txBox="1"/>
          <p:nvPr/>
        </p:nvSpPr>
        <p:spPr>
          <a:xfrm>
            <a:off x="788550" y="4629775"/>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457200" y="457200"/>
            <a:ext cx="8229600" cy="606029"/>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990033"/>
              </a:buClr>
              <a:buSzPts val="2800"/>
              <a:buFont typeface="Book Antiqua"/>
              <a:buNone/>
            </a:pPr>
            <a:r>
              <a:rPr lang="en-IN" sz="2800">
                <a:solidFill>
                  <a:srgbClr val="990033"/>
                </a:solidFill>
              </a:rPr>
              <a:t>Conclusion </a:t>
            </a:r>
            <a:endParaRPr/>
          </a:p>
        </p:txBody>
      </p:sp>
      <p:sp>
        <p:nvSpPr>
          <p:cNvPr id="141" name="Google Shape;141;p19"/>
          <p:cNvSpPr txBox="1"/>
          <p:nvPr>
            <p:ph idx="1" type="body"/>
          </p:nvPr>
        </p:nvSpPr>
        <p:spPr>
          <a:xfrm>
            <a:off x="457200" y="1200150"/>
            <a:ext cx="8229600" cy="3394472"/>
          </a:xfrm>
          <a:prstGeom prst="rect">
            <a:avLst/>
          </a:prstGeom>
          <a:noFill/>
          <a:ln>
            <a:noFill/>
          </a:ln>
        </p:spPr>
        <p:txBody>
          <a:bodyPr anchorCtr="0" anchor="t" bIns="45675" lIns="45675" spcFirstLastPara="1" rIns="45675" wrap="square" tIns="45675">
            <a:normAutofit/>
          </a:bodyPr>
          <a:lstStyle/>
          <a:p>
            <a:pPr indent="0" lvl="0" marL="114300" rtl="0" algn="l">
              <a:lnSpc>
                <a:spcPct val="100000"/>
              </a:lnSpc>
              <a:spcBef>
                <a:spcPts val="0"/>
              </a:spcBef>
              <a:spcAft>
                <a:spcPts val="0"/>
              </a:spcAft>
              <a:buSzPts val="3200"/>
              <a:buNone/>
            </a:pPr>
            <a:r>
              <a:rPr lang="en-IN" sz="1800"/>
              <a:t>In this project, we have successfully implemented a pipeline for embedding text into images using deep learning models. Starting with a dataset of images, we extracted features and used a contrastive model to create embeddings. These embeddings were then fed into a GAN network along with a set of images to generate stego images with embedded text. Through our experimentation, we have demonstrated the feasibility of using neural networks to embed text into images, opening up new possibilities for data hiding and information security.</a:t>
            </a:r>
            <a:endParaRPr/>
          </a:p>
        </p:txBody>
      </p:sp>
      <p:sp>
        <p:nvSpPr>
          <p:cNvPr id="142" name="Google Shape;142;p19"/>
          <p:cNvSpPr txBox="1"/>
          <p:nvPr/>
        </p:nvSpPr>
        <p:spPr>
          <a:xfrm>
            <a:off x="2721345" y="4694100"/>
            <a:ext cx="3240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5B5B5"/>
              </a:buClr>
              <a:buSzPts val="1400"/>
              <a:buFont typeface="Times New Roman"/>
              <a:buNone/>
            </a:pPr>
            <a:r>
              <a:rPr b="1" i="0" lang="en-IN" sz="1400" u="none" cap="none" strike="noStrike">
                <a:solidFill>
                  <a:srgbClr val="B5B5B5"/>
                </a:solidFill>
                <a:latin typeface="Times New Roman"/>
                <a:ea typeface="Times New Roman"/>
                <a:cs typeface="Times New Roman"/>
                <a:sym typeface="Times New Roman"/>
              </a:rPr>
              <a:t>AI-powered Adaptive Steganography </a:t>
            </a:r>
            <a:endParaRPr b="0" i="0" sz="1400" u="none" cap="none" strike="noStrike">
              <a:solidFill>
                <a:srgbClr val="B5B5B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788674" y="4765707"/>
            <a:ext cx="7259469"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 with Dynamic Content Protection</a:t>
            </a:r>
            <a:endParaRPr b="0" i="0" sz="1200" u="none" cap="none" strike="noStrike">
              <a:solidFill>
                <a:srgbClr val="B5B5B5"/>
              </a:solidFill>
              <a:latin typeface="Book Antiqua"/>
              <a:ea typeface="Book Antiqua"/>
              <a:cs typeface="Book Antiqua"/>
              <a:sym typeface="Book Antiqua"/>
            </a:endParaRPr>
          </a:p>
        </p:txBody>
      </p:sp>
      <p:sp>
        <p:nvSpPr>
          <p:cNvPr id="148" name="Google Shape;148;p20"/>
          <p:cNvSpPr txBox="1"/>
          <p:nvPr>
            <p:ph type="title"/>
          </p:nvPr>
        </p:nvSpPr>
        <p:spPr>
          <a:xfrm>
            <a:off x="533400" y="253092"/>
            <a:ext cx="8229600" cy="60602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800000"/>
              </a:buClr>
              <a:buSzPts val="2800"/>
              <a:buFont typeface="Book Antiqua"/>
              <a:buNone/>
            </a:pPr>
            <a:r>
              <a:rPr b="0" i="0" lang="en-IN" sz="2800" u="none" cap="none" strike="noStrike">
                <a:solidFill>
                  <a:srgbClr val="800000"/>
                </a:solidFill>
                <a:latin typeface="Book Antiqua"/>
                <a:ea typeface="Book Antiqua"/>
                <a:cs typeface="Book Antiqua"/>
                <a:sym typeface="Book Antiqua"/>
              </a:rPr>
              <a:t>References</a:t>
            </a:r>
            <a:endParaRPr/>
          </a:p>
        </p:txBody>
      </p:sp>
      <p:sp>
        <p:nvSpPr>
          <p:cNvPr id="149" name="Google Shape;149;p20"/>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
        <p:nvSpPr>
          <p:cNvPr id="150" name="Google Shape;150;p20"/>
          <p:cNvSpPr txBox="1"/>
          <p:nvPr/>
        </p:nvSpPr>
        <p:spPr>
          <a:xfrm>
            <a:off x="755576" y="915566"/>
            <a:ext cx="7632848" cy="4385784"/>
          </a:xfrm>
          <a:prstGeom prst="rect">
            <a:avLst/>
          </a:prstGeom>
          <a:noFill/>
          <a:ln>
            <a:noFill/>
          </a:ln>
        </p:spPr>
        <p:txBody>
          <a:bodyPr anchorCtr="0" anchor="t" bIns="91400" lIns="91400" spcFirstLastPara="1" rIns="91400" wrap="square" tIns="91400">
            <a:spAutoFit/>
          </a:bodyPr>
          <a:lstStyle/>
          <a:p>
            <a:pPr indent="0" lvl="0" marL="0" marR="0" rtl="0" algn="just">
              <a:lnSpc>
                <a:spcPct val="100000"/>
              </a:lnSpc>
              <a:spcBef>
                <a:spcPts val="0"/>
              </a:spcBef>
              <a:spcAft>
                <a:spcPts val="0"/>
              </a:spcAft>
              <a:buClr>
                <a:srgbClr val="000000"/>
              </a:buClr>
              <a:buSzPts val="1400"/>
              <a:buFont typeface="Times New Roman"/>
              <a:buNone/>
            </a:pPr>
            <a:r>
              <a:rPr b="0" i="0" lang="en-IN" sz="1400" u="none" cap="none" strike="noStrike">
                <a:solidFill>
                  <a:srgbClr val="000000"/>
                </a:solidFill>
                <a:latin typeface="Times New Roman"/>
                <a:ea typeface="Times New Roman"/>
                <a:cs typeface="Times New Roman"/>
                <a:sym typeface="Times New Roman"/>
              </a:rPr>
              <a:t>[1] N. Subramanian, I. Cheheb, O. Elharrouss, S. Al-Maadeed, and A. Bouridane, “End-toEnd Image Steganography Using Deep Convolutional Autoencoders,” IEEE Access, vol. 9, pp. 135585–135593, 2021, doi: 10.1109/ACCESS.2021.3113953.</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360"/>
              </a:spcBef>
              <a:spcAft>
                <a:spcPts val="0"/>
              </a:spcAft>
              <a:buClr>
                <a:srgbClr val="000000"/>
              </a:buClr>
              <a:buSzPts val="1400"/>
              <a:buFont typeface="Times New Roman"/>
              <a:buNone/>
            </a:pPr>
            <a:r>
              <a:rPr b="0" i="0" lang="en-IN" sz="1400" u="none" cap="none" strike="noStrike">
                <a:solidFill>
                  <a:srgbClr val="000000"/>
                </a:solidFill>
                <a:latin typeface="Times New Roman"/>
                <a:ea typeface="Times New Roman"/>
                <a:cs typeface="Times New Roman"/>
                <a:sym typeface="Times New Roman"/>
              </a:rPr>
              <a:t>[2] Y. Bhavani, P. Kamakshi, E. Kavya Sri, and Y. Sindhu Sai, “A Survey on Image Steganography Techniques Using Least Significant Bit,” Lecture Notes on Data Engineering and Communications Technologies, vol. 101, pp. 281–290, 2022, doi: 10.1007/978-981-16-7610-9_20/COVER.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360"/>
              </a:spcBef>
              <a:spcAft>
                <a:spcPts val="0"/>
              </a:spcAft>
              <a:buClr>
                <a:srgbClr val="000000"/>
              </a:buClr>
              <a:buSzPts val="1400"/>
              <a:buFont typeface="Times New Roman"/>
              <a:buNone/>
            </a:pPr>
            <a:r>
              <a:rPr b="0" i="0" lang="en-IN" sz="1400" u="none" cap="none" strike="noStrike">
                <a:solidFill>
                  <a:srgbClr val="000000"/>
                </a:solidFill>
                <a:latin typeface="Times New Roman"/>
                <a:ea typeface="Times New Roman"/>
                <a:cs typeface="Times New Roman"/>
                <a:sym typeface="Times New Roman"/>
              </a:rPr>
              <a:t>[3] A. Menendez-Ortiz, C. Feregrino-Uribe, R. Hasimoto-Beltran, and J. J. GarciaHernandez, “A Survey on Reversible Watermarking for Multimedia Content: A Robustness Overview,” IEEE Access, vol. 7, pp. 132662–132681, 2019, doi: 10.1109/ACCESS.2019.2940972.</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360"/>
              </a:spcBef>
              <a:spcAft>
                <a:spcPts val="0"/>
              </a:spcAft>
              <a:buClr>
                <a:srgbClr val="000000"/>
              </a:buClr>
              <a:buSzPts val="1400"/>
              <a:buFont typeface="Times New Roman"/>
              <a:buNone/>
            </a:pPr>
            <a:r>
              <a:rPr b="0" i="0" lang="en-IN" sz="1400" u="none" cap="none" strike="noStrike">
                <a:solidFill>
                  <a:srgbClr val="000000"/>
                </a:solidFill>
                <a:latin typeface="Times New Roman"/>
                <a:ea typeface="Times New Roman"/>
                <a:cs typeface="Times New Roman"/>
                <a:sym typeface="Times New Roman"/>
              </a:rPr>
              <a:t>[4]J. Lu, W. Zhang, Z. Deng, S. Zhang, Y. Chang, and X. Liu, “Research on information steganography based on network data stream,” Neural Computing and Applications 2020 33:3, vol. 33, no. 3, pp. 851–866, Aug. 2020, doi: 10.1007/S00521-020-05260-4.</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IN" sz="1400" u="none" cap="none" strike="noStrike">
                <a:solidFill>
                  <a:srgbClr val="000000"/>
                </a:solidFill>
                <a:latin typeface="Arial"/>
                <a:ea typeface="Arial"/>
                <a:cs typeface="Arial"/>
                <a:sym typeface="Arial"/>
              </a:rPr>
            </a:b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 type="body"/>
          </p:nvPr>
        </p:nvSpPr>
        <p:spPr>
          <a:xfrm>
            <a:off x="457200" y="1200150"/>
            <a:ext cx="8229600" cy="3394472"/>
          </a:xfrm>
          <a:prstGeom prst="rect">
            <a:avLst/>
          </a:prstGeom>
          <a:noFill/>
          <a:ln>
            <a:noFill/>
          </a:ln>
        </p:spPr>
        <p:txBody>
          <a:bodyPr anchorCtr="0" anchor="t" bIns="45675" lIns="45675" spcFirstLastPara="1" rIns="45675" wrap="square" tIns="45675">
            <a:normAutofit/>
          </a:bodyPr>
          <a:lstStyle/>
          <a:p>
            <a:pPr indent="0" lvl="0" marL="114300" rtl="0" algn="just">
              <a:lnSpc>
                <a:spcPct val="100000"/>
              </a:lnSpc>
              <a:spcBef>
                <a:spcPts val="0"/>
              </a:spcBef>
              <a:spcAft>
                <a:spcPts val="0"/>
              </a:spcAft>
              <a:buSzPts val="3200"/>
              <a:buNone/>
            </a:pPr>
            <a:r>
              <a:rPr b="0" i="0" lang="en-IN" sz="1400" u="none" strike="noStrike">
                <a:solidFill>
                  <a:srgbClr val="000000"/>
                </a:solidFill>
                <a:latin typeface="Times New Roman"/>
                <a:ea typeface="Times New Roman"/>
                <a:cs typeface="Times New Roman"/>
                <a:sym typeface="Times New Roman"/>
              </a:rPr>
              <a:t>[5] M. Hussain, A. W. A. Wahab, Y. I. bin Idris, A. T. S. Ho, and K. H. Jung, “Image steganography in spatial domain: A survey,” Signal Processing: Image Communication, vol. 65, pp. 46–66, Jul. 2018, doi: 10.1016/J.IMAGE.2018.03.012.</a:t>
            </a:r>
            <a:endParaRPr b="0" i="0" sz="1400" u="none" strike="noStrike">
              <a:solidFill>
                <a:srgbClr val="000000"/>
              </a:solidFill>
            </a:endParaRPr>
          </a:p>
          <a:p>
            <a:pPr indent="0" lvl="0" marL="114300" rtl="0" algn="just">
              <a:lnSpc>
                <a:spcPct val="100000"/>
              </a:lnSpc>
              <a:spcBef>
                <a:spcPts val="1360"/>
              </a:spcBef>
              <a:spcAft>
                <a:spcPts val="0"/>
              </a:spcAft>
              <a:buSzPts val="3200"/>
              <a:buNone/>
            </a:pPr>
            <a:r>
              <a:rPr b="0" i="0" lang="en-IN" sz="1400" u="none" strike="noStrike">
                <a:solidFill>
                  <a:srgbClr val="000000"/>
                </a:solidFill>
                <a:latin typeface="Times New Roman"/>
                <a:ea typeface="Times New Roman"/>
                <a:cs typeface="Times New Roman"/>
                <a:sym typeface="Times New Roman"/>
              </a:rPr>
              <a:t>[6] R. Hu and S. Xiang, “CNN prediction based reversible data hiding,” IEEE Signal Processing Letters, vol. 28, pp. 464–468, 2021, doi: 10.1109/LSP.2021.3059202.</a:t>
            </a:r>
            <a:endParaRPr b="0" i="0" sz="1400" u="none" strike="noStrike">
              <a:solidFill>
                <a:srgbClr val="000000"/>
              </a:solidFill>
            </a:endParaRPr>
          </a:p>
          <a:p>
            <a:pPr indent="0" lvl="0" marL="114300" rtl="0" algn="just">
              <a:lnSpc>
                <a:spcPct val="100000"/>
              </a:lnSpc>
              <a:spcBef>
                <a:spcPts val="1360"/>
              </a:spcBef>
              <a:spcAft>
                <a:spcPts val="0"/>
              </a:spcAft>
              <a:buSzPts val="3200"/>
              <a:buNone/>
            </a:pPr>
            <a:r>
              <a:rPr b="0" i="0" lang="en-IN" sz="1400" u="none" strike="noStrike">
                <a:solidFill>
                  <a:srgbClr val="000000"/>
                </a:solidFill>
                <a:latin typeface="Times New Roman"/>
                <a:ea typeface="Times New Roman"/>
                <a:cs typeface="Times New Roman"/>
                <a:sym typeface="Times New Roman"/>
              </a:rPr>
              <a:t>[7] T. Luo, G. Jiang, M. Yu, C. Zhong, H. Xu, and Z. Pan, “Convolutional neural networksbased stereo image reversible data hiding method,” Journal of Visual Communication and Image Representation,</a:t>
            </a:r>
            <a:endParaRPr b="0" i="0" sz="1400" u="none" strike="noStrike">
              <a:solidFill>
                <a:srgbClr val="000000"/>
              </a:solidFill>
            </a:endParaRPr>
          </a:p>
          <a:p>
            <a:pPr indent="0" lvl="0" marL="114300" rtl="0" algn="just">
              <a:lnSpc>
                <a:spcPct val="100000"/>
              </a:lnSpc>
              <a:spcBef>
                <a:spcPts val="1360"/>
              </a:spcBef>
              <a:spcAft>
                <a:spcPts val="0"/>
              </a:spcAft>
              <a:buSzPts val="3200"/>
              <a:buNone/>
            </a:pPr>
            <a:r>
              <a:rPr b="0" i="0" lang="en-IN" sz="1400" u="none" strike="noStrike">
                <a:solidFill>
                  <a:srgbClr val="000000"/>
                </a:solidFill>
                <a:latin typeface="Times New Roman"/>
                <a:ea typeface="Times New Roman"/>
                <a:cs typeface="Times New Roman"/>
                <a:sym typeface="Times New Roman"/>
              </a:rPr>
              <a:t>[8] C. Yuan, H. Wang, P. He, J. Luo, and B. Li, “GAN-based image steganography for enhancing security via adversarial attack and pixel-wise deep fusion,” Multimedia Tools and Applications 2022 81:5, vol. 81, no. 5, pp. 6681–6701, Jan. 2022, doi: 10.1007/S11042-021-11778-Z</a:t>
            </a:r>
            <a:endParaRPr sz="1400"/>
          </a:p>
        </p:txBody>
      </p:sp>
      <p:sp>
        <p:nvSpPr>
          <p:cNvPr id="156" name="Google Shape;156;p21"/>
          <p:cNvSpPr txBox="1"/>
          <p:nvPr/>
        </p:nvSpPr>
        <p:spPr>
          <a:xfrm>
            <a:off x="1619672" y="4731990"/>
            <a:ext cx="6606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5B5B5"/>
              </a:buClr>
              <a:buSzPts val="1400"/>
              <a:buFont typeface="Times New Roman"/>
              <a:buNone/>
            </a:pPr>
            <a:r>
              <a:rPr b="1" i="0" lang="en-IN" sz="1400" u="none" cap="none" strike="noStrike">
                <a:solidFill>
                  <a:srgbClr val="B5B5B5"/>
                </a:solidFill>
                <a:latin typeface="Times New Roman"/>
                <a:ea typeface="Times New Roman"/>
                <a:cs typeface="Times New Roman"/>
                <a:sym typeface="Times New Roman"/>
              </a:rPr>
              <a:t>AI-powered Adaptive Steganography with Dynamic Content Protection</a:t>
            </a:r>
            <a:endParaRPr b="0" i="0" sz="1400" u="none" cap="none" strike="noStrike">
              <a:solidFill>
                <a:srgbClr val="B5B5B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323311" y="4765707"/>
            <a:ext cx="7705444"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 with Dynamic Content Protection</a:t>
            </a:r>
            <a:endParaRPr b="0" i="0" sz="1200" u="none" cap="none" strike="noStrike">
              <a:solidFill>
                <a:srgbClr val="B5B5B5"/>
              </a:solidFill>
              <a:latin typeface="Book Antiqua"/>
              <a:ea typeface="Book Antiqua"/>
              <a:cs typeface="Book Antiqua"/>
              <a:sym typeface="Book Antiqua"/>
            </a:endParaRPr>
          </a:p>
        </p:txBody>
      </p:sp>
      <p:sp>
        <p:nvSpPr>
          <p:cNvPr id="162" name="Google Shape;162;p22"/>
          <p:cNvSpPr txBox="1"/>
          <p:nvPr>
            <p:ph type="title"/>
          </p:nvPr>
        </p:nvSpPr>
        <p:spPr>
          <a:xfrm>
            <a:off x="495300" y="1301538"/>
            <a:ext cx="8153400" cy="1485901"/>
          </a:xfrm>
          <a:prstGeom prst="rect">
            <a:avLst/>
          </a:prstGeom>
          <a:noFill/>
          <a:ln>
            <a:noFill/>
          </a:ln>
        </p:spPr>
        <p:txBody>
          <a:bodyPr anchorCtr="0" anchor="ctr" bIns="45675" lIns="45675" spcFirstLastPara="1" rIns="45675" wrap="square" tIns="45675">
            <a:normAutofit fontScale="90000"/>
          </a:bodyPr>
          <a:lstStyle/>
          <a:p>
            <a:pPr indent="0" lvl="0" marL="0" rtl="0" algn="ctr">
              <a:lnSpc>
                <a:spcPct val="100000"/>
              </a:lnSpc>
              <a:spcBef>
                <a:spcPts val="0"/>
              </a:spcBef>
              <a:spcAft>
                <a:spcPts val="0"/>
              </a:spcAft>
              <a:buClr>
                <a:srgbClr val="800000"/>
              </a:buClr>
              <a:buSzPct val="100000"/>
              <a:buFont typeface="Book Antiqua"/>
              <a:buNone/>
            </a:pPr>
            <a:br>
              <a:rPr lang="en-IN" sz="2280">
                <a:solidFill>
                  <a:srgbClr val="800000"/>
                </a:solidFill>
              </a:rPr>
            </a:br>
            <a:br>
              <a:rPr lang="en-IN" sz="2280">
                <a:solidFill>
                  <a:srgbClr val="800000"/>
                </a:solidFill>
              </a:rPr>
            </a:br>
            <a:br>
              <a:rPr lang="en-IN" sz="2280">
                <a:solidFill>
                  <a:srgbClr val="800000"/>
                </a:solidFill>
              </a:rPr>
            </a:br>
            <a:r>
              <a:rPr lang="en-IN" sz="2280">
                <a:solidFill>
                  <a:srgbClr val="800000"/>
                </a:solidFill>
              </a:rPr>
              <a:t>Thank You !</a:t>
            </a:r>
            <a:br>
              <a:rPr lang="en-IN" sz="2280">
                <a:solidFill>
                  <a:srgbClr val="800000"/>
                </a:solidFill>
              </a:rPr>
            </a:br>
            <a:br>
              <a:rPr lang="en-IN" sz="2280">
                <a:solidFill>
                  <a:srgbClr val="800000"/>
                </a:solidFill>
              </a:rPr>
            </a:br>
            <a:r>
              <a:rPr lang="en-IN" sz="2280">
                <a:solidFill>
                  <a:srgbClr val="800000"/>
                </a:solidFill>
              </a:rPr>
              <a:t>Queries??</a:t>
            </a:r>
            <a:br>
              <a:rPr lang="en-IN" sz="2280">
                <a:solidFill>
                  <a:srgbClr val="800000"/>
                </a:solidFill>
              </a:rPr>
            </a:br>
            <a:br>
              <a:rPr lang="en-IN" sz="2280">
                <a:solidFill>
                  <a:srgbClr val="800000"/>
                </a:solidFill>
              </a:rPr>
            </a:br>
            <a:endParaRPr/>
          </a:p>
        </p:txBody>
      </p:sp>
      <p:sp>
        <p:nvSpPr>
          <p:cNvPr id="163" name="Google Shape;163;p22"/>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txBox="1"/>
          <p:nvPr/>
        </p:nvSpPr>
        <p:spPr>
          <a:xfrm>
            <a:off x="1143379" y="4765707"/>
            <a:ext cx="6693954"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a:t>
            </a:r>
            <a:endParaRPr b="0" i="0" sz="1200" u="none" cap="none" strike="noStrike">
              <a:solidFill>
                <a:srgbClr val="B5B5B5"/>
              </a:solidFill>
              <a:latin typeface="Book Antiqua"/>
              <a:ea typeface="Book Antiqua"/>
              <a:cs typeface="Book Antiqua"/>
              <a:sym typeface="Book Antiqua"/>
            </a:endParaRPr>
          </a:p>
        </p:txBody>
      </p:sp>
      <p:sp>
        <p:nvSpPr>
          <p:cNvPr id="43" name="Google Shape;43;p6"/>
          <p:cNvSpPr txBox="1"/>
          <p:nvPr>
            <p:ph type="title"/>
          </p:nvPr>
        </p:nvSpPr>
        <p:spPr>
          <a:xfrm>
            <a:off x="457200" y="424542"/>
            <a:ext cx="8229600" cy="60603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800000"/>
              </a:buClr>
              <a:buSzPts val="2800"/>
              <a:buFont typeface="Book Antiqua"/>
              <a:buNone/>
            </a:pPr>
            <a:r>
              <a:rPr lang="en-IN" sz="2800">
                <a:solidFill>
                  <a:srgbClr val="800000"/>
                </a:solidFill>
              </a:rPr>
              <a:t>Problem Statement </a:t>
            </a:r>
            <a:endParaRPr/>
          </a:p>
        </p:txBody>
      </p:sp>
      <p:sp>
        <p:nvSpPr>
          <p:cNvPr id="44" name="Google Shape;44;p6"/>
          <p:cNvSpPr txBox="1"/>
          <p:nvPr>
            <p:ph idx="1" type="body"/>
          </p:nvPr>
        </p:nvSpPr>
        <p:spPr>
          <a:xfrm>
            <a:off x="375556" y="1200150"/>
            <a:ext cx="8229601" cy="3192235"/>
          </a:xfrm>
          <a:prstGeom prst="rect">
            <a:avLst/>
          </a:prstGeom>
          <a:noFill/>
          <a:ln>
            <a:noFill/>
          </a:ln>
        </p:spPr>
        <p:txBody>
          <a:bodyPr anchorCtr="0" anchor="t" bIns="45675" lIns="45675" spcFirstLastPara="1" rIns="45675" wrap="square" tIns="45675">
            <a:normAutofit/>
          </a:bodyPr>
          <a:lstStyle/>
          <a:p>
            <a:pPr indent="-342900" lvl="0" marL="457200" marR="0" rtl="0" algn="just">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Traditional steganography techniques face significant challenges in effectively hiding large amounts of data within cover media while maintaining imperceptibility, withstanding attacks, and adapting to different media formats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The limitations of these techniques restrict their usefulness, especially when it comes to hiding large messages in images or adapting to various media types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rgbClr val="000000"/>
              </a:buClr>
              <a:buSzPts val="1800"/>
              <a:buFont typeface="Times New Roman"/>
              <a:buChar char="•"/>
            </a:pPr>
            <a:r>
              <a:rPr b="0" i="0" lang="en-IN" sz="1800" u="none" cap="none" strike="noStrike">
                <a:solidFill>
                  <a:srgbClr val="000000"/>
                </a:solidFill>
                <a:latin typeface="Times New Roman"/>
                <a:ea typeface="Times New Roman"/>
                <a:cs typeface="Times New Roman"/>
                <a:sym typeface="Times New Roman"/>
              </a:rPr>
              <a:t>This project aims to address these challenges by proposing an AI-powered steganography system with dynamic content protection, seeking to achieve a more robust, secure, and adaptable approach for secret communication</a:t>
            </a:r>
            <a:endParaRPr b="0" i="0" sz="1800" u="none" cap="none" strike="noStrike">
              <a:solidFill>
                <a:srgbClr val="000000"/>
              </a:solidFill>
              <a:latin typeface="Book Antiqua"/>
              <a:ea typeface="Book Antiqua"/>
              <a:cs typeface="Book Antiqua"/>
              <a:sym typeface="Book Antiqua"/>
            </a:endParaRPr>
          </a:p>
        </p:txBody>
      </p:sp>
      <p:sp>
        <p:nvSpPr>
          <p:cNvPr id="45" name="Google Shape;45;p6"/>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nvSpPr>
        <p:spPr>
          <a:xfrm>
            <a:off x="1257362" y="4716846"/>
            <a:ext cx="6476875"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 </a:t>
            </a:r>
            <a:endParaRPr b="0" i="0" sz="1200" u="none" cap="none" strike="noStrike">
              <a:solidFill>
                <a:srgbClr val="B5B5B5"/>
              </a:solidFill>
              <a:latin typeface="Book Antiqua"/>
              <a:ea typeface="Book Antiqua"/>
              <a:cs typeface="Book Antiqua"/>
              <a:sym typeface="Book Antiqua"/>
            </a:endParaRPr>
          </a:p>
        </p:txBody>
      </p:sp>
      <p:sp>
        <p:nvSpPr>
          <p:cNvPr id="51" name="Google Shape;51;p7"/>
          <p:cNvSpPr txBox="1"/>
          <p:nvPr>
            <p:ph type="title"/>
          </p:nvPr>
        </p:nvSpPr>
        <p:spPr>
          <a:xfrm>
            <a:off x="380999" y="390048"/>
            <a:ext cx="8229601" cy="60602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800000"/>
              </a:buClr>
              <a:buSzPts val="2800"/>
              <a:buFont typeface="Book Antiqua"/>
              <a:buNone/>
            </a:pPr>
            <a:r>
              <a:rPr lang="en-IN" sz="2800">
                <a:solidFill>
                  <a:srgbClr val="800000"/>
                </a:solidFill>
              </a:rPr>
              <a:t>Abstract Solution</a:t>
            </a:r>
            <a:endParaRPr/>
          </a:p>
        </p:txBody>
      </p:sp>
      <p:sp>
        <p:nvSpPr>
          <p:cNvPr id="52" name="Google Shape;52;p7"/>
          <p:cNvSpPr txBox="1"/>
          <p:nvPr>
            <p:ph idx="1" type="body"/>
          </p:nvPr>
        </p:nvSpPr>
        <p:spPr>
          <a:xfrm>
            <a:off x="380999" y="1020506"/>
            <a:ext cx="8041821" cy="3504521"/>
          </a:xfrm>
          <a:prstGeom prst="rect">
            <a:avLst/>
          </a:prstGeom>
          <a:noFill/>
          <a:ln>
            <a:noFill/>
          </a:ln>
        </p:spPr>
        <p:txBody>
          <a:bodyPr anchorCtr="0" anchor="t" bIns="45675" lIns="45675" spcFirstLastPara="1" rIns="45675" wrap="square" tIns="45675">
            <a:normAutofit fontScale="77500" lnSpcReduction="20000"/>
          </a:bodyPr>
          <a:lstStyle/>
          <a:p>
            <a:pPr indent="-331946" lvl="0" marL="457200" marR="0" rtl="0" algn="just">
              <a:lnSpc>
                <a:spcPct val="100000"/>
              </a:lnSpc>
              <a:spcBef>
                <a:spcPts val="0"/>
              </a:spcBef>
              <a:spcAft>
                <a:spcPts val="0"/>
              </a:spcAft>
              <a:buClr>
                <a:srgbClr val="000000"/>
              </a:buClr>
              <a:buSzPct val="100000"/>
              <a:buFont typeface="Times New Roman"/>
              <a:buChar char="•"/>
            </a:pPr>
            <a:r>
              <a:rPr b="0" i="0" lang="en-IN" sz="2100" u="none" cap="none" strike="noStrike">
                <a:solidFill>
                  <a:srgbClr val="000000"/>
                </a:solidFill>
                <a:latin typeface="Times New Roman"/>
                <a:ea typeface="Times New Roman"/>
                <a:cs typeface="Times New Roman"/>
                <a:sym typeface="Times New Roman"/>
              </a:rPr>
              <a:t>The proposed system for embedding text into images utilizes a multi-step process leveraging deep learning models</a:t>
            </a:r>
            <a:endParaRPr b="0" i="0" sz="2100" u="none" cap="none" strike="noStrike">
              <a:solidFill>
                <a:srgbClr val="000000"/>
              </a:solidFill>
              <a:latin typeface="Times New Roman"/>
              <a:ea typeface="Times New Roman"/>
              <a:cs typeface="Times New Roman"/>
              <a:sym typeface="Times New Roman"/>
            </a:endParaRPr>
          </a:p>
          <a:p>
            <a:pPr indent="-331946" lvl="0" marL="457200" marR="0" rtl="0" algn="just">
              <a:lnSpc>
                <a:spcPct val="100000"/>
              </a:lnSpc>
              <a:spcBef>
                <a:spcPts val="0"/>
              </a:spcBef>
              <a:spcAft>
                <a:spcPts val="0"/>
              </a:spcAft>
              <a:buClr>
                <a:srgbClr val="000000"/>
              </a:buClr>
              <a:buSzPct val="100000"/>
              <a:buFont typeface="Times New Roman"/>
              <a:buChar char="•"/>
            </a:pPr>
            <a:r>
              <a:rPr b="0" i="0" lang="en-IN" sz="2100" u="none" cap="none" strike="noStrike">
                <a:solidFill>
                  <a:srgbClr val="000000"/>
                </a:solidFill>
                <a:latin typeface="Times New Roman"/>
                <a:ea typeface="Times New Roman"/>
                <a:cs typeface="Times New Roman"/>
                <a:sym typeface="Times New Roman"/>
              </a:rPr>
              <a:t>Initially, a dataset of images is provided, and features are extracted from these images. These features are then fed into a Contrastive Model, a neural network, which creates embeddings representing the images. Subsequently, a Generative Adversarial Network (GAN), another neural network, is employed</a:t>
            </a:r>
            <a:endParaRPr b="0" i="0" sz="2100" u="none" cap="none" strike="noStrike">
              <a:solidFill>
                <a:srgbClr val="000000"/>
              </a:solidFill>
              <a:latin typeface="Times New Roman"/>
              <a:ea typeface="Times New Roman"/>
              <a:cs typeface="Times New Roman"/>
              <a:sym typeface="Times New Roman"/>
            </a:endParaRPr>
          </a:p>
          <a:p>
            <a:pPr indent="-331946" lvl="0" marL="457200" marR="0" rtl="0" algn="just">
              <a:lnSpc>
                <a:spcPct val="100000"/>
              </a:lnSpc>
              <a:spcBef>
                <a:spcPts val="0"/>
              </a:spcBef>
              <a:spcAft>
                <a:spcPts val="0"/>
              </a:spcAft>
              <a:buClr>
                <a:srgbClr val="000000"/>
              </a:buClr>
              <a:buSzPct val="100000"/>
              <a:buFont typeface="Times New Roman"/>
              <a:buChar char="•"/>
            </a:pPr>
            <a:r>
              <a:rPr b="0" i="0" lang="en-IN" sz="2100" u="none" cap="none" strike="noStrike">
                <a:solidFill>
                  <a:srgbClr val="000000"/>
                </a:solidFill>
                <a:latin typeface="Times New Roman"/>
                <a:ea typeface="Times New Roman"/>
                <a:cs typeface="Times New Roman"/>
                <a:sym typeface="Times New Roman"/>
              </a:rPr>
              <a:t>The GAN takes the embeddings from the Contrastive Model as one input and a set of images as another input</a:t>
            </a:r>
            <a:endParaRPr b="0" i="0" sz="2100" u="none" cap="none" strike="noStrike">
              <a:solidFill>
                <a:srgbClr val="000000"/>
              </a:solidFill>
              <a:latin typeface="Times New Roman"/>
              <a:ea typeface="Times New Roman"/>
              <a:cs typeface="Times New Roman"/>
              <a:sym typeface="Times New Roman"/>
            </a:endParaRPr>
          </a:p>
          <a:p>
            <a:pPr indent="-331946" lvl="0" marL="457200" marR="0" rtl="0" algn="just">
              <a:lnSpc>
                <a:spcPct val="100000"/>
              </a:lnSpc>
              <a:spcBef>
                <a:spcPts val="0"/>
              </a:spcBef>
              <a:spcAft>
                <a:spcPts val="0"/>
              </a:spcAft>
              <a:buClr>
                <a:srgbClr val="000000"/>
              </a:buClr>
              <a:buSzPct val="100000"/>
              <a:buFont typeface="Times New Roman"/>
              <a:buChar char="•"/>
            </a:pPr>
            <a:r>
              <a:rPr b="0" i="0" lang="en-IN" sz="2100" u="none" cap="none" strike="noStrike">
                <a:solidFill>
                  <a:srgbClr val="000000"/>
                </a:solidFill>
                <a:latin typeface="Times New Roman"/>
                <a:ea typeface="Times New Roman"/>
                <a:cs typeface="Times New Roman"/>
                <a:sym typeface="Times New Roman"/>
              </a:rPr>
              <a:t>The GAN is trained to generate stego images, where text is embedded within the images. The final step involves using the generator model, which is created through training the GAN network, to produce the stego image</a:t>
            </a:r>
            <a:endParaRPr b="0" i="0" sz="2100" u="none" cap="none" strike="noStrike">
              <a:solidFill>
                <a:srgbClr val="000000"/>
              </a:solidFill>
              <a:latin typeface="Times New Roman"/>
              <a:ea typeface="Times New Roman"/>
              <a:cs typeface="Times New Roman"/>
              <a:sym typeface="Times New Roman"/>
            </a:endParaRPr>
          </a:p>
          <a:p>
            <a:pPr indent="-331946" lvl="0" marL="457200" marR="0" rtl="0" algn="just">
              <a:lnSpc>
                <a:spcPct val="100000"/>
              </a:lnSpc>
              <a:spcBef>
                <a:spcPts val="0"/>
              </a:spcBef>
              <a:spcAft>
                <a:spcPts val="0"/>
              </a:spcAft>
              <a:buClr>
                <a:srgbClr val="000000"/>
              </a:buClr>
              <a:buSzPct val="100000"/>
              <a:buFont typeface="Times New Roman"/>
              <a:buChar char="•"/>
            </a:pPr>
            <a:r>
              <a:rPr b="0" i="0" lang="en-IN" sz="2100" u="none" cap="none" strike="noStrike">
                <a:solidFill>
                  <a:srgbClr val="000000"/>
                </a:solidFill>
                <a:latin typeface="Times New Roman"/>
                <a:ea typeface="Times New Roman"/>
                <a:cs typeface="Times New Roman"/>
                <a:sym typeface="Times New Roman"/>
              </a:rPr>
              <a:t>In this process, the GAN network takes an input image and an input text embedding, generating an image where the text is embedded</a:t>
            </a:r>
            <a:endParaRPr b="0" i="0" sz="2100" u="none" cap="none" strike="noStrike">
              <a:solidFill>
                <a:srgbClr val="000000"/>
              </a:solidFill>
              <a:latin typeface="Times New Roman"/>
              <a:ea typeface="Times New Roman"/>
              <a:cs typeface="Times New Roman"/>
              <a:sym typeface="Times New Roman"/>
            </a:endParaRPr>
          </a:p>
          <a:p>
            <a:pPr indent="-331946" lvl="0" marL="457200" marR="0" rtl="0" algn="just">
              <a:lnSpc>
                <a:spcPct val="100000"/>
              </a:lnSpc>
              <a:spcBef>
                <a:spcPts val="0"/>
              </a:spcBef>
              <a:spcAft>
                <a:spcPts val="0"/>
              </a:spcAft>
              <a:buClr>
                <a:srgbClr val="000000"/>
              </a:buClr>
              <a:buSzPct val="100000"/>
              <a:buFont typeface="Times New Roman"/>
              <a:buChar char="•"/>
            </a:pPr>
            <a:r>
              <a:rPr b="0" i="0" lang="en-IN" sz="2100" u="none" cap="none" strike="noStrike">
                <a:solidFill>
                  <a:srgbClr val="000000"/>
                </a:solidFill>
                <a:latin typeface="Times New Roman"/>
                <a:ea typeface="Times New Roman"/>
                <a:cs typeface="Times New Roman"/>
                <a:sym typeface="Times New Roman"/>
              </a:rPr>
              <a:t>This system enables the embedding of text into images, potentially enhancing communication security and data hiding capabilities</a:t>
            </a:r>
            <a:endParaRPr/>
          </a:p>
          <a:p>
            <a:pPr indent="74676" lvl="0" marL="0" marR="0" rtl="0" algn="l">
              <a:lnSpc>
                <a:spcPct val="100000"/>
              </a:lnSpc>
              <a:spcBef>
                <a:spcPts val="300"/>
              </a:spcBef>
              <a:spcAft>
                <a:spcPts val="0"/>
              </a:spcAft>
              <a:buClr>
                <a:srgbClr val="000000"/>
              </a:buClr>
              <a:buSzPct val="100000"/>
              <a:buFont typeface="Arial"/>
              <a:buNone/>
            </a:pPr>
            <a:br>
              <a:rPr b="0" i="0" lang="en-IN" sz="1960" u="none" cap="none" strike="noStrike">
                <a:solidFill>
                  <a:srgbClr val="FFFFFF"/>
                </a:solidFill>
                <a:highlight>
                  <a:srgbClr val="212121"/>
                </a:highlight>
                <a:latin typeface="Arial"/>
                <a:ea typeface="Arial"/>
                <a:cs typeface="Arial"/>
                <a:sym typeface="Arial"/>
              </a:rPr>
            </a:br>
            <a:endParaRPr b="0" i="0" sz="1960" u="none" cap="none" strike="noStrike">
              <a:solidFill>
                <a:srgbClr val="FFFFFF"/>
              </a:solidFill>
              <a:highlight>
                <a:srgbClr val="212121"/>
              </a:highlight>
              <a:latin typeface="Arial"/>
              <a:ea typeface="Arial"/>
              <a:cs typeface="Arial"/>
              <a:sym typeface="Arial"/>
            </a:endParaRPr>
          </a:p>
        </p:txBody>
      </p:sp>
      <p:sp>
        <p:nvSpPr>
          <p:cNvPr id="53" name="Google Shape;53;p7"/>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nvSpPr>
        <p:spPr>
          <a:xfrm>
            <a:off x="619589" y="4765707"/>
            <a:ext cx="7513745"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 </a:t>
            </a:r>
            <a:endParaRPr b="0" i="0" sz="1200" u="none" cap="none" strike="noStrike">
              <a:solidFill>
                <a:srgbClr val="B5B5B5"/>
              </a:solidFill>
              <a:latin typeface="Book Antiqua"/>
              <a:ea typeface="Book Antiqua"/>
              <a:cs typeface="Book Antiqua"/>
              <a:sym typeface="Book Antiqua"/>
            </a:endParaRPr>
          </a:p>
        </p:txBody>
      </p:sp>
      <p:sp>
        <p:nvSpPr>
          <p:cNvPr id="59" name="Google Shape;59;p8"/>
          <p:cNvSpPr txBox="1"/>
          <p:nvPr>
            <p:ph type="title"/>
          </p:nvPr>
        </p:nvSpPr>
        <p:spPr>
          <a:xfrm>
            <a:off x="539398" y="356216"/>
            <a:ext cx="7797821" cy="52977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990033"/>
              </a:buClr>
              <a:buSzPts val="2800"/>
              <a:buFont typeface="Book Antiqua"/>
              <a:buNone/>
            </a:pPr>
            <a:r>
              <a:rPr lang="en-IN" sz="2800">
                <a:solidFill>
                  <a:srgbClr val="990033"/>
                </a:solidFill>
              </a:rPr>
              <a:t>Block Diagram</a:t>
            </a:r>
            <a:endParaRPr/>
          </a:p>
        </p:txBody>
      </p:sp>
      <p:sp>
        <p:nvSpPr>
          <p:cNvPr id="60" name="Google Shape;60;p8"/>
          <p:cNvSpPr txBox="1"/>
          <p:nvPr>
            <p:ph idx="1" type="body"/>
          </p:nvPr>
        </p:nvSpPr>
        <p:spPr>
          <a:xfrm>
            <a:off x="7718797" y="4130566"/>
            <a:ext cx="274757" cy="464056"/>
          </a:xfrm>
          <a:prstGeom prst="rect">
            <a:avLst/>
          </a:prstGeom>
          <a:noFill/>
          <a:ln>
            <a:noFill/>
          </a:ln>
        </p:spPr>
        <p:txBody>
          <a:bodyPr anchorCtr="0" anchor="t" bIns="45675" lIns="45675" spcFirstLastPara="1" rIns="45675" wrap="square" tIns="45675">
            <a:normAutofit lnSpcReduction="10000"/>
          </a:bodyPr>
          <a:lstStyle/>
          <a:p>
            <a:pPr indent="90297" lvl="0" marL="0" rtl="0" algn="l">
              <a:lnSpc>
                <a:spcPct val="100000"/>
              </a:lnSpc>
              <a:spcBef>
                <a:spcPts val="0"/>
              </a:spcBef>
              <a:spcAft>
                <a:spcPts val="0"/>
              </a:spcAft>
              <a:buSzPts val="2528"/>
              <a:buNone/>
            </a:pPr>
            <a:r>
              <a:rPr lang="en-IN" sz="2528"/>
              <a:t>   </a:t>
            </a:r>
            <a:endParaRPr/>
          </a:p>
        </p:txBody>
      </p:sp>
      <p:sp>
        <p:nvSpPr>
          <p:cNvPr id="61" name="Google Shape;61;p8"/>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pic>
        <p:nvPicPr>
          <p:cNvPr id="62" name="Google Shape;62;p8"/>
          <p:cNvPicPr preferRelativeResize="0"/>
          <p:nvPr/>
        </p:nvPicPr>
        <p:blipFill>
          <a:blip r:embed="rId3">
            <a:alphaModFix/>
          </a:blip>
          <a:stretch>
            <a:fillRect/>
          </a:stretch>
        </p:blipFill>
        <p:spPr>
          <a:xfrm>
            <a:off x="3210100" y="930250"/>
            <a:ext cx="2431751" cy="3726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nvSpPr>
        <p:spPr>
          <a:xfrm>
            <a:off x="460659" y="4765707"/>
            <a:ext cx="7379734" cy="276956"/>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B5B5B5"/>
              </a:buClr>
              <a:buSzPts val="1200"/>
              <a:buFont typeface="Times New Roman"/>
              <a:buNone/>
            </a:pPr>
            <a:r>
              <a:rPr b="1" i="0" lang="en-IN" sz="1200" u="none" cap="none" strike="noStrike">
                <a:solidFill>
                  <a:srgbClr val="B5B5B5"/>
                </a:solidFill>
                <a:latin typeface="Times New Roman"/>
                <a:ea typeface="Times New Roman"/>
                <a:cs typeface="Times New Roman"/>
                <a:sym typeface="Times New Roman"/>
              </a:rPr>
              <a:t>AI-powered Adaptive Steganography </a:t>
            </a:r>
            <a:endParaRPr b="0" i="0" sz="1200" u="none" cap="none" strike="noStrike">
              <a:solidFill>
                <a:srgbClr val="B5B5B5"/>
              </a:solidFill>
              <a:latin typeface="Book Antiqua"/>
              <a:ea typeface="Book Antiqua"/>
              <a:cs typeface="Book Antiqua"/>
              <a:sym typeface="Book Antiqua"/>
            </a:endParaRPr>
          </a:p>
        </p:txBody>
      </p:sp>
      <p:sp>
        <p:nvSpPr>
          <p:cNvPr id="68" name="Google Shape;68;p9"/>
          <p:cNvSpPr txBox="1"/>
          <p:nvPr>
            <p:ph type="title"/>
          </p:nvPr>
        </p:nvSpPr>
        <p:spPr>
          <a:xfrm>
            <a:off x="457200" y="457200"/>
            <a:ext cx="8229600" cy="606029"/>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990033"/>
              </a:buClr>
              <a:buSzPts val="2800"/>
              <a:buFont typeface="Book Antiqua"/>
              <a:buNone/>
            </a:pPr>
            <a:r>
              <a:rPr b="0" i="0" lang="en-IN" sz="2800" u="none" cap="none" strike="noStrike">
                <a:solidFill>
                  <a:srgbClr val="990033"/>
                </a:solidFill>
                <a:latin typeface="Book Antiqua"/>
                <a:ea typeface="Book Antiqua"/>
                <a:cs typeface="Book Antiqua"/>
                <a:sym typeface="Book Antiqua"/>
              </a:rPr>
              <a:t>Proposed System</a:t>
            </a:r>
            <a:endParaRPr/>
          </a:p>
        </p:txBody>
      </p:sp>
      <p:sp>
        <p:nvSpPr>
          <p:cNvPr id="69" name="Google Shape;69;p9"/>
          <p:cNvSpPr txBox="1"/>
          <p:nvPr>
            <p:ph idx="1" type="body"/>
          </p:nvPr>
        </p:nvSpPr>
        <p:spPr>
          <a:xfrm>
            <a:off x="155120" y="1063228"/>
            <a:ext cx="8654145" cy="3616780"/>
          </a:xfrm>
          <a:prstGeom prst="rect">
            <a:avLst/>
          </a:prstGeom>
          <a:noFill/>
          <a:ln>
            <a:noFill/>
          </a:ln>
        </p:spPr>
        <p:txBody>
          <a:bodyPr anchorCtr="0" anchor="t" bIns="45675" lIns="45675" spcFirstLastPara="1" rIns="45675" wrap="square" tIns="45675">
            <a:noAutofit/>
          </a:bodyPr>
          <a:lstStyle/>
          <a:p>
            <a:pPr indent="-247650" lvl="0" marL="457200" rtl="0" algn="l">
              <a:lnSpc>
                <a:spcPct val="100000"/>
              </a:lnSpc>
              <a:spcBef>
                <a:spcPts val="300"/>
              </a:spcBef>
              <a:spcAft>
                <a:spcPts val="0"/>
              </a:spcAft>
              <a:buSzPts val="300"/>
              <a:buChar char="•"/>
            </a:pPr>
            <a:r>
              <a:rPr lang="en-IN" sz="1700"/>
              <a:t>1. Generation of Embedding  using w2vec model</a:t>
            </a:r>
            <a:endParaRPr sz="1700"/>
          </a:p>
          <a:p>
            <a:pPr indent="0" lvl="0" marL="457200" rtl="0" algn="l">
              <a:lnSpc>
                <a:spcPct val="100000"/>
              </a:lnSpc>
              <a:spcBef>
                <a:spcPts val="300"/>
              </a:spcBef>
              <a:spcAft>
                <a:spcPts val="0"/>
              </a:spcAft>
              <a:buNone/>
            </a:pPr>
            <a:r>
              <a:rPr lang="en-IN" sz="1700"/>
              <a:t>2. Preprocessing of image: jpg to png</a:t>
            </a:r>
            <a:endParaRPr sz="1700"/>
          </a:p>
          <a:p>
            <a:pPr indent="0" lvl="0" marL="457200" rtl="0" algn="l">
              <a:lnSpc>
                <a:spcPct val="100000"/>
              </a:lnSpc>
              <a:spcBef>
                <a:spcPts val="300"/>
              </a:spcBef>
              <a:spcAft>
                <a:spcPts val="0"/>
              </a:spcAft>
              <a:buNone/>
            </a:pPr>
            <a:r>
              <a:rPr lang="en-IN" sz="1700"/>
              <a:t>3. Encoding image using lsb steganography</a:t>
            </a:r>
            <a:endParaRPr sz="1700"/>
          </a:p>
          <a:p>
            <a:pPr indent="0" lvl="0" marL="457200" rtl="0" algn="l">
              <a:lnSpc>
                <a:spcPct val="100000"/>
              </a:lnSpc>
              <a:spcBef>
                <a:spcPts val="300"/>
              </a:spcBef>
              <a:spcAft>
                <a:spcPts val="0"/>
              </a:spcAft>
              <a:buNone/>
            </a:pPr>
            <a:r>
              <a:rPr lang="en-IN" sz="1700"/>
              <a:t>4. GAN architecture</a:t>
            </a:r>
            <a:endParaRPr sz="1700"/>
          </a:p>
          <a:p>
            <a:pPr indent="0" lvl="0" marL="457200" rtl="0" algn="l">
              <a:lnSpc>
                <a:spcPct val="100000"/>
              </a:lnSpc>
              <a:spcBef>
                <a:spcPts val="300"/>
              </a:spcBef>
              <a:spcAft>
                <a:spcPts val="0"/>
              </a:spcAft>
              <a:buNone/>
            </a:pPr>
            <a:r>
              <a:rPr lang="en-IN" sz="1700"/>
              <a:t>5. Decoder architecture (to decode words from the image)</a:t>
            </a:r>
            <a:endParaRPr sz="1700"/>
          </a:p>
          <a:p>
            <a:pPr indent="0" lvl="0" marL="457200" rtl="0" algn="l">
              <a:lnSpc>
                <a:spcPct val="100000"/>
              </a:lnSpc>
              <a:spcBef>
                <a:spcPts val="300"/>
              </a:spcBef>
              <a:spcAft>
                <a:spcPts val="0"/>
              </a:spcAft>
              <a:buNone/>
            </a:pPr>
            <a:r>
              <a:rPr lang="en-IN" sz="1700"/>
              <a:t>6. Decode text from the predictions</a:t>
            </a:r>
            <a:endParaRPr sz="1700"/>
          </a:p>
          <a:p>
            <a:pPr indent="0" lvl="0" marL="0" rtl="0" algn="l">
              <a:lnSpc>
                <a:spcPct val="100000"/>
              </a:lnSpc>
              <a:spcBef>
                <a:spcPts val="300"/>
              </a:spcBef>
              <a:spcAft>
                <a:spcPts val="0"/>
              </a:spcAft>
              <a:buNone/>
            </a:pPr>
            <a:r>
              <a:t/>
            </a:r>
            <a:endParaRPr sz="1700"/>
          </a:p>
        </p:txBody>
      </p:sp>
      <p:sp>
        <p:nvSpPr>
          <p:cNvPr id="70" name="Google Shape;70;p9"/>
          <p:cNvSpPr txBox="1"/>
          <p:nvPr>
            <p:ph idx="12" type="sldNum"/>
          </p:nvPr>
        </p:nvSpPr>
        <p:spPr>
          <a:xfrm>
            <a:off x="8506500" y="4769584"/>
            <a:ext cx="180301" cy="269201"/>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0"/>
          <p:cNvSpPr txBox="1"/>
          <p:nvPr>
            <p:ph type="title"/>
          </p:nvPr>
        </p:nvSpPr>
        <p:spPr>
          <a:xfrm>
            <a:off x="457200" y="457200"/>
            <a:ext cx="8229600" cy="606000"/>
          </a:xfrm>
          <a:prstGeom prst="rect">
            <a:avLst/>
          </a:prstGeom>
        </p:spPr>
        <p:txBody>
          <a:bodyPr anchorCtr="0" anchor="ctr" bIns="45675" lIns="45675" spcFirstLastPara="1" rIns="45675" wrap="square" tIns="45675">
            <a:noAutofit/>
          </a:bodyPr>
          <a:lstStyle/>
          <a:p>
            <a:pPr indent="-271145" lvl="0" marL="457200" rtl="0" algn="ctr">
              <a:spcBef>
                <a:spcPts val="300"/>
              </a:spcBef>
              <a:spcAft>
                <a:spcPts val="0"/>
              </a:spcAft>
              <a:buClr>
                <a:schemeClr val="dk1"/>
              </a:buClr>
              <a:buSzPts val="670"/>
              <a:buFont typeface="Arial"/>
              <a:buChar char="•"/>
            </a:pPr>
            <a:r>
              <a:t/>
            </a:r>
            <a:endParaRPr b="1" sz="1929">
              <a:solidFill>
                <a:schemeClr val="dk1"/>
              </a:solidFill>
            </a:endParaRPr>
          </a:p>
          <a:p>
            <a:pPr indent="-271145" lvl="0" marL="457200" rtl="0" algn="ctr">
              <a:spcBef>
                <a:spcPts val="300"/>
              </a:spcBef>
              <a:spcAft>
                <a:spcPts val="0"/>
              </a:spcAft>
              <a:buClr>
                <a:schemeClr val="dk1"/>
              </a:buClr>
              <a:buSzPts val="670"/>
              <a:buFont typeface="Arial"/>
              <a:buChar char="•"/>
            </a:pPr>
            <a:r>
              <a:t/>
            </a:r>
            <a:endParaRPr b="1" sz="1929">
              <a:solidFill>
                <a:schemeClr val="dk1"/>
              </a:solidFill>
            </a:endParaRPr>
          </a:p>
          <a:p>
            <a:pPr indent="0" lvl="0" marL="457200" rtl="0" algn="ctr">
              <a:spcBef>
                <a:spcPts val="300"/>
              </a:spcBef>
              <a:spcAft>
                <a:spcPts val="0"/>
              </a:spcAft>
              <a:buNone/>
            </a:pPr>
            <a:r>
              <a:rPr b="1" lang="en-IN" sz="2230">
                <a:solidFill>
                  <a:srgbClr val="980000"/>
                </a:solidFill>
              </a:rPr>
              <a:t>       1. </a:t>
            </a:r>
            <a:r>
              <a:rPr b="1" lang="en-IN" sz="2230">
                <a:solidFill>
                  <a:srgbClr val="980000"/>
                </a:solidFill>
              </a:rPr>
              <a:t>Generation of Embedding  using w2vec model</a:t>
            </a:r>
            <a:endParaRPr b="1" sz="2230">
              <a:solidFill>
                <a:srgbClr val="980000"/>
              </a:solidFill>
            </a:endParaRPr>
          </a:p>
          <a:p>
            <a:pPr indent="0" lvl="0" marL="0" rtl="0" algn="ctr">
              <a:spcBef>
                <a:spcPts val="0"/>
              </a:spcBef>
              <a:spcAft>
                <a:spcPts val="0"/>
              </a:spcAft>
              <a:buSzPts val="990"/>
              <a:buNone/>
            </a:pPr>
            <a:r>
              <a:t/>
            </a:r>
            <a:endParaRPr b="1" sz="3959"/>
          </a:p>
        </p:txBody>
      </p:sp>
      <p:sp>
        <p:nvSpPr>
          <p:cNvPr id="76" name="Google Shape;76;p10"/>
          <p:cNvSpPr txBox="1"/>
          <p:nvPr>
            <p:ph idx="1" type="body"/>
          </p:nvPr>
        </p:nvSpPr>
        <p:spPr>
          <a:xfrm>
            <a:off x="457200" y="1200150"/>
            <a:ext cx="8229600" cy="3394500"/>
          </a:xfrm>
          <a:prstGeom prst="rect">
            <a:avLst/>
          </a:prstGeom>
        </p:spPr>
        <p:txBody>
          <a:bodyPr anchorCtr="0" anchor="t" bIns="45675" lIns="45675" spcFirstLastPara="1" rIns="45675" wrap="square" tIns="45675">
            <a:normAutofit/>
          </a:bodyPr>
          <a:lstStyle/>
          <a:p>
            <a:pPr indent="-336550" lvl="0" marL="457200" rtl="0" algn="l">
              <a:spcBef>
                <a:spcPts val="300"/>
              </a:spcBef>
              <a:spcAft>
                <a:spcPts val="0"/>
              </a:spcAft>
              <a:buSzPts val="1700"/>
              <a:buChar char="•"/>
            </a:pPr>
            <a:r>
              <a:rPr lang="en-IN" sz="1700"/>
              <a:t>Herethe process of generating word embeddings using a pre-trained Word2Vec model</a:t>
            </a:r>
            <a:endParaRPr sz="1700"/>
          </a:p>
          <a:p>
            <a:pPr indent="-336550" lvl="0" marL="457200" rtl="0" algn="l">
              <a:spcBef>
                <a:spcPts val="0"/>
              </a:spcBef>
              <a:spcAft>
                <a:spcPts val="0"/>
              </a:spcAft>
              <a:buSzPts val="1700"/>
              <a:buChar char="•"/>
            </a:pPr>
            <a:r>
              <a:rPr lang="en-IN" sz="1700"/>
              <a:t>Initially, the model is loaded, and its vocabulary is accessed. Following this, a list of random words is generated from the model's vocabulary</a:t>
            </a:r>
            <a:endParaRPr sz="1700"/>
          </a:p>
          <a:p>
            <a:pPr indent="-336550" lvl="0" marL="457200" rtl="0" algn="l">
              <a:spcBef>
                <a:spcPts val="0"/>
              </a:spcBef>
              <a:spcAft>
                <a:spcPts val="0"/>
              </a:spcAft>
              <a:buSzPts val="1700"/>
              <a:buChar char="•"/>
            </a:pPr>
            <a:r>
              <a:rPr lang="en-IN" sz="1700"/>
              <a:t>Subsequently, a function is defined to convert text into embeddings by tokenizing the text, obtaining word vectors, and averaging them to produce the text embedding. The code further demonstrates the generation of embeddings for the random words, which are then saved to a file</a:t>
            </a:r>
            <a:endParaRPr sz="1700"/>
          </a:p>
          <a:p>
            <a:pPr indent="-336550" lvl="0" marL="457200" rtl="0" algn="l">
              <a:spcBef>
                <a:spcPts val="0"/>
              </a:spcBef>
              <a:spcAft>
                <a:spcPts val="0"/>
              </a:spcAft>
              <a:buSzPts val="1700"/>
              <a:buChar char="•"/>
            </a:pPr>
            <a:r>
              <a:rPr lang="en-IN" sz="1700"/>
              <a:t>This showcases the utilization of a Word2Vec model to convert text into meaningful numerical representations (word embeddings), which are crucial for various natural language processing tasks</a:t>
            </a:r>
            <a:endParaRPr/>
          </a:p>
        </p:txBody>
      </p:sp>
      <p:sp>
        <p:nvSpPr>
          <p:cNvPr id="77" name="Google Shape;77;p10"/>
          <p:cNvSpPr txBox="1"/>
          <p:nvPr/>
        </p:nvSpPr>
        <p:spPr>
          <a:xfrm>
            <a:off x="788550" y="4629775"/>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
        <p:nvSpPr>
          <p:cNvPr id="78" name="Google Shape;78;p10"/>
          <p:cNvSpPr txBox="1"/>
          <p:nvPr>
            <p:ph idx="12" type="sldNum"/>
          </p:nvPr>
        </p:nvSpPr>
        <p:spPr>
          <a:xfrm>
            <a:off x="8506500" y="4769584"/>
            <a:ext cx="180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type="title"/>
          </p:nvPr>
        </p:nvSpPr>
        <p:spPr>
          <a:xfrm>
            <a:off x="457200" y="457200"/>
            <a:ext cx="8229600" cy="606000"/>
          </a:xfrm>
          <a:prstGeom prst="rect">
            <a:avLst/>
          </a:prstGeom>
        </p:spPr>
        <p:txBody>
          <a:bodyPr anchorCtr="0" anchor="ctr" bIns="45675" lIns="45675" spcFirstLastPara="1" rIns="45675" wrap="square" tIns="45675">
            <a:normAutofit/>
          </a:bodyPr>
          <a:lstStyle/>
          <a:p>
            <a:pPr indent="0" lvl="0" marL="457200" rtl="0" algn="ctr">
              <a:spcBef>
                <a:spcPts val="300"/>
              </a:spcBef>
              <a:spcAft>
                <a:spcPts val="0"/>
              </a:spcAft>
              <a:buClr>
                <a:schemeClr val="dk1"/>
              </a:buClr>
              <a:buSzPts val="1100"/>
              <a:buFont typeface="Arial"/>
              <a:buNone/>
            </a:pPr>
            <a:r>
              <a:rPr b="1" lang="en-IN" sz="2230">
                <a:solidFill>
                  <a:srgbClr val="980000"/>
                </a:solidFill>
              </a:rPr>
              <a:t>2. </a:t>
            </a:r>
            <a:r>
              <a:rPr b="1" lang="en-IN" sz="2230">
                <a:solidFill>
                  <a:srgbClr val="980000"/>
                </a:solidFill>
              </a:rPr>
              <a:t>Preprocessing of image (jpg to png)</a:t>
            </a:r>
            <a:endParaRPr b="1" sz="2230">
              <a:solidFill>
                <a:srgbClr val="980000"/>
              </a:solidFill>
            </a:endParaRPr>
          </a:p>
        </p:txBody>
      </p:sp>
      <p:sp>
        <p:nvSpPr>
          <p:cNvPr id="84" name="Google Shape;84;p11"/>
          <p:cNvSpPr txBox="1"/>
          <p:nvPr>
            <p:ph idx="1" type="body"/>
          </p:nvPr>
        </p:nvSpPr>
        <p:spPr>
          <a:xfrm>
            <a:off x="457200" y="1200150"/>
            <a:ext cx="8229600" cy="3394500"/>
          </a:xfrm>
          <a:prstGeom prst="rect">
            <a:avLst/>
          </a:prstGeom>
        </p:spPr>
        <p:txBody>
          <a:bodyPr anchorCtr="0" anchor="t" bIns="45675" lIns="45675" spcFirstLastPara="1" rIns="45675" wrap="square" tIns="45675">
            <a:normAutofit/>
          </a:bodyPr>
          <a:lstStyle/>
          <a:p>
            <a:pPr indent="-336550" lvl="0" marL="457200" marR="0" rtl="0" algn="l">
              <a:lnSpc>
                <a:spcPct val="100000"/>
              </a:lnSpc>
              <a:spcBef>
                <a:spcPts val="300"/>
              </a:spcBef>
              <a:spcAft>
                <a:spcPts val="0"/>
              </a:spcAft>
              <a:buSzPts val="1700"/>
              <a:buChar char="•"/>
            </a:pPr>
            <a:r>
              <a:rPr lang="en-IN" sz="1700"/>
              <a:t>It converts JPEG images to PNG format using the Python Imaging Library (PIL) in a Google Colab environment</a:t>
            </a:r>
            <a:endParaRPr sz="1700"/>
          </a:p>
          <a:p>
            <a:pPr indent="-336550" lvl="0" marL="457200" marR="0" rtl="0" algn="l">
              <a:lnSpc>
                <a:spcPct val="100000"/>
              </a:lnSpc>
              <a:spcBef>
                <a:spcPts val="0"/>
              </a:spcBef>
              <a:spcAft>
                <a:spcPts val="0"/>
              </a:spcAft>
              <a:buSzPts val="1700"/>
              <a:buChar char="•"/>
            </a:pPr>
            <a:r>
              <a:rPr lang="en-IN" sz="1700"/>
              <a:t>It first mounts Google Drive to access the image files, then defines a function jpg_to_png to convert images</a:t>
            </a:r>
            <a:endParaRPr sz="1700"/>
          </a:p>
          <a:p>
            <a:pPr indent="-336550" lvl="0" marL="457200" marR="0" rtl="0" algn="l">
              <a:lnSpc>
                <a:spcPct val="100000"/>
              </a:lnSpc>
              <a:spcBef>
                <a:spcPts val="0"/>
              </a:spcBef>
              <a:spcAft>
                <a:spcPts val="0"/>
              </a:spcAft>
              <a:buSzPts val="1700"/>
              <a:buChar char="•"/>
            </a:pPr>
            <a:r>
              <a:rPr lang="en-IN" sz="1700"/>
              <a:t>The function loops through files in the input folder, checks if they are JPEG images, opens them, saves them as PNG format in the output folder, and prints the conversion details</a:t>
            </a:r>
            <a:endParaRPr sz="1700"/>
          </a:p>
          <a:p>
            <a:pPr indent="-336550" lvl="0" marL="457200" marR="0" rtl="0" algn="l">
              <a:lnSpc>
                <a:spcPct val="100000"/>
              </a:lnSpc>
              <a:spcBef>
                <a:spcPts val="0"/>
              </a:spcBef>
              <a:spcAft>
                <a:spcPts val="0"/>
              </a:spcAft>
              <a:buSzPts val="1700"/>
              <a:buChar char="•"/>
            </a:pPr>
            <a:r>
              <a:rPr lang="en-IN" sz="1700"/>
              <a:t>This preprocessing step can be used to standardize image formats for further analysis or processing in machine learning or computer vision projects</a:t>
            </a:r>
            <a:endParaRPr sz="1700"/>
          </a:p>
          <a:p>
            <a:pPr indent="0" lvl="0" marL="457200" marR="0" rtl="0" algn="l">
              <a:lnSpc>
                <a:spcPct val="100000"/>
              </a:lnSpc>
              <a:spcBef>
                <a:spcPts val="300"/>
              </a:spcBef>
              <a:spcAft>
                <a:spcPts val="0"/>
              </a:spcAft>
              <a:buNone/>
            </a:pPr>
            <a:r>
              <a:t/>
            </a:r>
            <a:endParaRPr sz="1700"/>
          </a:p>
        </p:txBody>
      </p:sp>
      <p:sp>
        <p:nvSpPr>
          <p:cNvPr id="85" name="Google Shape;85;p11"/>
          <p:cNvSpPr txBox="1"/>
          <p:nvPr/>
        </p:nvSpPr>
        <p:spPr>
          <a:xfrm>
            <a:off x="788550" y="4629775"/>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
        <p:nvSpPr>
          <p:cNvPr id="86" name="Google Shape;86;p11"/>
          <p:cNvSpPr txBox="1"/>
          <p:nvPr>
            <p:ph idx="12" type="sldNum"/>
          </p:nvPr>
        </p:nvSpPr>
        <p:spPr>
          <a:xfrm>
            <a:off x="8506500" y="4769584"/>
            <a:ext cx="180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457200" y="457200"/>
            <a:ext cx="8229600" cy="606000"/>
          </a:xfrm>
          <a:prstGeom prst="rect">
            <a:avLst/>
          </a:prstGeom>
        </p:spPr>
        <p:txBody>
          <a:bodyPr anchorCtr="0" anchor="ctr" bIns="45675" lIns="45675" spcFirstLastPara="1" rIns="45675" wrap="square" tIns="45675">
            <a:normAutofit/>
          </a:bodyPr>
          <a:lstStyle/>
          <a:p>
            <a:pPr indent="0" lvl="0" marL="457200" rtl="0" algn="ctr">
              <a:spcBef>
                <a:spcPts val="300"/>
              </a:spcBef>
              <a:spcAft>
                <a:spcPts val="0"/>
              </a:spcAft>
              <a:buClr>
                <a:schemeClr val="dk1"/>
              </a:buClr>
              <a:buSzPts val="1100"/>
              <a:buFont typeface="Arial"/>
              <a:buNone/>
            </a:pPr>
            <a:r>
              <a:rPr b="1" lang="en-IN" sz="2230">
                <a:solidFill>
                  <a:srgbClr val="980000"/>
                </a:solidFill>
              </a:rPr>
              <a:t>3. </a:t>
            </a:r>
            <a:r>
              <a:rPr b="1" lang="en-IN" sz="2230">
                <a:solidFill>
                  <a:srgbClr val="980000"/>
                </a:solidFill>
              </a:rPr>
              <a:t>Encoding image using lsb steganography</a:t>
            </a:r>
            <a:endParaRPr b="1" sz="2230">
              <a:solidFill>
                <a:srgbClr val="980000"/>
              </a:solidFill>
            </a:endParaRPr>
          </a:p>
        </p:txBody>
      </p:sp>
      <p:sp>
        <p:nvSpPr>
          <p:cNvPr id="92" name="Google Shape;92;p12"/>
          <p:cNvSpPr txBox="1"/>
          <p:nvPr>
            <p:ph idx="1" type="body"/>
          </p:nvPr>
        </p:nvSpPr>
        <p:spPr>
          <a:xfrm>
            <a:off x="457200" y="1200150"/>
            <a:ext cx="8229600" cy="3394500"/>
          </a:xfrm>
          <a:prstGeom prst="rect">
            <a:avLst/>
          </a:prstGeom>
        </p:spPr>
        <p:txBody>
          <a:bodyPr anchorCtr="0" anchor="t" bIns="45675" lIns="45675" spcFirstLastPara="1" rIns="45675" wrap="square" tIns="45675">
            <a:normAutofit/>
          </a:bodyPr>
          <a:lstStyle/>
          <a:p>
            <a:pPr indent="-336550" lvl="0" marL="457200" marR="0" rtl="0" algn="l">
              <a:lnSpc>
                <a:spcPct val="100000"/>
              </a:lnSpc>
              <a:spcBef>
                <a:spcPts val="300"/>
              </a:spcBef>
              <a:spcAft>
                <a:spcPts val="0"/>
              </a:spcAft>
              <a:buSzPts val="1700"/>
              <a:buChar char="•"/>
            </a:pPr>
            <a:r>
              <a:rPr lang="en-IN" sz="1700"/>
              <a:t>The process of encoding text into images using the Least Significant Bit (LSB) steganography technique</a:t>
            </a:r>
            <a:endParaRPr sz="1700"/>
          </a:p>
          <a:p>
            <a:pPr indent="-336550" lvl="0" marL="457200" marR="0" rtl="0" algn="l">
              <a:lnSpc>
                <a:spcPct val="100000"/>
              </a:lnSpc>
              <a:spcBef>
                <a:spcPts val="0"/>
              </a:spcBef>
              <a:spcAft>
                <a:spcPts val="0"/>
              </a:spcAft>
              <a:buSzPts val="1700"/>
              <a:buChar char="•"/>
            </a:pPr>
            <a:r>
              <a:rPr lang="en-IN" sz="1700"/>
              <a:t>The code first mounts Google Drive and installs the necessary libraries. It then defines functions to preprocess images, encode text into images, and decode text from images</a:t>
            </a:r>
            <a:endParaRPr sz="1700"/>
          </a:p>
          <a:p>
            <a:pPr indent="-336550" lvl="0" marL="457200" marR="0" rtl="0" algn="l">
              <a:lnSpc>
                <a:spcPct val="100000"/>
              </a:lnSpc>
              <a:spcBef>
                <a:spcPts val="0"/>
              </a:spcBef>
              <a:spcAft>
                <a:spcPts val="0"/>
              </a:spcAft>
              <a:buSzPts val="1700"/>
              <a:buChar char="•"/>
            </a:pPr>
            <a:r>
              <a:rPr lang="en-IN" sz="1700"/>
              <a:t>The encoding process involves converting the text into binary format and embedding it into the least significant bits of the image pixels</a:t>
            </a:r>
            <a:endParaRPr sz="1700"/>
          </a:p>
          <a:p>
            <a:pPr indent="-336550" lvl="0" marL="457200" marR="0" rtl="0" algn="l">
              <a:lnSpc>
                <a:spcPct val="100000"/>
              </a:lnSpc>
              <a:spcBef>
                <a:spcPts val="0"/>
              </a:spcBef>
              <a:spcAft>
                <a:spcPts val="0"/>
              </a:spcAft>
              <a:buSzPts val="1700"/>
              <a:buChar char="•"/>
            </a:pPr>
            <a:r>
              <a:rPr lang="en-IN" sz="1700"/>
              <a:t>The code iterates through a directory of images, preprocesses each image, encodes a specific word into it, and saves the encoded image</a:t>
            </a:r>
            <a:endParaRPr sz="1700"/>
          </a:p>
          <a:p>
            <a:pPr indent="-336550" lvl="0" marL="457200" marR="0" rtl="0" algn="l">
              <a:lnSpc>
                <a:spcPct val="100000"/>
              </a:lnSpc>
              <a:spcBef>
                <a:spcPts val="0"/>
              </a:spcBef>
              <a:spcAft>
                <a:spcPts val="0"/>
              </a:spcAft>
              <a:buSzPts val="1700"/>
              <a:buChar char="•"/>
            </a:pPr>
            <a:r>
              <a:rPr lang="en-IN" sz="1700"/>
              <a:t>This technique can be used for secret communication or watermarking images.</a:t>
            </a:r>
            <a:endParaRPr/>
          </a:p>
        </p:txBody>
      </p:sp>
      <p:sp>
        <p:nvSpPr>
          <p:cNvPr id="93" name="Google Shape;93;p12"/>
          <p:cNvSpPr txBox="1"/>
          <p:nvPr/>
        </p:nvSpPr>
        <p:spPr>
          <a:xfrm>
            <a:off x="788550" y="4629775"/>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
        <p:nvSpPr>
          <p:cNvPr id="94" name="Google Shape;94;p12"/>
          <p:cNvSpPr txBox="1"/>
          <p:nvPr>
            <p:ph idx="12" type="sldNum"/>
          </p:nvPr>
        </p:nvSpPr>
        <p:spPr>
          <a:xfrm>
            <a:off x="8506500" y="4769584"/>
            <a:ext cx="180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ph type="title"/>
          </p:nvPr>
        </p:nvSpPr>
        <p:spPr>
          <a:xfrm>
            <a:off x="457200" y="457200"/>
            <a:ext cx="8229600" cy="606000"/>
          </a:xfrm>
          <a:prstGeom prst="rect">
            <a:avLst/>
          </a:prstGeom>
        </p:spPr>
        <p:txBody>
          <a:bodyPr anchorCtr="0" anchor="ctr" bIns="45675" lIns="45675" spcFirstLastPara="1" rIns="45675" wrap="square" tIns="45675">
            <a:normAutofit fontScale="90000"/>
          </a:bodyPr>
          <a:lstStyle/>
          <a:p>
            <a:pPr indent="0" lvl="0" marL="457200" rtl="0" algn="ctr">
              <a:spcBef>
                <a:spcPts val="300"/>
              </a:spcBef>
              <a:spcAft>
                <a:spcPts val="0"/>
              </a:spcAft>
              <a:buNone/>
            </a:pPr>
            <a:r>
              <a:rPr b="1" lang="en-IN" sz="2230">
                <a:solidFill>
                  <a:srgbClr val="980000"/>
                </a:solidFill>
              </a:rPr>
              <a:t>4</a:t>
            </a:r>
            <a:r>
              <a:rPr b="1" lang="en-IN" sz="2230">
                <a:solidFill>
                  <a:srgbClr val="980000"/>
                </a:solidFill>
              </a:rPr>
              <a:t>. GAN Architecture</a:t>
            </a:r>
            <a:endParaRPr b="1" sz="2230">
              <a:solidFill>
                <a:srgbClr val="980000"/>
              </a:solidFill>
            </a:endParaRPr>
          </a:p>
          <a:p>
            <a:pPr indent="0" lvl="0" marL="457200" rtl="0" algn="l">
              <a:spcBef>
                <a:spcPts val="300"/>
              </a:spcBef>
              <a:spcAft>
                <a:spcPts val="0"/>
              </a:spcAft>
              <a:buClr>
                <a:schemeClr val="dk1"/>
              </a:buClr>
              <a:buSzPct val="64705"/>
              <a:buFont typeface="Arial"/>
              <a:buNone/>
            </a:pPr>
            <a:r>
              <a:t/>
            </a:r>
            <a:endParaRPr sz="1700">
              <a:solidFill>
                <a:schemeClr val="dk1"/>
              </a:solidFill>
            </a:endParaRPr>
          </a:p>
        </p:txBody>
      </p:sp>
      <p:sp>
        <p:nvSpPr>
          <p:cNvPr id="100" name="Google Shape;100;p13"/>
          <p:cNvSpPr txBox="1"/>
          <p:nvPr>
            <p:ph idx="1" type="body"/>
          </p:nvPr>
        </p:nvSpPr>
        <p:spPr>
          <a:xfrm>
            <a:off x="457200" y="1200150"/>
            <a:ext cx="8229600" cy="3394500"/>
          </a:xfrm>
          <a:prstGeom prst="rect">
            <a:avLst/>
          </a:prstGeom>
        </p:spPr>
        <p:txBody>
          <a:bodyPr anchorCtr="0" anchor="t" bIns="45675" lIns="45675" spcFirstLastPara="1" rIns="45675" wrap="square" tIns="45675">
            <a:normAutofit lnSpcReduction="10000"/>
          </a:bodyPr>
          <a:lstStyle/>
          <a:p>
            <a:pPr indent="-336550" lvl="0" marL="457200" rtl="0" algn="l">
              <a:lnSpc>
                <a:spcPct val="115000"/>
              </a:lnSpc>
              <a:spcBef>
                <a:spcPts val="0"/>
              </a:spcBef>
              <a:spcAft>
                <a:spcPts val="0"/>
              </a:spcAft>
              <a:buClr>
                <a:schemeClr val="dk1"/>
              </a:buClr>
              <a:buSzPts val="1700"/>
              <a:buChar char="•"/>
            </a:pPr>
            <a:r>
              <a:rPr lang="en-IN" sz="1700">
                <a:solidFill>
                  <a:schemeClr val="dk1"/>
                </a:solidFill>
              </a:rPr>
              <a:t>This code implements a Generative Adversarial Network (GAN) using TensorFlow and Keras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 GAN comprises a generator and a discriminator trained concurrently. The generator generates synthetic images from input images and text embeddings, aiming to fool the discriminator, which distinguishes between real and fake images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 architecture includes convolutional layers, batch normalization, LeakyReLU activation, and dropout for regularization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rPr>
              <a:t>The models are compiled with binary cross-entropy loss and the Adam optimizer with a learning rate schedule for stability</a:t>
            </a:r>
            <a:endParaRPr sz="1700">
              <a:solidFill>
                <a:schemeClr val="dk1"/>
              </a:solidFill>
            </a:endParaRPr>
          </a:p>
          <a:p>
            <a:pPr indent="0" lvl="0" marL="0" rtl="0" algn="l">
              <a:spcBef>
                <a:spcPts val="300"/>
              </a:spcBef>
              <a:spcAft>
                <a:spcPts val="0"/>
              </a:spcAft>
              <a:buNone/>
            </a:pPr>
            <a:r>
              <a:t/>
            </a:r>
            <a:endParaRPr/>
          </a:p>
        </p:txBody>
      </p:sp>
      <p:sp>
        <p:nvSpPr>
          <p:cNvPr id="101" name="Google Shape;101;p13"/>
          <p:cNvSpPr txBox="1"/>
          <p:nvPr/>
        </p:nvSpPr>
        <p:spPr>
          <a:xfrm>
            <a:off x="757300" y="4774200"/>
            <a:ext cx="74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200">
                <a:solidFill>
                  <a:srgbClr val="B5B5B5"/>
                </a:solidFill>
                <a:latin typeface="Times New Roman"/>
                <a:ea typeface="Times New Roman"/>
                <a:cs typeface="Times New Roman"/>
                <a:sym typeface="Times New Roman"/>
              </a:rPr>
              <a:t>AI-powered Adaptive Steganography </a:t>
            </a:r>
            <a:endParaRPr sz="1200">
              <a:solidFill>
                <a:srgbClr val="B5B5B5"/>
              </a:solidFill>
              <a:latin typeface="Book Antiqua"/>
              <a:ea typeface="Book Antiqua"/>
              <a:cs typeface="Book Antiqua"/>
              <a:sym typeface="Book Antiqua"/>
            </a:endParaRPr>
          </a:p>
        </p:txBody>
      </p:sp>
      <p:sp>
        <p:nvSpPr>
          <p:cNvPr id="102" name="Google Shape;102;p13"/>
          <p:cNvSpPr txBox="1"/>
          <p:nvPr>
            <p:ph idx="12" type="sldNum"/>
          </p:nvPr>
        </p:nvSpPr>
        <p:spPr>
          <a:xfrm>
            <a:off x="8506500" y="4769584"/>
            <a:ext cx="180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98989"/>
              </a:buClr>
              <a:buSzPts val="1200"/>
              <a:buFont typeface="Book Antiqua"/>
              <a:buNone/>
            </a:pPr>
            <a:fld id="{00000000-1234-1234-1234-123412341234}" type="slidenum">
              <a:rPr lang="en-IN" sz="1200">
                <a:solidFill>
                  <a:srgbClr val="898989"/>
                </a:solidFill>
                <a:latin typeface="Book Antiqua"/>
                <a:ea typeface="Book Antiqua"/>
                <a:cs typeface="Book Antiqua"/>
                <a:sym typeface="Book Antiqu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2F2F2"/>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