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0087d384d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0087d384d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50087d38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50087d38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0087d384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0087d384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1122800f8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1122800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1122800f8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1122800f8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1122800f8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51122800f8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51122800f8_0_3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51122800f8_0_3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51122800f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51122800f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51122800f8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51122800f8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51122800f8_0_5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51122800f8_0_5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기획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코인 매매 신호 서비스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매매 신호를 포착하고 메세지를 보내는 서비스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메세지를 받은 요청자는 메세지의 데이터로 매도 혹은 매수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" name="Google Shape;371;p22"/>
          <p:cNvGrpSpPr/>
          <p:nvPr/>
        </p:nvGrpSpPr>
        <p:grpSpPr>
          <a:xfrm>
            <a:off x="472775" y="540675"/>
            <a:ext cx="2463100" cy="3884700"/>
            <a:chOff x="3084450" y="435100"/>
            <a:chExt cx="2463100" cy="3884700"/>
          </a:xfrm>
        </p:grpSpPr>
        <p:sp>
          <p:nvSpPr>
            <p:cNvPr id="372" name="Google Shape;372;p22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22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22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5" name="Google Shape;375;p22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376" name="Google Shape;376;p22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22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22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79" name="Google Shape;379;p22"/>
          <p:cNvSpPr/>
          <p:nvPr/>
        </p:nvSpPr>
        <p:spPr>
          <a:xfrm rot="10800000">
            <a:off x="481000" y="866875"/>
            <a:ext cx="14850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st="9525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2"/>
          <p:cNvSpPr txBox="1"/>
          <p:nvPr/>
        </p:nvSpPr>
        <p:spPr>
          <a:xfrm>
            <a:off x="472775" y="866875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거래소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472250" y="2296575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정보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472250" y="1830350"/>
            <a:ext cx="1398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OKX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83" name="Google Shape;383;p22"/>
          <p:cNvCxnSpPr/>
          <p:nvPr/>
        </p:nvCxnSpPr>
        <p:spPr>
          <a:xfrm>
            <a:off x="481000" y="124770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22"/>
          <p:cNvCxnSpPr/>
          <p:nvPr/>
        </p:nvCxnSpPr>
        <p:spPr>
          <a:xfrm>
            <a:off x="481000" y="264227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" name="Google Shape;385;p22"/>
          <p:cNvCxnSpPr/>
          <p:nvPr/>
        </p:nvCxnSpPr>
        <p:spPr>
          <a:xfrm>
            <a:off x="472775" y="229657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" name="Google Shape;386;p22"/>
          <p:cNvSpPr txBox="1"/>
          <p:nvPr/>
        </p:nvSpPr>
        <p:spPr>
          <a:xfrm>
            <a:off x="468850" y="1636159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binance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87" name="Google Shape;387;p22"/>
          <p:cNvSpPr txBox="1"/>
          <p:nvPr/>
        </p:nvSpPr>
        <p:spPr>
          <a:xfrm>
            <a:off x="472250" y="1453600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Upbit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88" name="Google Shape;388;p22"/>
          <p:cNvSpPr txBox="1"/>
          <p:nvPr/>
        </p:nvSpPr>
        <p:spPr>
          <a:xfrm>
            <a:off x="472250" y="126342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Bitthum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89" name="Google Shape;389;p22"/>
          <p:cNvSpPr txBox="1"/>
          <p:nvPr/>
        </p:nvSpPr>
        <p:spPr>
          <a:xfrm>
            <a:off x="472250" y="266947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수익률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0" name="Google Shape;390;p22"/>
          <p:cNvSpPr txBox="1"/>
          <p:nvPr/>
        </p:nvSpPr>
        <p:spPr>
          <a:xfrm>
            <a:off x="472250" y="294687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91" name="Google Shape;391;p22"/>
          <p:cNvSpPr txBox="1"/>
          <p:nvPr/>
        </p:nvSpPr>
        <p:spPr>
          <a:xfrm>
            <a:off x="472250" y="322427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진입 종목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92" name="Google Shape;392;p22"/>
          <p:cNvCxnSpPr/>
          <p:nvPr/>
        </p:nvCxnSpPr>
        <p:spPr>
          <a:xfrm flipH="1" rot="10800000">
            <a:off x="1684950" y="768575"/>
            <a:ext cx="4049700" cy="97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3" name="Google Shape;393;p22"/>
          <p:cNvSpPr/>
          <p:nvPr/>
        </p:nvSpPr>
        <p:spPr>
          <a:xfrm>
            <a:off x="421225" y="1205050"/>
            <a:ext cx="1263725" cy="1167625"/>
          </a:xfrm>
          <a:prstGeom prst="flowChartProcess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4" name="Google Shape;394;p22"/>
          <p:cNvGrpSpPr/>
          <p:nvPr/>
        </p:nvGrpSpPr>
        <p:grpSpPr>
          <a:xfrm>
            <a:off x="3825019" y="491125"/>
            <a:ext cx="2463106" cy="3884700"/>
            <a:chOff x="3084444" y="435100"/>
            <a:chExt cx="2463106" cy="3884700"/>
          </a:xfrm>
        </p:grpSpPr>
        <p:sp>
          <p:nvSpPr>
            <p:cNvPr id="395" name="Google Shape;395;p22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2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2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8" name="Google Shape;398;p22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399" name="Google Shape;399;p22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22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22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02" name="Google Shape;402;p22"/>
            <p:cNvGrpSpPr/>
            <p:nvPr/>
          </p:nvGrpSpPr>
          <p:grpSpPr>
            <a:xfrm>
              <a:off x="3084444" y="761500"/>
              <a:ext cx="2462976" cy="800400"/>
              <a:chOff x="567175" y="1336375"/>
              <a:chExt cx="2222100" cy="800400"/>
            </a:xfrm>
          </p:grpSpPr>
          <p:sp>
            <p:nvSpPr>
              <p:cNvPr id="403" name="Google Shape;403;p22"/>
              <p:cNvSpPr/>
              <p:nvPr/>
            </p:nvSpPr>
            <p:spPr>
              <a:xfrm>
                <a:off x="567175" y="1336375"/>
                <a:ext cx="22221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22"/>
              <p:cNvSpPr/>
              <p:nvPr/>
            </p:nvSpPr>
            <p:spPr>
              <a:xfrm>
                <a:off x="668200" y="1429625"/>
                <a:ext cx="2028000" cy="6138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22"/>
              <p:cNvSpPr/>
              <p:nvPr/>
            </p:nvSpPr>
            <p:spPr>
              <a:xfrm>
                <a:off x="1445125" y="1480225"/>
                <a:ext cx="466200" cy="512700"/>
              </a:xfrm>
              <a:prstGeom prst="mathPlus">
                <a:avLst>
                  <a:gd fmla="val 23520" name="adj1"/>
                </a:avLst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6" name="Google Shape;406;p22"/>
          <p:cNvGrpSpPr/>
          <p:nvPr/>
        </p:nvGrpSpPr>
        <p:grpSpPr>
          <a:xfrm>
            <a:off x="6680994" y="491125"/>
            <a:ext cx="2463006" cy="3884700"/>
            <a:chOff x="1683594" y="567200"/>
            <a:chExt cx="2463006" cy="3884700"/>
          </a:xfrm>
        </p:grpSpPr>
        <p:sp>
          <p:nvSpPr>
            <p:cNvPr id="407" name="Google Shape;407;p22"/>
            <p:cNvSpPr/>
            <p:nvPr/>
          </p:nvSpPr>
          <p:spPr>
            <a:xfrm>
              <a:off x="1683600" y="5672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2"/>
            <p:cNvSpPr/>
            <p:nvPr/>
          </p:nvSpPr>
          <p:spPr>
            <a:xfrm>
              <a:off x="1683600" y="5672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22"/>
            <p:cNvSpPr/>
            <p:nvPr/>
          </p:nvSpPr>
          <p:spPr>
            <a:xfrm rot="10800000">
              <a:off x="1753639" y="6915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0" name="Google Shape;410;p22"/>
            <p:cNvGrpSpPr/>
            <p:nvPr/>
          </p:nvGrpSpPr>
          <p:grpSpPr>
            <a:xfrm>
              <a:off x="3917181" y="660500"/>
              <a:ext cx="155400" cy="139800"/>
              <a:chOff x="6324500" y="1294600"/>
              <a:chExt cx="228900" cy="279600"/>
            </a:xfrm>
          </p:grpSpPr>
          <p:sp>
            <p:nvSpPr>
              <p:cNvPr id="411" name="Google Shape;411;p22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22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22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22"/>
            <p:cNvGrpSpPr/>
            <p:nvPr/>
          </p:nvGrpSpPr>
          <p:grpSpPr>
            <a:xfrm>
              <a:off x="1683594" y="893500"/>
              <a:ext cx="2463000" cy="800500"/>
              <a:chOff x="1030944" y="862425"/>
              <a:chExt cx="2463000" cy="800500"/>
            </a:xfrm>
          </p:grpSpPr>
          <p:sp>
            <p:nvSpPr>
              <p:cNvPr id="415" name="Google Shape;415;p22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22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17" name="Google Shape;417;p22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418" name="Google Shape;418;p22"/>
                <p:cNvSpPr txBox="1"/>
                <p:nvPr/>
              </p:nvSpPr>
              <p:spPr>
                <a:xfrm>
                  <a:off x="6130250" y="815800"/>
                  <a:ext cx="14997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Binance</a:t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19" name="Google Shape;419;p22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20" name="Google Shape;420;p22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  <p:grpSp>
          <p:nvGrpSpPr>
            <p:cNvPr id="421" name="Google Shape;421;p22"/>
            <p:cNvGrpSpPr/>
            <p:nvPr/>
          </p:nvGrpSpPr>
          <p:grpSpPr>
            <a:xfrm>
              <a:off x="1683594" y="1694000"/>
              <a:ext cx="2463000" cy="800500"/>
              <a:chOff x="1030944" y="862425"/>
              <a:chExt cx="2463000" cy="800500"/>
            </a:xfrm>
          </p:grpSpPr>
          <p:sp>
            <p:nvSpPr>
              <p:cNvPr id="422" name="Google Shape;422;p22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22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24" name="Google Shape;424;p22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425" name="Google Shape;425;p22"/>
                <p:cNvSpPr txBox="1"/>
                <p:nvPr/>
              </p:nvSpPr>
              <p:spPr>
                <a:xfrm>
                  <a:off x="6130250" y="815800"/>
                  <a:ext cx="12198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upbit</a:t>
                  </a:r>
                  <a:endParaRPr b="1" sz="600">
                    <a:solidFill>
                      <a:schemeClr val="dk2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26" name="Google Shape;426;p22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27" name="Google Shape;427;p22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  <p:grpSp>
          <p:nvGrpSpPr>
            <p:cNvPr id="428" name="Google Shape;428;p22"/>
            <p:cNvGrpSpPr/>
            <p:nvPr/>
          </p:nvGrpSpPr>
          <p:grpSpPr>
            <a:xfrm>
              <a:off x="1683594" y="2494500"/>
              <a:ext cx="2463000" cy="800500"/>
              <a:chOff x="1030944" y="862425"/>
              <a:chExt cx="2463000" cy="800500"/>
            </a:xfrm>
          </p:grpSpPr>
          <p:sp>
            <p:nvSpPr>
              <p:cNvPr id="429" name="Google Shape;429;p22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22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1" name="Google Shape;431;p22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432" name="Google Shape;432;p22"/>
                <p:cNvSpPr txBox="1"/>
                <p:nvPr/>
              </p:nvSpPr>
              <p:spPr>
                <a:xfrm>
                  <a:off x="6130250" y="815800"/>
                  <a:ext cx="12819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bitthum</a:t>
                  </a:r>
                  <a:endParaRPr b="1" sz="600">
                    <a:solidFill>
                      <a:schemeClr val="dk2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33" name="Google Shape;433;p22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434" name="Google Shape;434;p22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3"/>
          <p:cNvSpPr txBox="1"/>
          <p:nvPr/>
        </p:nvSpPr>
        <p:spPr>
          <a:xfrm>
            <a:off x="4241925" y="2002700"/>
            <a:ext cx="417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ko"/>
              <a:t>기능 정리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Monitoring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모니터링 중인 종목을 확인 가능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새로 시작 요청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종료 요청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Messaging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매매 신호 메세지를 확인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매매 신호가 발생한 종목을 자동으로 포지션 진입 설정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Log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ko"/>
              <a:t>과거 매매 기록 확인 (일시, 가격, 포지션…)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oogle Shape;66;p15"/>
          <p:cNvGrpSpPr/>
          <p:nvPr/>
        </p:nvGrpSpPr>
        <p:grpSpPr>
          <a:xfrm>
            <a:off x="288081" y="559450"/>
            <a:ext cx="155400" cy="139800"/>
            <a:chOff x="6324500" y="1294600"/>
            <a:chExt cx="228900" cy="279600"/>
          </a:xfrm>
        </p:grpSpPr>
        <p:sp>
          <p:nvSpPr>
            <p:cNvPr id="67" name="Google Shape;67;p15"/>
            <p:cNvSpPr/>
            <p:nvPr/>
          </p:nvSpPr>
          <p:spPr>
            <a:xfrm>
              <a:off x="6324500" y="1359725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6324500" y="14344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6324500" y="12946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0" name="Google Shape;70;p15"/>
          <p:cNvSpPr/>
          <p:nvPr/>
        </p:nvSpPr>
        <p:spPr>
          <a:xfrm rot="10800000">
            <a:off x="587514" y="590504"/>
            <a:ext cx="155400" cy="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1" name="Google Shape;71;p15"/>
          <p:cNvGrpSpPr/>
          <p:nvPr/>
        </p:nvGrpSpPr>
        <p:grpSpPr>
          <a:xfrm>
            <a:off x="960450" y="528400"/>
            <a:ext cx="1911300" cy="201900"/>
            <a:chOff x="5664075" y="1111050"/>
            <a:chExt cx="1911300" cy="201900"/>
          </a:xfrm>
        </p:grpSpPr>
        <p:sp>
          <p:nvSpPr>
            <p:cNvPr id="72" name="Google Shape;72;p15"/>
            <p:cNvSpPr/>
            <p:nvPr/>
          </p:nvSpPr>
          <p:spPr>
            <a:xfrm>
              <a:off x="5664075" y="1111050"/>
              <a:ext cx="1911300" cy="2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종목</a:t>
              </a:r>
              <a:endParaRPr sz="11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7404475" y="1173150"/>
              <a:ext cx="93225" cy="77700"/>
            </a:xfrm>
            <a:prstGeom prst="flowChartMerg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15"/>
          <p:cNvSpPr/>
          <p:nvPr/>
        </p:nvSpPr>
        <p:spPr>
          <a:xfrm>
            <a:off x="288075" y="854675"/>
            <a:ext cx="559500" cy="35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시작</a:t>
            </a:r>
            <a:endParaRPr sz="1300"/>
          </a:p>
        </p:txBody>
      </p:sp>
      <p:cxnSp>
        <p:nvCxnSpPr>
          <p:cNvPr id="75" name="Google Shape;75;p15"/>
          <p:cNvCxnSpPr/>
          <p:nvPr/>
        </p:nvCxnSpPr>
        <p:spPr>
          <a:xfrm>
            <a:off x="1185750" y="121197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291975" y="1367400"/>
            <a:ext cx="147600" cy="147600"/>
          </a:xfrm>
          <a:prstGeom prst="mathMultiply">
            <a:avLst>
              <a:gd fmla="val 23520" name="adj1"/>
            </a:avLst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oogle Shape;81;p16"/>
          <p:cNvGrpSpPr/>
          <p:nvPr/>
        </p:nvGrpSpPr>
        <p:grpSpPr>
          <a:xfrm>
            <a:off x="846794" y="528350"/>
            <a:ext cx="4646281" cy="3884700"/>
            <a:chOff x="3084444" y="435100"/>
            <a:chExt cx="4646281" cy="3884700"/>
          </a:xfrm>
        </p:grpSpPr>
        <p:sp>
          <p:nvSpPr>
            <p:cNvPr id="82" name="Google Shape;82;p16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6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5" name="Google Shape;85;p16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86" name="Google Shape;86;p16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6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6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9" name="Google Shape;89;p16"/>
            <p:cNvGrpSpPr/>
            <p:nvPr/>
          </p:nvGrpSpPr>
          <p:grpSpPr>
            <a:xfrm>
              <a:off x="3084444" y="761500"/>
              <a:ext cx="2462976" cy="800400"/>
              <a:chOff x="567175" y="1336375"/>
              <a:chExt cx="2222100" cy="800400"/>
            </a:xfrm>
          </p:grpSpPr>
          <p:sp>
            <p:nvSpPr>
              <p:cNvPr id="90" name="Google Shape;90;p16"/>
              <p:cNvSpPr/>
              <p:nvPr/>
            </p:nvSpPr>
            <p:spPr>
              <a:xfrm>
                <a:off x="567175" y="1336375"/>
                <a:ext cx="22221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6"/>
              <p:cNvSpPr/>
              <p:nvPr/>
            </p:nvSpPr>
            <p:spPr>
              <a:xfrm>
                <a:off x="668200" y="1429625"/>
                <a:ext cx="2028000" cy="613800"/>
              </a:xfrm>
              <a:prstGeom prst="roundRect">
                <a:avLst>
                  <a:gd fmla="val 16667" name="adj"/>
                </a:avLst>
              </a:prstGeom>
              <a:solidFill>
                <a:srgbClr val="D9D9D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6"/>
              <p:cNvSpPr/>
              <p:nvPr/>
            </p:nvSpPr>
            <p:spPr>
              <a:xfrm>
                <a:off x="1445125" y="1480225"/>
                <a:ext cx="466200" cy="512700"/>
              </a:xfrm>
              <a:prstGeom prst="mathPlus">
                <a:avLst>
                  <a:gd fmla="val 23520" name="adj1"/>
                </a:avLst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cxnSp>
          <p:nvCxnSpPr>
            <p:cNvPr id="93" name="Google Shape;93;p16"/>
            <p:cNvCxnSpPr>
              <a:stCxn id="91" idx="3"/>
            </p:cNvCxnSpPr>
            <p:nvPr/>
          </p:nvCxnSpPr>
          <p:spPr>
            <a:xfrm>
              <a:off x="5444255" y="1161650"/>
              <a:ext cx="981300" cy="39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94" name="Google Shape;94;p16"/>
            <p:cNvSpPr txBox="1"/>
            <p:nvPr/>
          </p:nvSpPr>
          <p:spPr>
            <a:xfrm>
              <a:off x="6363325" y="986750"/>
              <a:ext cx="1367400" cy="42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2"/>
                  </a:solidFill>
                </a:rPr>
                <a:t>모니터링 시작</a:t>
              </a:r>
              <a:endParaRPr sz="1100">
                <a:solidFill>
                  <a:schemeClr val="dk2"/>
                </a:solidFill>
              </a:endParaRPr>
            </a:p>
          </p:txBody>
        </p:sp>
      </p:grpSp>
      <p:grpSp>
        <p:nvGrpSpPr>
          <p:cNvPr id="95" name="Google Shape;95;p16"/>
          <p:cNvGrpSpPr/>
          <p:nvPr/>
        </p:nvGrpSpPr>
        <p:grpSpPr>
          <a:xfrm>
            <a:off x="5381250" y="528350"/>
            <a:ext cx="2463100" cy="3884700"/>
            <a:chOff x="3084450" y="435100"/>
            <a:chExt cx="2463100" cy="3884700"/>
          </a:xfrm>
        </p:grpSpPr>
        <p:sp>
          <p:nvSpPr>
            <p:cNvPr id="96" name="Google Shape;96;p16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9" name="Google Shape;99;p16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100" name="Google Shape;100;p16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6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6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3" name="Google Shape;103;p16"/>
          <p:cNvSpPr/>
          <p:nvPr/>
        </p:nvSpPr>
        <p:spPr>
          <a:xfrm>
            <a:off x="5664075" y="1111050"/>
            <a:ext cx="1911300" cy="20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/>
              <a:t>종목</a:t>
            </a:r>
            <a:endParaRPr sz="1100"/>
          </a:p>
        </p:txBody>
      </p:sp>
      <p:sp>
        <p:nvSpPr>
          <p:cNvPr id="104" name="Google Shape;104;p16"/>
          <p:cNvSpPr/>
          <p:nvPr/>
        </p:nvSpPr>
        <p:spPr>
          <a:xfrm>
            <a:off x="7404475" y="1173150"/>
            <a:ext cx="93225" cy="77700"/>
          </a:xfrm>
          <a:prstGeom prst="flowChartMerge">
            <a:avLst/>
          </a:prstGeom>
          <a:solidFill>
            <a:srgbClr val="99999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5" name="Google Shape;105;p16"/>
          <p:cNvGrpSpPr/>
          <p:nvPr/>
        </p:nvGrpSpPr>
        <p:grpSpPr>
          <a:xfrm>
            <a:off x="5657150" y="1563450"/>
            <a:ext cx="1911300" cy="201900"/>
            <a:chOff x="5664075" y="1111050"/>
            <a:chExt cx="1911300" cy="201900"/>
          </a:xfrm>
        </p:grpSpPr>
        <p:sp>
          <p:nvSpPr>
            <p:cNvPr id="106" name="Google Shape;106;p16"/>
            <p:cNvSpPr/>
            <p:nvPr/>
          </p:nvSpPr>
          <p:spPr>
            <a:xfrm>
              <a:off x="5664075" y="1111050"/>
              <a:ext cx="1911300" cy="2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전략</a:t>
              </a:r>
              <a:endParaRPr sz="1100"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7404475" y="1173150"/>
              <a:ext cx="93225" cy="77700"/>
            </a:xfrm>
            <a:prstGeom prst="flowChartMerg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6"/>
          <p:cNvGrpSpPr/>
          <p:nvPr/>
        </p:nvGrpSpPr>
        <p:grpSpPr>
          <a:xfrm>
            <a:off x="5664075" y="2077950"/>
            <a:ext cx="1911300" cy="201900"/>
            <a:chOff x="5664075" y="1111050"/>
            <a:chExt cx="1911300" cy="201900"/>
          </a:xfrm>
        </p:grpSpPr>
        <p:sp>
          <p:nvSpPr>
            <p:cNvPr id="109" name="Google Shape;109;p16"/>
            <p:cNvSpPr/>
            <p:nvPr/>
          </p:nvSpPr>
          <p:spPr>
            <a:xfrm>
              <a:off x="5664075" y="1111050"/>
              <a:ext cx="1911300" cy="2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손절가</a:t>
              </a:r>
              <a:endParaRPr sz="1100"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404475" y="1173150"/>
              <a:ext cx="93225" cy="77700"/>
            </a:xfrm>
            <a:prstGeom prst="flowChartMerg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1" name="Google Shape;111;p16"/>
          <p:cNvGrpSpPr/>
          <p:nvPr/>
        </p:nvGrpSpPr>
        <p:grpSpPr>
          <a:xfrm>
            <a:off x="5657150" y="2592450"/>
            <a:ext cx="1911300" cy="201900"/>
            <a:chOff x="5664075" y="1111050"/>
            <a:chExt cx="1911300" cy="201900"/>
          </a:xfrm>
        </p:grpSpPr>
        <p:sp>
          <p:nvSpPr>
            <p:cNvPr id="112" name="Google Shape;112;p16"/>
            <p:cNvSpPr/>
            <p:nvPr/>
          </p:nvSpPr>
          <p:spPr>
            <a:xfrm>
              <a:off x="5664075" y="1111050"/>
              <a:ext cx="1911300" cy="2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익절가</a:t>
              </a:r>
              <a:endParaRPr sz="1100"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7404475" y="1173150"/>
              <a:ext cx="93225" cy="77700"/>
            </a:xfrm>
            <a:prstGeom prst="flowChartMerg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4" name="Google Shape;114;p16"/>
          <p:cNvSpPr/>
          <p:nvPr/>
        </p:nvSpPr>
        <p:spPr>
          <a:xfrm>
            <a:off x="6339975" y="3915900"/>
            <a:ext cx="559500" cy="3573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/>
              <a:t>시작</a:t>
            </a:r>
            <a:endParaRPr sz="1300"/>
          </a:p>
        </p:txBody>
      </p:sp>
      <p:sp>
        <p:nvSpPr>
          <p:cNvPr id="115" name="Google Shape;115;p16"/>
          <p:cNvSpPr/>
          <p:nvPr/>
        </p:nvSpPr>
        <p:spPr>
          <a:xfrm>
            <a:off x="5749525" y="2999075"/>
            <a:ext cx="225300" cy="21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/>
        </p:nvSpPr>
        <p:spPr>
          <a:xfrm>
            <a:off x="5702900" y="2935225"/>
            <a:ext cx="3807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highlight>
                  <a:schemeClr val="lt1"/>
                </a:highlight>
              </a:rPr>
              <a:t>✔</a:t>
            </a:r>
            <a:endParaRPr sz="900"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2"/>
              </a:solidFill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75775" y="2935225"/>
            <a:ext cx="1328700" cy="2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포지션 자동 진입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17"/>
          <p:cNvGrpSpPr/>
          <p:nvPr/>
        </p:nvGrpSpPr>
        <p:grpSpPr>
          <a:xfrm>
            <a:off x="688400" y="536125"/>
            <a:ext cx="2463100" cy="3884700"/>
            <a:chOff x="571850" y="536125"/>
            <a:chExt cx="2463100" cy="3884700"/>
          </a:xfrm>
        </p:grpSpPr>
        <p:grpSp>
          <p:nvGrpSpPr>
            <p:cNvPr id="123" name="Google Shape;123;p17"/>
            <p:cNvGrpSpPr/>
            <p:nvPr/>
          </p:nvGrpSpPr>
          <p:grpSpPr>
            <a:xfrm>
              <a:off x="571850" y="536125"/>
              <a:ext cx="2463100" cy="3884700"/>
              <a:chOff x="3084450" y="435100"/>
              <a:chExt cx="2463100" cy="3884700"/>
            </a:xfrm>
          </p:grpSpPr>
          <p:sp>
            <p:nvSpPr>
              <p:cNvPr id="124" name="Google Shape;124;p17"/>
              <p:cNvSpPr/>
              <p:nvPr/>
            </p:nvSpPr>
            <p:spPr>
              <a:xfrm>
                <a:off x="3084550" y="435100"/>
                <a:ext cx="2463000" cy="3884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17"/>
              <p:cNvSpPr/>
              <p:nvPr/>
            </p:nvSpPr>
            <p:spPr>
              <a:xfrm>
                <a:off x="3084450" y="435100"/>
                <a:ext cx="2463000" cy="326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17"/>
              <p:cNvSpPr/>
              <p:nvPr/>
            </p:nvSpPr>
            <p:spPr>
              <a:xfrm rot="10800000">
                <a:off x="3154489" y="559454"/>
                <a:ext cx="155400" cy="77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27" name="Google Shape;127;p17"/>
              <p:cNvGrpSpPr/>
              <p:nvPr/>
            </p:nvGrpSpPr>
            <p:grpSpPr>
              <a:xfrm>
                <a:off x="5318031" y="528400"/>
                <a:ext cx="155400" cy="139800"/>
                <a:chOff x="6324500" y="1294600"/>
                <a:chExt cx="228900" cy="279600"/>
              </a:xfrm>
            </p:grpSpPr>
            <p:sp>
              <p:nvSpPr>
                <p:cNvPr id="128" name="Google Shape;128;p17"/>
                <p:cNvSpPr/>
                <p:nvPr/>
              </p:nvSpPr>
              <p:spPr>
                <a:xfrm>
                  <a:off x="6324500" y="1359725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9" name="Google Shape;129;p17"/>
                <p:cNvSpPr/>
                <p:nvPr/>
              </p:nvSpPr>
              <p:spPr>
                <a:xfrm>
                  <a:off x="6324500" y="1434400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0" name="Google Shape;130;p17"/>
                <p:cNvSpPr/>
                <p:nvPr/>
              </p:nvSpPr>
              <p:spPr>
                <a:xfrm>
                  <a:off x="6324500" y="1294600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1" name="Google Shape;131;p17"/>
            <p:cNvSpPr/>
            <p:nvPr/>
          </p:nvSpPr>
          <p:spPr>
            <a:xfrm>
              <a:off x="812363" y="1118850"/>
              <a:ext cx="1911300" cy="2019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/>
                <a:t>종목</a:t>
              </a:r>
              <a:endParaRPr sz="1100"/>
            </a:p>
          </p:txBody>
        </p:sp>
        <p:grpSp>
          <p:nvGrpSpPr>
            <p:cNvPr id="132" name="Google Shape;132;p17"/>
            <p:cNvGrpSpPr/>
            <p:nvPr/>
          </p:nvGrpSpPr>
          <p:grpSpPr>
            <a:xfrm>
              <a:off x="805438" y="1571250"/>
              <a:ext cx="1911300" cy="201900"/>
              <a:chOff x="5664075" y="1111050"/>
              <a:chExt cx="1911300" cy="201900"/>
            </a:xfrm>
          </p:grpSpPr>
          <p:sp>
            <p:nvSpPr>
              <p:cNvPr id="133" name="Google Shape;133;p17"/>
              <p:cNvSpPr/>
              <p:nvPr/>
            </p:nvSpPr>
            <p:spPr>
              <a:xfrm>
                <a:off x="5664075" y="1111050"/>
                <a:ext cx="1911300" cy="20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전략</a:t>
                </a:r>
                <a:endParaRPr sz="1100"/>
              </a:p>
            </p:txBody>
          </p:sp>
          <p:sp>
            <p:nvSpPr>
              <p:cNvPr id="134" name="Google Shape;134;p17"/>
              <p:cNvSpPr/>
              <p:nvPr/>
            </p:nvSpPr>
            <p:spPr>
              <a:xfrm>
                <a:off x="7404475" y="1173150"/>
                <a:ext cx="93225" cy="77700"/>
              </a:xfrm>
              <a:prstGeom prst="flowChartMerg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5" name="Google Shape;135;p17"/>
            <p:cNvGrpSpPr/>
            <p:nvPr/>
          </p:nvGrpSpPr>
          <p:grpSpPr>
            <a:xfrm>
              <a:off x="812363" y="2085750"/>
              <a:ext cx="1911300" cy="201900"/>
              <a:chOff x="5664075" y="1111050"/>
              <a:chExt cx="1911300" cy="201900"/>
            </a:xfrm>
          </p:grpSpPr>
          <p:sp>
            <p:nvSpPr>
              <p:cNvPr id="136" name="Google Shape;136;p17"/>
              <p:cNvSpPr/>
              <p:nvPr/>
            </p:nvSpPr>
            <p:spPr>
              <a:xfrm>
                <a:off x="5664075" y="1111050"/>
                <a:ext cx="1911300" cy="20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손절가</a:t>
                </a:r>
                <a:endParaRPr sz="1100"/>
              </a:p>
            </p:txBody>
          </p:sp>
          <p:sp>
            <p:nvSpPr>
              <p:cNvPr id="137" name="Google Shape;137;p17"/>
              <p:cNvSpPr/>
              <p:nvPr/>
            </p:nvSpPr>
            <p:spPr>
              <a:xfrm>
                <a:off x="7404475" y="1173150"/>
                <a:ext cx="93225" cy="77700"/>
              </a:xfrm>
              <a:prstGeom prst="flowChartMerg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8" name="Google Shape;138;p17"/>
            <p:cNvGrpSpPr/>
            <p:nvPr/>
          </p:nvGrpSpPr>
          <p:grpSpPr>
            <a:xfrm>
              <a:off x="805438" y="2600250"/>
              <a:ext cx="1911300" cy="201900"/>
              <a:chOff x="5664075" y="1111050"/>
              <a:chExt cx="1911300" cy="201900"/>
            </a:xfrm>
          </p:grpSpPr>
          <p:sp>
            <p:nvSpPr>
              <p:cNvPr id="139" name="Google Shape;139;p17"/>
              <p:cNvSpPr/>
              <p:nvPr/>
            </p:nvSpPr>
            <p:spPr>
              <a:xfrm>
                <a:off x="5664075" y="1111050"/>
                <a:ext cx="1911300" cy="2019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ko" sz="1100"/>
                  <a:t>익절가</a:t>
                </a:r>
                <a:endParaRPr sz="1100"/>
              </a:p>
            </p:txBody>
          </p:sp>
          <p:sp>
            <p:nvSpPr>
              <p:cNvPr id="140" name="Google Shape;140;p17"/>
              <p:cNvSpPr/>
              <p:nvPr/>
            </p:nvSpPr>
            <p:spPr>
              <a:xfrm>
                <a:off x="7404475" y="1173150"/>
                <a:ext cx="93225" cy="77700"/>
              </a:xfrm>
              <a:prstGeom prst="flowChartMerge">
                <a:avLst/>
              </a:prstGeom>
              <a:solidFill>
                <a:srgbClr val="999999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1" name="Google Shape;141;p17"/>
            <p:cNvSpPr/>
            <p:nvPr/>
          </p:nvSpPr>
          <p:spPr>
            <a:xfrm>
              <a:off x="1488263" y="3923700"/>
              <a:ext cx="559500" cy="357300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300"/>
                <a:t>시작</a:t>
              </a:r>
              <a:endParaRPr sz="1300"/>
            </a:p>
          </p:txBody>
        </p:sp>
        <p:sp>
          <p:nvSpPr>
            <p:cNvPr id="142" name="Google Shape;142;p17"/>
            <p:cNvSpPr/>
            <p:nvPr/>
          </p:nvSpPr>
          <p:spPr>
            <a:xfrm>
              <a:off x="897813" y="3006875"/>
              <a:ext cx="225300" cy="2175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7"/>
            <p:cNvSpPr txBox="1"/>
            <p:nvPr/>
          </p:nvSpPr>
          <p:spPr>
            <a:xfrm>
              <a:off x="851188" y="2943025"/>
              <a:ext cx="380700" cy="63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000">
                  <a:highlight>
                    <a:schemeClr val="lt1"/>
                  </a:highlight>
                </a:rPr>
                <a:t>✔</a:t>
              </a:r>
              <a:endParaRPr sz="900">
                <a:highlight>
                  <a:schemeClr val="lt1"/>
                </a:highlight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900"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7"/>
            <p:cNvSpPr txBox="1"/>
            <p:nvPr/>
          </p:nvSpPr>
          <p:spPr>
            <a:xfrm>
              <a:off x="1224063" y="2943025"/>
              <a:ext cx="1328700" cy="217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100">
                  <a:solidFill>
                    <a:schemeClr val="dk2"/>
                  </a:solidFill>
                </a:rPr>
                <a:t>포지션 자동 진입</a:t>
              </a:r>
              <a:endParaRPr sz="1100"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7"/>
            <p:cNvSpPr/>
            <p:nvPr/>
          </p:nvSpPr>
          <p:spPr>
            <a:xfrm>
              <a:off x="2542838" y="1195250"/>
              <a:ext cx="93225" cy="77700"/>
            </a:xfrm>
            <a:prstGeom prst="flowChartMerge">
              <a:avLst/>
            </a:prstGeom>
            <a:solidFill>
              <a:srgbClr val="999999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" name="Google Shape;146;p17"/>
          <p:cNvGrpSpPr/>
          <p:nvPr/>
        </p:nvGrpSpPr>
        <p:grpSpPr>
          <a:xfrm>
            <a:off x="3675025" y="536125"/>
            <a:ext cx="4682825" cy="3884700"/>
            <a:chOff x="3030150" y="536125"/>
            <a:chExt cx="4682825" cy="3884700"/>
          </a:xfrm>
        </p:grpSpPr>
        <p:grpSp>
          <p:nvGrpSpPr>
            <p:cNvPr id="147" name="Google Shape;147;p17"/>
            <p:cNvGrpSpPr/>
            <p:nvPr/>
          </p:nvGrpSpPr>
          <p:grpSpPr>
            <a:xfrm>
              <a:off x="5249869" y="536125"/>
              <a:ext cx="2463106" cy="3884700"/>
              <a:chOff x="3084444" y="435100"/>
              <a:chExt cx="2463106" cy="3884700"/>
            </a:xfrm>
          </p:grpSpPr>
          <p:sp>
            <p:nvSpPr>
              <p:cNvPr id="148" name="Google Shape;148;p17"/>
              <p:cNvSpPr/>
              <p:nvPr/>
            </p:nvSpPr>
            <p:spPr>
              <a:xfrm>
                <a:off x="3084550" y="435100"/>
                <a:ext cx="2463000" cy="38847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7"/>
              <p:cNvSpPr/>
              <p:nvPr/>
            </p:nvSpPr>
            <p:spPr>
              <a:xfrm>
                <a:off x="3084450" y="435100"/>
                <a:ext cx="2463000" cy="326400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7"/>
              <p:cNvSpPr/>
              <p:nvPr/>
            </p:nvSpPr>
            <p:spPr>
              <a:xfrm rot="10800000">
                <a:off x="3154489" y="559454"/>
                <a:ext cx="155400" cy="77700"/>
              </a:xfrm>
              <a:prstGeom prst="rightArrow">
                <a:avLst>
                  <a:gd fmla="val 50000" name="adj1"/>
                  <a:gd fmla="val 50000" name="adj2"/>
                </a:avLst>
              </a:prstGeom>
              <a:solidFill>
                <a:srgbClr val="666666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17"/>
              <p:cNvGrpSpPr/>
              <p:nvPr/>
            </p:nvGrpSpPr>
            <p:grpSpPr>
              <a:xfrm>
                <a:off x="5318031" y="528400"/>
                <a:ext cx="155400" cy="139800"/>
                <a:chOff x="6324500" y="1294600"/>
                <a:chExt cx="228900" cy="279600"/>
              </a:xfrm>
            </p:grpSpPr>
            <p:sp>
              <p:nvSpPr>
                <p:cNvPr id="152" name="Google Shape;152;p17"/>
                <p:cNvSpPr/>
                <p:nvPr/>
              </p:nvSpPr>
              <p:spPr>
                <a:xfrm>
                  <a:off x="6324500" y="1359725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17"/>
                <p:cNvSpPr/>
                <p:nvPr/>
              </p:nvSpPr>
              <p:spPr>
                <a:xfrm>
                  <a:off x="6324500" y="1434400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4" name="Google Shape;154;p17"/>
                <p:cNvSpPr/>
                <p:nvPr/>
              </p:nvSpPr>
              <p:spPr>
                <a:xfrm>
                  <a:off x="6324500" y="1294600"/>
                  <a:ext cx="228900" cy="139800"/>
                </a:xfrm>
                <a:prstGeom prst="mathMinus">
                  <a:avLst>
                    <a:gd fmla="val 23520" name="adj1"/>
                  </a:avLst>
                </a:prstGeom>
                <a:solidFill>
                  <a:schemeClr val="lt2"/>
                </a:solidFill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55" name="Google Shape;155;p17"/>
              <p:cNvSpPr/>
              <p:nvPr/>
            </p:nvSpPr>
            <p:spPr>
              <a:xfrm>
                <a:off x="3084444" y="761500"/>
                <a:ext cx="2462976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6" name="Google Shape;156;p17"/>
            <p:cNvSpPr/>
            <p:nvPr/>
          </p:nvSpPr>
          <p:spPr>
            <a:xfrm>
              <a:off x="7497700" y="909050"/>
              <a:ext cx="147600" cy="1476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" name="Google Shape;157;p17"/>
            <p:cNvGrpSpPr/>
            <p:nvPr/>
          </p:nvGrpSpPr>
          <p:grpSpPr>
            <a:xfrm>
              <a:off x="5249875" y="862425"/>
              <a:ext cx="2349300" cy="665075"/>
              <a:chOff x="6120075" y="815800"/>
              <a:chExt cx="2349300" cy="665075"/>
            </a:xfrm>
          </p:grpSpPr>
          <p:sp>
            <p:nvSpPr>
              <p:cNvPr id="158" name="Google Shape;158;p17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159" name="Google Shape;159;p17"/>
              <p:cNvSpPr txBox="1"/>
              <p:nvPr/>
            </p:nvSpPr>
            <p:spPr>
              <a:xfrm>
                <a:off x="6120075" y="1263375"/>
                <a:ext cx="23493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solidFill>
                      <a:schemeClr val="dk2"/>
                    </a:solidFill>
                  </a:rPr>
                  <a:t>시작 일 : 2025-04-04 21:11</a:t>
                </a:r>
                <a:endParaRPr b="1" sz="1100">
                  <a:solidFill>
                    <a:schemeClr val="dk2"/>
                  </a:solidFill>
                </a:endParaRPr>
              </a:p>
            </p:txBody>
          </p:sp>
          <p:sp>
            <p:nvSpPr>
              <p:cNvPr id="160" name="Google Shape;160;p17"/>
              <p:cNvSpPr txBox="1"/>
              <p:nvPr/>
            </p:nvSpPr>
            <p:spPr>
              <a:xfrm>
                <a:off x="6130250" y="1010025"/>
                <a:ext cx="2155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1100">
                    <a:solidFill>
                      <a:schemeClr val="dk2"/>
                    </a:solidFill>
                  </a:rPr>
                  <a:t>현재 가격: 997원/0.998USDT</a:t>
                </a:r>
                <a:endParaRPr b="1" sz="110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161" name="Google Shape;161;p17"/>
            <p:cNvSpPr txBox="1"/>
            <p:nvPr/>
          </p:nvSpPr>
          <p:spPr>
            <a:xfrm>
              <a:off x="3030150" y="1048900"/>
              <a:ext cx="2105400" cy="784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1200">
                  <a:solidFill>
                    <a:schemeClr val="dk2"/>
                  </a:solidFill>
                </a:rPr>
                <a:t>모니터링 시작 시 웹소켓 연결</a:t>
              </a:r>
              <a:endParaRPr sz="1200"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18"/>
          <p:cNvGrpSpPr/>
          <p:nvPr/>
        </p:nvGrpSpPr>
        <p:grpSpPr>
          <a:xfrm>
            <a:off x="906619" y="629400"/>
            <a:ext cx="2463006" cy="3884700"/>
            <a:chOff x="1683594" y="567200"/>
            <a:chExt cx="2463006" cy="3884700"/>
          </a:xfrm>
        </p:grpSpPr>
        <p:sp>
          <p:nvSpPr>
            <p:cNvPr id="167" name="Google Shape;167;p18"/>
            <p:cNvSpPr/>
            <p:nvPr/>
          </p:nvSpPr>
          <p:spPr>
            <a:xfrm>
              <a:off x="1683600" y="5672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18"/>
            <p:cNvSpPr/>
            <p:nvPr/>
          </p:nvSpPr>
          <p:spPr>
            <a:xfrm>
              <a:off x="1683600" y="5672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18"/>
            <p:cNvSpPr/>
            <p:nvPr/>
          </p:nvSpPr>
          <p:spPr>
            <a:xfrm rot="10800000">
              <a:off x="1753639" y="6915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18"/>
            <p:cNvGrpSpPr/>
            <p:nvPr/>
          </p:nvGrpSpPr>
          <p:grpSpPr>
            <a:xfrm>
              <a:off x="3917181" y="660500"/>
              <a:ext cx="155400" cy="139800"/>
              <a:chOff x="6324500" y="1294600"/>
              <a:chExt cx="228900" cy="279600"/>
            </a:xfrm>
          </p:grpSpPr>
          <p:sp>
            <p:nvSpPr>
              <p:cNvPr id="171" name="Google Shape;171;p18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1683594" y="893500"/>
              <a:ext cx="2463000" cy="800500"/>
              <a:chOff x="1030944" y="862425"/>
              <a:chExt cx="2463000" cy="800500"/>
            </a:xfrm>
          </p:grpSpPr>
          <p:sp>
            <p:nvSpPr>
              <p:cNvPr id="175" name="Google Shape;175;p18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7" name="Google Shape;177;p18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178" name="Google Shape;178;p18"/>
                <p:cNvSpPr txBox="1"/>
                <p:nvPr/>
              </p:nvSpPr>
              <p:spPr>
                <a:xfrm>
                  <a:off x="6130250" y="815800"/>
                  <a:ext cx="14997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Binance</a:t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79" name="Google Shape;179;p18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80" name="Google Shape;180;p18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  <p:grpSp>
          <p:nvGrpSpPr>
            <p:cNvPr id="181" name="Google Shape;181;p18"/>
            <p:cNvGrpSpPr/>
            <p:nvPr/>
          </p:nvGrpSpPr>
          <p:grpSpPr>
            <a:xfrm>
              <a:off x="1683594" y="1694000"/>
              <a:ext cx="2463000" cy="800500"/>
              <a:chOff x="1030944" y="862425"/>
              <a:chExt cx="2463000" cy="800500"/>
            </a:xfrm>
          </p:grpSpPr>
          <p:sp>
            <p:nvSpPr>
              <p:cNvPr id="182" name="Google Shape;182;p18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84" name="Google Shape;184;p18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185" name="Google Shape;185;p18"/>
                <p:cNvSpPr txBox="1"/>
                <p:nvPr/>
              </p:nvSpPr>
              <p:spPr>
                <a:xfrm>
                  <a:off x="6130250" y="815800"/>
                  <a:ext cx="12198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upbit</a:t>
                  </a:r>
                  <a:endParaRPr b="1" sz="600">
                    <a:solidFill>
                      <a:schemeClr val="dk2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86" name="Google Shape;186;p18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87" name="Google Shape;187;p18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  <p:grpSp>
          <p:nvGrpSpPr>
            <p:cNvPr id="188" name="Google Shape;188;p18"/>
            <p:cNvGrpSpPr/>
            <p:nvPr/>
          </p:nvGrpSpPr>
          <p:grpSpPr>
            <a:xfrm>
              <a:off x="1683594" y="2494500"/>
              <a:ext cx="2463000" cy="800500"/>
              <a:chOff x="1030944" y="862425"/>
              <a:chExt cx="2463000" cy="800500"/>
            </a:xfrm>
          </p:grpSpPr>
          <p:sp>
            <p:nvSpPr>
              <p:cNvPr id="189" name="Google Shape;189;p18"/>
              <p:cNvSpPr/>
              <p:nvPr/>
            </p:nvSpPr>
            <p:spPr>
              <a:xfrm>
                <a:off x="1030944" y="862525"/>
                <a:ext cx="2463000" cy="800400"/>
              </a:xfrm>
              <a:prstGeom prst="rect">
                <a:avLst/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dot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8"/>
              <p:cNvSpPr/>
              <p:nvPr/>
            </p:nvSpPr>
            <p:spPr>
              <a:xfrm>
                <a:off x="3278775" y="909050"/>
                <a:ext cx="147600" cy="147600"/>
              </a:xfrm>
              <a:prstGeom prst="mathMultiply">
                <a:avLst>
                  <a:gd fmla="val 23520" name="adj1"/>
                </a:avLst>
              </a:prstGeom>
              <a:solidFill>
                <a:schemeClr val="dk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91" name="Google Shape;191;p18"/>
              <p:cNvGrpSpPr/>
              <p:nvPr/>
            </p:nvGrpSpPr>
            <p:grpSpPr>
              <a:xfrm>
                <a:off x="1030950" y="862425"/>
                <a:ext cx="2349300" cy="665075"/>
                <a:chOff x="6120075" y="815800"/>
                <a:chExt cx="2349300" cy="665075"/>
              </a:xfrm>
            </p:grpSpPr>
            <p:sp>
              <p:nvSpPr>
                <p:cNvPr id="192" name="Google Shape;192;p18"/>
                <p:cNvSpPr txBox="1"/>
                <p:nvPr/>
              </p:nvSpPr>
              <p:spPr>
                <a:xfrm>
                  <a:off x="6130250" y="815800"/>
                  <a:ext cx="12819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b="1" lang="ko" sz="600">
                      <a:solidFill>
                        <a:schemeClr val="dk2"/>
                      </a:solidFill>
                    </a:rPr>
                    <a:t>Bit Coin - bitthum</a:t>
                  </a:r>
                  <a:endParaRPr b="1" sz="600">
                    <a:solidFill>
                      <a:schemeClr val="dk2"/>
                    </a:solidFill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6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93" name="Google Shape;193;p18"/>
                <p:cNvSpPr txBox="1"/>
                <p:nvPr/>
              </p:nvSpPr>
              <p:spPr>
                <a:xfrm>
                  <a:off x="6120075" y="1263375"/>
                  <a:ext cx="23493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시작 일 : 2025-04-04 21:11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  <p:sp>
              <p:nvSpPr>
                <p:cNvPr id="194" name="Google Shape;194;p18"/>
                <p:cNvSpPr txBox="1"/>
                <p:nvPr/>
              </p:nvSpPr>
              <p:spPr>
                <a:xfrm>
                  <a:off x="6130250" y="1010025"/>
                  <a:ext cx="2155200" cy="2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ko" sz="1100">
                      <a:solidFill>
                        <a:schemeClr val="dk2"/>
                      </a:solidFill>
                    </a:rPr>
                    <a:t>현재 가격: 997원/0.998USDT</a:t>
                  </a:r>
                  <a:endParaRPr b="1" sz="1100">
                    <a:solidFill>
                      <a:schemeClr val="dk2"/>
                    </a:solidFill>
                  </a:endParaRPr>
                </a:p>
              </p:txBody>
            </p:sp>
          </p:grpSp>
        </p:grpSp>
      </p:grpSp>
      <p:sp>
        <p:nvSpPr>
          <p:cNvPr id="195" name="Google Shape;195;p18"/>
          <p:cNvSpPr/>
          <p:nvPr/>
        </p:nvSpPr>
        <p:spPr>
          <a:xfrm>
            <a:off x="5381975" y="629400"/>
            <a:ext cx="2463000" cy="38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5381975" y="629400"/>
            <a:ext cx="2463000" cy="32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 rot="10800000">
            <a:off x="5452014" y="753754"/>
            <a:ext cx="155400" cy="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18"/>
          <p:cNvGrpSpPr/>
          <p:nvPr/>
        </p:nvGrpSpPr>
        <p:grpSpPr>
          <a:xfrm>
            <a:off x="7615556" y="722700"/>
            <a:ext cx="155400" cy="139800"/>
            <a:chOff x="6324500" y="1294600"/>
            <a:chExt cx="228900" cy="279600"/>
          </a:xfrm>
        </p:grpSpPr>
        <p:sp>
          <p:nvSpPr>
            <p:cNvPr id="199" name="Google Shape;199;p18"/>
            <p:cNvSpPr/>
            <p:nvPr/>
          </p:nvSpPr>
          <p:spPr>
            <a:xfrm>
              <a:off x="6324500" y="1359725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6324500" y="14344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6324500" y="12946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18"/>
          <p:cNvGrpSpPr/>
          <p:nvPr/>
        </p:nvGrpSpPr>
        <p:grpSpPr>
          <a:xfrm>
            <a:off x="5381969" y="955700"/>
            <a:ext cx="2463000" cy="800500"/>
            <a:chOff x="5381969" y="955700"/>
            <a:chExt cx="2463000" cy="800500"/>
          </a:xfrm>
        </p:grpSpPr>
        <p:sp>
          <p:nvSpPr>
            <p:cNvPr id="203" name="Google Shape;203;p18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4" name="Google Shape;204;p18"/>
            <p:cNvGrpSpPr/>
            <p:nvPr/>
          </p:nvGrpSpPr>
          <p:grpSpPr>
            <a:xfrm>
              <a:off x="5392150" y="955700"/>
              <a:ext cx="2442750" cy="665068"/>
              <a:chOff x="6130250" y="815800"/>
              <a:chExt cx="2442750" cy="665068"/>
            </a:xfrm>
          </p:grpSpPr>
          <p:sp>
            <p:nvSpPr>
              <p:cNvPr id="205" name="Google Shape;205;p18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06" name="Google Shape;206;p18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07" name="Google Shape;207;p18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Long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208" name="Google Shape;208;p18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발생</a:t>
                </a:r>
                <a:r>
                  <a:rPr b="1" lang="ko" sz="600">
                    <a:solidFill>
                      <a:schemeClr val="dk2"/>
                    </a:solidFill>
                  </a:rPr>
                  <a:t>일 : 2025-04-04 21:11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209" name="Google Shape;209;p18"/>
            <p:cNvSpPr/>
            <p:nvPr/>
          </p:nvSpPr>
          <p:spPr>
            <a:xfrm>
              <a:off x="7629800" y="1002325"/>
              <a:ext cx="147600" cy="1476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18"/>
          <p:cNvGrpSpPr/>
          <p:nvPr/>
        </p:nvGrpSpPr>
        <p:grpSpPr>
          <a:xfrm>
            <a:off x="5381969" y="1756200"/>
            <a:ext cx="2463000" cy="800500"/>
            <a:chOff x="5381969" y="955700"/>
            <a:chExt cx="2463000" cy="800500"/>
          </a:xfrm>
        </p:grpSpPr>
        <p:sp>
          <p:nvSpPr>
            <p:cNvPr id="211" name="Google Shape;211;p18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12" name="Google Shape;212;p18"/>
            <p:cNvGrpSpPr/>
            <p:nvPr/>
          </p:nvGrpSpPr>
          <p:grpSpPr>
            <a:xfrm>
              <a:off x="5392150" y="955700"/>
              <a:ext cx="2442750" cy="665068"/>
              <a:chOff x="6130250" y="815800"/>
              <a:chExt cx="2442750" cy="665068"/>
            </a:xfrm>
          </p:grpSpPr>
          <p:sp>
            <p:nvSpPr>
              <p:cNvPr id="213" name="Google Shape;213;p18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14" name="Google Shape;214;p18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15" name="Google Shape;215;p18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Short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216" name="Google Shape;216;p18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발생</a:t>
                </a:r>
                <a:r>
                  <a:rPr b="1" lang="ko" sz="600">
                    <a:solidFill>
                      <a:schemeClr val="dk2"/>
                    </a:solidFill>
                  </a:rPr>
                  <a:t>일 : 2025-04-04 21:11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</p:grpSp>
        <p:sp>
          <p:nvSpPr>
            <p:cNvPr id="217" name="Google Shape;217;p18"/>
            <p:cNvSpPr/>
            <p:nvPr/>
          </p:nvSpPr>
          <p:spPr>
            <a:xfrm>
              <a:off x="7629800" y="1002325"/>
              <a:ext cx="147600" cy="1476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8" name="Google Shape;218;p18"/>
          <p:cNvGrpSpPr/>
          <p:nvPr/>
        </p:nvGrpSpPr>
        <p:grpSpPr>
          <a:xfrm>
            <a:off x="5381969" y="2556700"/>
            <a:ext cx="2463000" cy="800500"/>
            <a:chOff x="5381969" y="955700"/>
            <a:chExt cx="2463000" cy="800500"/>
          </a:xfrm>
        </p:grpSpPr>
        <p:sp>
          <p:nvSpPr>
            <p:cNvPr id="219" name="Google Shape;219;p18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20" name="Google Shape;220;p18"/>
            <p:cNvGrpSpPr/>
            <p:nvPr/>
          </p:nvGrpSpPr>
          <p:grpSpPr>
            <a:xfrm>
              <a:off x="5392150" y="955700"/>
              <a:ext cx="2442750" cy="665075"/>
              <a:chOff x="6130250" y="815800"/>
              <a:chExt cx="2442750" cy="665075"/>
            </a:xfrm>
          </p:grpSpPr>
          <p:sp>
            <p:nvSpPr>
              <p:cNvPr id="221" name="Google Shape;221;p18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22" name="Google Shape;222;p18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23" name="Google Shape;223;p18"/>
              <p:cNvSpPr txBox="1"/>
              <p:nvPr/>
            </p:nvSpPr>
            <p:spPr>
              <a:xfrm>
                <a:off x="7326800" y="94782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24" name="Google Shape;224;p18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Long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225" name="Google Shape;225;p18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발생 </a:t>
                </a:r>
                <a:r>
                  <a:rPr b="1" lang="ko" sz="600">
                    <a:solidFill>
                      <a:schemeClr val="dk2"/>
                    </a:solidFill>
                  </a:rPr>
                  <a:t>일 : 2025-04-04 21:11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26" name="Google Shape;226;p18"/>
              <p:cNvSpPr txBox="1"/>
              <p:nvPr/>
            </p:nvSpPr>
            <p:spPr>
              <a:xfrm>
                <a:off x="7323827" y="126337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27" name="Google Shape;227;p18"/>
            <p:cNvSpPr/>
            <p:nvPr/>
          </p:nvSpPr>
          <p:spPr>
            <a:xfrm>
              <a:off x="7629800" y="1002325"/>
              <a:ext cx="147600" cy="1476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8" name="Google Shape;228;p18"/>
          <p:cNvSpPr txBox="1"/>
          <p:nvPr/>
        </p:nvSpPr>
        <p:spPr>
          <a:xfrm>
            <a:off x="3822675" y="1049100"/>
            <a:ext cx="2812500" cy="61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100">
                <a:solidFill>
                  <a:schemeClr val="dk2"/>
                </a:solidFill>
              </a:rPr>
              <a:t>매매 신호 메세지 확인</a:t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3" name="Google Shape;233;p19"/>
          <p:cNvGrpSpPr/>
          <p:nvPr/>
        </p:nvGrpSpPr>
        <p:grpSpPr>
          <a:xfrm>
            <a:off x="758325" y="559425"/>
            <a:ext cx="2463100" cy="3884700"/>
            <a:chOff x="3084450" y="435100"/>
            <a:chExt cx="2463100" cy="3884700"/>
          </a:xfrm>
        </p:grpSpPr>
        <p:sp>
          <p:nvSpPr>
            <p:cNvPr id="234" name="Google Shape;234;p19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9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9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7" name="Google Shape;237;p19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238" name="Google Shape;238;p19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9" name="Google Shape;239;p19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0" name="Google Shape;240;p19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cxnSp>
        <p:nvCxnSpPr>
          <p:cNvPr id="241" name="Google Shape;241;p19"/>
          <p:cNvCxnSpPr>
            <a:stCxn id="240" idx="0"/>
          </p:cNvCxnSpPr>
          <p:nvPr/>
        </p:nvCxnSpPr>
        <p:spPr>
          <a:xfrm flipH="1" rot="10800000">
            <a:off x="3126708" y="683775"/>
            <a:ext cx="820200" cy="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9"/>
          <p:cNvSpPr txBox="1"/>
          <p:nvPr/>
        </p:nvSpPr>
        <p:spPr>
          <a:xfrm>
            <a:off x="3814475" y="573075"/>
            <a:ext cx="1297500" cy="2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메뉴 버튼</a:t>
            </a:r>
            <a:endParaRPr sz="1800">
              <a:solidFill>
                <a:schemeClr val="dk2"/>
              </a:solidFill>
            </a:endParaRPr>
          </a:p>
        </p:txBody>
      </p:sp>
      <p:grpSp>
        <p:nvGrpSpPr>
          <p:cNvPr id="243" name="Google Shape;243;p19"/>
          <p:cNvGrpSpPr/>
          <p:nvPr/>
        </p:nvGrpSpPr>
        <p:grpSpPr>
          <a:xfrm>
            <a:off x="5811225" y="559425"/>
            <a:ext cx="2463100" cy="3884700"/>
            <a:chOff x="3084450" y="435100"/>
            <a:chExt cx="2463100" cy="3884700"/>
          </a:xfrm>
        </p:grpSpPr>
        <p:sp>
          <p:nvSpPr>
            <p:cNvPr id="244" name="Google Shape;244;p19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7" name="Google Shape;247;p19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248" name="Google Shape;248;p19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9" name="Google Shape;249;p19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0" name="Google Shape;250;p19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1" name="Google Shape;251;p19"/>
          <p:cNvSpPr/>
          <p:nvPr/>
        </p:nvSpPr>
        <p:spPr>
          <a:xfrm rot="10800000">
            <a:off x="5819450" y="885625"/>
            <a:ext cx="14850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st="9525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9"/>
          <p:cNvSpPr txBox="1"/>
          <p:nvPr/>
        </p:nvSpPr>
        <p:spPr>
          <a:xfrm>
            <a:off x="5811225" y="885625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거래소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3" name="Google Shape;253;p19"/>
          <p:cNvSpPr txBox="1"/>
          <p:nvPr/>
        </p:nvSpPr>
        <p:spPr>
          <a:xfrm>
            <a:off x="5810700" y="2315325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정보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254" name="Google Shape;254;p19"/>
          <p:cNvSpPr txBox="1"/>
          <p:nvPr/>
        </p:nvSpPr>
        <p:spPr>
          <a:xfrm>
            <a:off x="5810700" y="1849100"/>
            <a:ext cx="1398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OKX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255" name="Google Shape;255;p19"/>
          <p:cNvCxnSpPr/>
          <p:nvPr/>
        </p:nvCxnSpPr>
        <p:spPr>
          <a:xfrm>
            <a:off x="5819450" y="126645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6" name="Google Shape;256;p19"/>
          <p:cNvCxnSpPr/>
          <p:nvPr/>
        </p:nvCxnSpPr>
        <p:spPr>
          <a:xfrm>
            <a:off x="5819450" y="266102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7" name="Google Shape;257;p19"/>
          <p:cNvCxnSpPr/>
          <p:nvPr/>
        </p:nvCxnSpPr>
        <p:spPr>
          <a:xfrm>
            <a:off x="5811225" y="231532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58" name="Google Shape;258;p19"/>
          <p:cNvSpPr txBox="1"/>
          <p:nvPr/>
        </p:nvSpPr>
        <p:spPr>
          <a:xfrm>
            <a:off x="5807300" y="1654909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binance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5810700" y="1472350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Upbit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5810700" y="128217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Bitthum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1" name="Google Shape;261;p19"/>
          <p:cNvSpPr txBox="1"/>
          <p:nvPr/>
        </p:nvSpPr>
        <p:spPr>
          <a:xfrm>
            <a:off x="5810700" y="268822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수익률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2" name="Google Shape;262;p19"/>
          <p:cNvSpPr txBox="1"/>
          <p:nvPr/>
        </p:nvSpPr>
        <p:spPr>
          <a:xfrm>
            <a:off x="5810700" y="296562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263" name="Google Shape;263;p19"/>
          <p:cNvSpPr txBox="1"/>
          <p:nvPr/>
        </p:nvSpPr>
        <p:spPr>
          <a:xfrm>
            <a:off x="5810700" y="3243025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진입 종목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0"/>
          <p:cNvSpPr/>
          <p:nvPr/>
        </p:nvSpPr>
        <p:spPr>
          <a:xfrm>
            <a:off x="5599525" y="629400"/>
            <a:ext cx="2463000" cy="3884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0"/>
          <p:cNvSpPr/>
          <p:nvPr/>
        </p:nvSpPr>
        <p:spPr>
          <a:xfrm>
            <a:off x="5599525" y="629400"/>
            <a:ext cx="2463000" cy="3264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0"/>
          <p:cNvSpPr/>
          <p:nvPr/>
        </p:nvSpPr>
        <p:spPr>
          <a:xfrm rot="10800000">
            <a:off x="5669564" y="753754"/>
            <a:ext cx="155400" cy="77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66666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1" name="Google Shape;271;p20"/>
          <p:cNvGrpSpPr/>
          <p:nvPr/>
        </p:nvGrpSpPr>
        <p:grpSpPr>
          <a:xfrm>
            <a:off x="7833106" y="722700"/>
            <a:ext cx="155400" cy="139800"/>
            <a:chOff x="6324500" y="1294600"/>
            <a:chExt cx="228900" cy="279600"/>
          </a:xfrm>
        </p:grpSpPr>
        <p:sp>
          <p:nvSpPr>
            <p:cNvPr id="272" name="Google Shape;272;p20"/>
            <p:cNvSpPr/>
            <p:nvPr/>
          </p:nvSpPr>
          <p:spPr>
            <a:xfrm>
              <a:off x="6324500" y="1359725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6324500" y="14344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6324500" y="1294600"/>
              <a:ext cx="228900" cy="139800"/>
            </a:xfrm>
            <a:prstGeom prst="mathMinus">
              <a:avLst>
                <a:gd fmla="val 23520" name="adj1"/>
              </a:avLst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5" name="Google Shape;275;p20"/>
          <p:cNvGrpSpPr/>
          <p:nvPr/>
        </p:nvGrpSpPr>
        <p:grpSpPr>
          <a:xfrm>
            <a:off x="5599519" y="955700"/>
            <a:ext cx="2463000" cy="800500"/>
            <a:chOff x="5381969" y="955700"/>
            <a:chExt cx="2463000" cy="800500"/>
          </a:xfrm>
        </p:grpSpPr>
        <p:sp>
          <p:nvSpPr>
            <p:cNvPr id="276" name="Google Shape;276;p20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77" name="Google Shape;277;p20"/>
            <p:cNvGrpSpPr/>
            <p:nvPr/>
          </p:nvGrpSpPr>
          <p:grpSpPr>
            <a:xfrm>
              <a:off x="5392150" y="955700"/>
              <a:ext cx="2442750" cy="665075"/>
              <a:chOff x="6130250" y="815800"/>
              <a:chExt cx="2442750" cy="665075"/>
            </a:xfrm>
          </p:grpSpPr>
          <p:sp>
            <p:nvSpPr>
              <p:cNvPr id="278" name="Google Shape;278;p20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79" name="Google Shape;279;p20"/>
              <p:cNvSpPr txBox="1"/>
              <p:nvPr/>
            </p:nvSpPr>
            <p:spPr>
              <a:xfrm>
                <a:off x="6166100" y="978913"/>
                <a:ext cx="11607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진입가 : 1000원/1USDT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80" name="Google Shape;280;p20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81" name="Google Shape;281;p20"/>
              <p:cNvSpPr txBox="1"/>
              <p:nvPr/>
            </p:nvSpPr>
            <p:spPr>
              <a:xfrm>
                <a:off x="7326800" y="94782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수익률: </a:t>
                </a:r>
                <a:r>
                  <a:rPr lang="ko" sz="800">
                    <a:solidFill>
                      <a:srgbClr val="FF0000"/>
                    </a:solidFill>
                    <a:latin typeface="Impact"/>
                    <a:ea typeface="Impact"/>
                    <a:cs typeface="Impact"/>
                    <a:sym typeface="Impact"/>
                  </a:rPr>
                  <a:t>-0.3%</a:t>
                </a:r>
                <a:endParaRPr sz="8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82" name="Google Shape;282;p20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Long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283" name="Google Shape;283;p20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보유량 : 1BTC</a:t>
                </a:r>
                <a:br>
                  <a:rPr b="1" lang="ko" sz="600">
                    <a:solidFill>
                      <a:schemeClr val="dk2"/>
                    </a:solidFill>
                  </a:rPr>
                </a:br>
                <a:r>
                  <a:rPr b="1" lang="ko" sz="600">
                    <a:solidFill>
                      <a:schemeClr val="dk2"/>
                    </a:solidFill>
                  </a:rPr>
                  <a:t>시작 일 : 2025-04-04 21:11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84" name="Google Shape;284;p20"/>
              <p:cNvSpPr txBox="1"/>
              <p:nvPr/>
            </p:nvSpPr>
            <p:spPr>
              <a:xfrm>
                <a:off x="7323827" y="126337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청산가: </a:t>
                </a:r>
                <a:r>
                  <a:rPr lang="ko" sz="800">
                    <a:solidFill>
                      <a:schemeClr val="dk1"/>
                    </a:solidFill>
                  </a:rPr>
                  <a:t>0원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  <p:sp>
          <p:nvSpPr>
            <p:cNvPr id="285" name="Google Shape;285;p20"/>
            <p:cNvSpPr/>
            <p:nvPr/>
          </p:nvSpPr>
          <p:spPr>
            <a:xfrm>
              <a:off x="7629800" y="1002325"/>
              <a:ext cx="147600" cy="147600"/>
            </a:xfrm>
            <a:prstGeom prst="mathMultiply">
              <a:avLst>
                <a:gd fmla="val 23520" name="adj1"/>
              </a:avLst>
            </a:prstGeom>
            <a:solidFill>
              <a:schemeClr val="dk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20"/>
          <p:cNvGrpSpPr/>
          <p:nvPr/>
        </p:nvGrpSpPr>
        <p:grpSpPr>
          <a:xfrm>
            <a:off x="5599519" y="1756200"/>
            <a:ext cx="2463000" cy="800500"/>
            <a:chOff x="5381969" y="955700"/>
            <a:chExt cx="2463000" cy="800500"/>
          </a:xfrm>
        </p:grpSpPr>
        <p:sp>
          <p:nvSpPr>
            <p:cNvPr id="287" name="Google Shape;287;p20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8" name="Google Shape;288;p20"/>
            <p:cNvGrpSpPr/>
            <p:nvPr/>
          </p:nvGrpSpPr>
          <p:grpSpPr>
            <a:xfrm>
              <a:off x="5392150" y="955700"/>
              <a:ext cx="2442750" cy="665075"/>
              <a:chOff x="6130250" y="815800"/>
              <a:chExt cx="2442750" cy="665075"/>
            </a:xfrm>
          </p:grpSpPr>
          <p:sp>
            <p:nvSpPr>
              <p:cNvPr id="289" name="Google Shape;289;p20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90" name="Google Shape;290;p20"/>
              <p:cNvSpPr txBox="1"/>
              <p:nvPr/>
            </p:nvSpPr>
            <p:spPr>
              <a:xfrm>
                <a:off x="6166100" y="978913"/>
                <a:ext cx="11607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진입가 : 1000원/1USDT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91" name="Google Shape;291;p20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92" name="Google Shape;292;p20"/>
              <p:cNvSpPr txBox="1"/>
              <p:nvPr/>
            </p:nvSpPr>
            <p:spPr>
              <a:xfrm>
                <a:off x="7326800" y="94782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수익률: </a:t>
                </a:r>
                <a:r>
                  <a:rPr lang="ko" sz="800">
                    <a:solidFill>
                      <a:srgbClr val="FF0000"/>
                    </a:solidFill>
                    <a:latin typeface="Impact"/>
                    <a:ea typeface="Impact"/>
                    <a:cs typeface="Impact"/>
                    <a:sym typeface="Impact"/>
                  </a:rPr>
                  <a:t>-0.3%</a:t>
                </a:r>
                <a:endParaRPr sz="8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293" name="Google Shape;293;p20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Long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294" name="Google Shape;294;p20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시작 일 : 2025-04-04 21:11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295" name="Google Shape;295;p20"/>
              <p:cNvSpPr txBox="1"/>
              <p:nvPr/>
            </p:nvSpPr>
            <p:spPr>
              <a:xfrm>
                <a:off x="7323827" y="126337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청산가: </a:t>
                </a:r>
                <a:r>
                  <a:rPr lang="ko" sz="800">
                    <a:solidFill>
                      <a:schemeClr val="dk1"/>
                    </a:solidFill>
                  </a:rPr>
                  <a:t>0원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grpSp>
        <p:nvGrpSpPr>
          <p:cNvPr id="296" name="Google Shape;296;p20"/>
          <p:cNvGrpSpPr/>
          <p:nvPr/>
        </p:nvGrpSpPr>
        <p:grpSpPr>
          <a:xfrm>
            <a:off x="5599519" y="2556700"/>
            <a:ext cx="2463000" cy="800500"/>
            <a:chOff x="5381969" y="955700"/>
            <a:chExt cx="2463000" cy="800500"/>
          </a:xfrm>
        </p:grpSpPr>
        <p:sp>
          <p:nvSpPr>
            <p:cNvPr id="297" name="Google Shape;297;p20"/>
            <p:cNvSpPr/>
            <p:nvPr/>
          </p:nvSpPr>
          <p:spPr>
            <a:xfrm>
              <a:off x="5381969" y="955800"/>
              <a:ext cx="2463000" cy="8004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8" name="Google Shape;298;p20"/>
            <p:cNvGrpSpPr/>
            <p:nvPr/>
          </p:nvGrpSpPr>
          <p:grpSpPr>
            <a:xfrm>
              <a:off x="5392150" y="955700"/>
              <a:ext cx="2442750" cy="665075"/>
              <a:chOff x="6130250" y="815800"/>
              <a:chExt cx="2442750" cy="665075"/>
            </a:xfrm>
          </p:grpSpPr>
          <p:sp>
            <p:nvSpPr>
              <p:cNvPr id="299" name="Google Shape;299;p20"/>
              <p:cNvSpPr txBox="1"/>
              <p:nvPr/>
            </p:nvSpPr>
            <p:spPr>
              <a:xfrm>
                <a:off x="6130250" y="815800"/>
                <a:ext cx="5439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Bit Coin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300" name="Google Shape;300;p20"/>
              <p:cNvSpPr txBox="1"/>
              <p:nvPr/>
            </p:nvSpPr>
            <p:spPr>
              <a:xfrm>
                <a:off x="6166100" y="978913"/>
                <a:ext cx="11607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진입가 : 1000원/1USDT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301" name="Google Shape;301;p20"/>
              <p:cNvSpPr txBox="1"/>
              <p:nvPr/>
            </p:nvSpPr>
            <p:spPr>
              <a:xfrm>
                <a:off x="6166100" y="1115793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현재 가격: 997원/0.998USDT</a:t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302" name="Google Shape;302;p20"/>
              <p:cNvSpPr txBox="1"/>
              <p:nvPr/>
            </p:nvSpPr>
            <p:spPr>
              <a:xfrm>
                <a:off x="7326800" y="94782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수익률: </a:t>
                </a:r>
                <a:r>
                  <a:rPr lang="ko" sz="800">
                    <a:solidFill>
                      <a:srgbClr val="FF0000"/>
                    </a:solidFill>
                    <a:latin typeface="Impact"/>
                    <a:ea typeface="Impact"/>
                    <a:cs typeface="Impact"/>
                    <a:sym typeface="Impact"/>
                  </a:rPr>
                  <a:t>-0.3%</a:t>
                </a:r>
                <a:endParaRPr sz="800">
                  <a:solidFill>
                    <a:srgbClr val="FF0000"/>
                  </a:solidFill>
                  <a:latin typeface="Impact"/>
                  <a:ea typeface="Impact"/>
                  <a:cs typeface="Impact"/>
                  <a:sym typeface="Impact"/>
                </a:endParaRPr>
              </a:p>
            </p:txBody>
          </p:sp>
          <p:sp>
            <p:nvSpPr>
              <p:cNvPr id="303" name="Google Shape;303;p20"/>
              <p:cNvSpPr txBox="1"/>
              <p:nvPr/>
            </p:nvSpPr>
            <p:spPr>
              <a:xfrm>
                <a:off x="7326800" y="1115800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포지션: </a:t>
                </a:r>
                <a:r>
                  <a:rPr lang="ko" sz="800">
                    <a:solidFill>
                      <a:schemeClr val="dk1"/>
                    </a:solidFill>
                  </a:rPr>
                  <a:t>Long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  <p:sp>
            <p:nvSpPr>
              <p:cNvPr id="304" name="Google Shape;304;p20"/>
              <p:cNvSpPr txBox="1"/>
              <p:nvPr/>
            </p:nvSpPr>
            <p:spPr>
              <a:xfrm>
                <a:off x="6166100" y="1263368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보유량 : 1BTC</a:t>
                </a:r>
                <a:br>
                  <a:rPr b="1" lang="ko" sz="600">
                    <a:solidFill>
                      <a:schemeClr val="dk2"/>
                    </a:solidFill>
                  </a:rPr>
                </a:br>
                <a:r>
                  <a:rPr b="1" lang="ko" sz="600">
                    <a:solidFill>
                      <a:schemeClr val="dk2"/>
                    </a:solidFill>
                  </a:rPr>
                  <a:t>시작 일 : 2025-04-04 21:11</a:t>
                </a:r>
                <a:endParaRPr b="1" sz="600">
                  <a:solidFill>
                    <a:schemeClr val="dk2"/>
                  </a:solidFill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 sz="600">
                  <a:solidFill>
                    <a:schemeClr val="dk2"/>
                  </a:solidFill>
                </a:endParaRPr>
              </a:p>
            </p:txBody>
          </p:sp>
          <p:sp>
            <p:nvSpPr>
              <p:cNvPr id="305" name="Google Shape;305;p20"/>
              <p:cNvSpPr txBox="1"/>
              <p:nvPr/>
            </p:nvSpPr>
            <p:spPr>
              <a:xfrm>
                <a:off x="7323827" y="1263375"/>
                <a:ext cx="1246200" cy="2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ko" sz="600">
                    <a:solidFill>
                      <a:schemeClr val="dk2"/>
                    </a:solidFill>
                  </a:rPr>
                  <a:t>청산가: </a:t>
                </a:r>
                <a:r>
                  <a:rPr lang="ko" sz="800">
                    <a:solidFill>
                      <a:schemeClr val="dk1"/>
                    </a:solidFill>
                  </a:rPr>
                  <a:t>0원</a:t>
                </a:r>
                <a:endParaRPr sz="800">
                  <a:solidFill>
                    <a:schemeClr val="dk1"/>
                  </a:solidFill>
                </a:endParaRPr>
              </a:p>
            </p:txBody>
          </p:sp>
        </p:grpSp>
      </p:grpSp>
      <p:sp>
        <p:nvSpPr>
          <p:cNvPr id="306" name="Google Shape;306;p20"/>
          <p:cNvSpPr/>
          <p:nvPr/>
        </p:nvSpPr>
        <p:spPr>
          <a:xfrm>
            <a:off x="7559850" y="1010050"/>
            <a:ext cx="209700" cy="2100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0"/>
          <p:cNvSpPr txBox="1"/>
          <p:nvPr/>
        </p:nvSpPr>
        <p:spPr>
          <a:xfrm>
            <a:off x="5599525" y="2323125"/>
            <a:ext cx="1017900" cy="1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600">
                <a:solidFill>
                  <a:schemeClr val="dk2"/>
                </a:solidFill>
              </a:rPr>
              <a:t>최종 수익률 : -0.3</a:t>
            </a:r>
            <a:endParaRPr sz="600">
              <a:solidFill>
                <a:schemeClr val="dk2"/>
              </a:solidFill>
            </a:endParaRPr>
          </a:p>
        </p:txBody>
      </p:sp>
      <p:grpSp>
        <p:nvGrpSpPr>
          <p:cNvPr id="308" name="Google Shape;308;p20"/>
          <p:cNvGrpSpPr/>
          <p:nvPr/>
        </p:nvGrpSpPr>
        <p:grpSpPr>
          <a:xfrm>
            <a:off x="1063975" y="629350"/>
            <a:ext cx="2463100" cy="3884700"/>
            <a:chOff x="3084450" y="435100"/>
            <a:chExt cx="2463100" cy="3884700"/>
          </a:xfrm>
        </p:grpSpPr>
        <p:sp>
          <p:nvSpPr>
            <p:cNvPr id="309" name="Google Shape;309;p20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0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0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2" name="Google Shape;312;p20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313" name="Google Shape;313;p20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20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20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16" name="Google Shape;316;p20"/>
          <p:cNvSpPr/>
          <p:nvPr/>
        </p:nvSpPr>
        <p:spPr>
          <a:xfrm rot="10800000">
            <a:off x="1072200" y="955550"/>
            <a:ext cx="14850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st="9525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0"/>
          <p:cNvSpPr txBox="1"/>
          <p:nvPr/>
        </p:nvSpPr>
        <p:spPr>
          <a:xfrm>
            <a:off x="1063975" y="955550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거래소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1063450" y="2385250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정보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1063450" y="1919025"/>
            <a:ext cx="1398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OKX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20" name="Google Shape;320;p20"/>
          <p:cNvCxnSpPr/>
          <p:nvPr/>
        </p:nvCxnSpPr>
        <p:spPr>
          <a:xfrm>
            <a:off x="1072200" y="133637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1" name="Google Shape;321;p20"/>
          <p:cNvCxnSpPr/>
          <p:nvPr/>
        </p:nvCxnSpPr>
        <p:spPr>
          <a:xfrm>
            <a:off x="1072200" y="273095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2" name="Google Shape;322;p20"/>
          <p:cNvCxnSpPr/>
          <p:nvPr/>
        </p:nvCxnSpPr>
        <p:spPr>
          <a:xfrm>
            <a:off x="1063975" y="238525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23" name="Google Shape;323;p20"/>
          <p:cNvSpPr txBox="1"/>
          <p:nvPr/>
        </p:nvSpPr>
        <p:spPr>
          <a:xfrm>
            <a:off x="1060050" y="1724834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binance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1063450" y="1542275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Upbit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1063450" y="135210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Bitthum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1063450" y="275815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수익률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063450" y="303555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1063450" y="331295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진입 종목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29" name="Google Shape;329;p20"/>
          <p:cNvCxnSpPr/>
          <p:nvPr/>
        </p:nvCxnSpPr>
        <p:spPr>
          <a:xfrm>
            <a:off x="2004575" y="3473025"/>
            <a:ext cx="3667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21"/>
          <p:cNvGrpSpPr/>
          <p:nvPr/>
        </p:nvGrpSpPr>
        <p:grpSpPr>
          <a:xfrm>
            <a:off x="5462050" y="629350"/>
            <a:ext cx="2463100" cy="3884700"/>
            <a:chOff x="3084450" y="435100"/>
            <a:chExt cx="2463100" cy="3884700"/>
          </a:xfrm>
        </p:grpSpPr>
        <p:sp>
          <p:nvSpPr>
            <p:cNvPr id="335" name="Google Shape;335;p21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1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1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8" name="Google Shape;338;p21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339" name="Google Shape;339;p21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21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21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42" name="Google Shape;342;p21"/>
          <p:cNvSpPr/>
          <p:nvPr/>
        </p:nvSpPr>
        <p:spPr>
          <a:xfrm>
            <a:off x="5469750" y="955550"/>
            <a:ext cx="2447700" cy="12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	</a:t>
            </a:r>
            <a:r>
              <a:rPr lang="ko"/>
              <a:t>수익률 그래프</a:t>
            </a:r>
            <a:endParaRPr/>
          </a:p>
        </p:txBody>
      </p:sp>
      <p:sp>
        <p:nvSpPr>
          <p:cNvPr id="343" name="Google Shape;343;p21"/>
          <p:cNvSpPr txBox="1"/>
          <p:nvPr/>
        </p:nvSpPr>
        <p:spPr>
          <a:xfrm>
            <a:off x="5477600" y="2245425"/>
            <a:ext cx="24477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solidFill>
                  <a:schemeClr val="dk2"/>
                </a:solidFill>
              </a:rPr>
              <a:t>총 자산 : 1000원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44" name="Google Shape;344;p21"/>
          <p:cNvSpPr/>
          <p:nvPr/>
        </p:nvSpPr>
        <p:spPr>
          <a:xfrm>
            <a:off x="5469750" y="2738750"/>
            <a:ext cx="2447700" cy="1281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거래소 별 자산 목록</a:t>
            </a:r>
            <a:endParaRPr/>
          </a:p>
        </p:txBody>
      </p:sp>
      <p:grpSp>
        <p:nvGrpSpPr>
          <p:cNvPr id="345" name="Google Shape;345;p21"/>
          <p:cNvGrpSpPr/>
          <p:nvPr/>
        </p:nvGrpSpPr>
        <p:grpSpPr>
          <a:xfrm>
            <a:off x="641050" y="551600"/>
            <a:ext cx="2463100" cy="3884700"/>
            <a:chOff x="3084450" y="435100"/>
            <a:chExt cx="2463100" cy="3884700"/>
          </a:xfrm>
        </p:grpSpPr>
        <p:sp>
          <p:nvSpPr>
            <p:cNvPr id="346" name="Google Shape;346;p21"/>
            <p:cNvSpPr/>
            <p:nvPr/>
          </p:nvSpPr>
          <p:spPr>
            <a:xfrm>
              <a:off x="3084550" y="435100"/>
              <a:ext cx="2463000" cy="3884700"/>
            </a:xfrm>
            <a:prstGeom prst="rect">
              <a:avLst/>
            </a:prstGeom>
            <a:solidFill>
              <a:schemeClr val="lt2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1"/>
            <p:cNvSpPr/>
            <p:nvPr/>
          </p:nvSpPr>
          <p:spPr>
            <a:xfrm>
              <a:off x="3084450" y="435100"/>
              <a:ext cx="2463000" cy="326400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1"/>
            <p:cNvSpPr/>
            <p:nvPr/>
          </p:nvSpPr>
          <p:spPr>
            <a:xfrm rot="10800000">
              <a:off x="3154489" y="559454"/>
              <a:ext cx="155400" cy="77700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666666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9" name="Google Shape;349;p21"/>
            <p:cNvGrpSpPr/>
            <p:nvPr/>
          </p:nvGrpSpPr>
          <p:grpSpPr>
            <a:xfrm>
              <a:off x="5318031" y="528400"/>
              <a:ext cx="155400" cy="139800"/>
              <a:chOff x="6324500" y="1294600"/>
              <a:chExt cx="228900" cy="279600"/>
            </a:xfrm>
          </p:grpSpPr>
          <p:sp>
            <p:nvSpPr>
              <p:cNvPr id="350" name="Google Shape;350;p21"/>
              <p:cNvSpPr/>
              <p:nvPr/>
            </p:nvSpPr>
            <p:spPr>
              <a:xfrm>
                <a:off x="6324500" y="1359725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21"/>
              <p:cNvSpPr/>
              <p:nvPr/>
            </p:nvSpPr>
            <p:spPr>
              <a:xfrm>
                <a:off x="6324500" y="14344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21"/>
              <p:cNvSpPr/>
              <p:nvPr/>
            </p:nvSpPr>
            <p:spPr>
              <a:xfrm>
                <a:off x="6324500" y="1294600"/>
                <a:ext cx="228900" cy="139800"/>
              </a:xfrm>
              <a:prstGeom prst="mathMinus">
                <a:avLst>
                  <a:gd fmla="val 23520" name="adj1"/>
                </a:avLst>
              </a:prstGeom>
              <a:solidFill>
                <a:schemeClr val="lt2"/>
              </a:solidFill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353" name="Google Shape;353;p21"/>
          <p:cNvSpPr/>
          <p:nvPr/>
        </p:nvSpPr>
        <p:spPr>
          <a:xfrm rot="10800000">
            <a:off x="649275" y="877800"/>
            <a:ext cx="1485000" cy="3558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142875" rotWithShape="0" algn="bl" dist="9525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1"/>
          <p:cNvSpPr txBox="1"/>
          <p:nvPr/>
        </p:nvSpPr>
        <p:spPr>
          <a:xfrm>
            <a:off x="641050" y="877800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거래소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5" name="Google Shape;355;p21"/>
          <p:cNvSpPr txBox="1"/>
          <p:nvPr/>
        </p:nvSpPr>
        <p:spPr>
          <a:xfrm>
            <a:off x="640525" y="2307500"/>
            <a:ext cx="1485000" cy="37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2"/>
                </a:solidFill>
              </a:rPr>
              <a:t>정보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356" name="Google Shape;356;p21"/>
          <p:cNvSpPr txBox="1"/>
          <p:nvPr/>
        </p:nvSpPr>
        <p:spPr>
          <a:xfrm>
            <a:off x="640525" y="1841275"/>
            <a:ext cx="13986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OKX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57" name="Google Shape;357;p21"/>
          <p:cNvCxnSpPr/>
          <p:nvPr/>
        </p:nvCxnSpPr>
        <p:spPr>
          <a:xfrm>
            <a:off x="649275" y="1258625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8" name="Google Shape;358;p21"/>
          <p:cNvCxnSpPr/>
          <p:nvPr/>
        </p:nvCxnSpPr>
        <p:spPr>
          <a:xfrm>
            <a:off x="649275" y="265320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59" name="Google Shape;359;p21"/>
          <p:cNvCxnSpPr/>
          <p:nvPr/>
        </p:nvCxnSpPr>
        <p:spPr>
          <a:xfrm>
            <a:off x="641050" y="2307500"/>
            <a:ext cx="1460700" cy="7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0" name="Google Shape;360;p21"/>
          <p:cNvSpPr txBox="1"/>
          <p:nvPr/>
        </p:nvSpPr>
        <p:spPr>
          <a:xfrm>
            <a:off x="637125" y="1647084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binance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1" name="Google Shape;361;p21"/>
          <p:cNvSpPr txBox="1"/>
          <p:nvPr/>
        </p:nvSpPr>
        <p:spPr>
          <a:xfrm>
            <a:off x="640525" y="1464525"/>
            <a:ext cx="1485000" cy="3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Upbit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2" name="Google Shape;362;p21"/>
          <p:cNvSpPr txBox="1"/>
          <p:nvPr/>
        </p:nvSpPr>
        <p:spPr>
          <a:xfrm>
            <a:off x="640525" y="127435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Bitthum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3" name="Google Shape;363;p21"/>
          <p:cNvSpPr txBox="1"/>
          <p:nvPr/>
        </p:nvSpPr>
        <p:spPr>
          <a:xfrm>
            <a:off x="640525" y="268040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수익률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4" name="Google Shape;364;p21"/>
          <p:cNvSpPr txBox="1"/>
          <p:nvPr/>
        </p:nvSpPr>
        <p:spPr>
          <a:xfrm>
            <a:off x="640525" y="295780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자산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365" name="Google Shape;365;p21"/>
          <p:cNvSpPr txBox="1"/>
          <p:nvPr/>
        </p:nvSpPr>
        <p:spPr>
          <a:xfrm>
            <a:off x="640525" y="3235200"/>
            <a:ext cx="1398600" cy="2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000">
                <a:solidFill>
                  <a:schemeClr val="dk2"/>
                </a:solidFill>
              </a:rPr>
              <a:t>진입 종목</a:t>
            </a:r>
            <a:endParaRPr sz="1000">
              <a:solidFill>
                <a:schemeClr val="dk2"/>
              </a:solidFill>
            </a:endParaRPr>
          </a:p>
        </p:txBody>
      </p:sp>
      <p:cxnSp>
        <p:nvCxnSpPr>
          <p:cNvPr id="366" name="Google Shape;366;p21"/>
          <p:cNvCxnSpPr/>
          <p:nvPr/>
        </p:nvCxnSpPr>
        <p:spPr>
          <a:xfrm flipH="1" rot="10800000">
            <a:off x="1709325" y="769225"/>
            <a:ext cx="3752700" cy="20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