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809" autoAdjust="0"/>
    <p:restoredTop sz="94660"/>
  </p:normalViewPr>
  <p:slideViewPr>
    <p:cSldViewPr>
      <p:cViewPr varScale="1">
        <p:scale>
          <a:sx n="68" d="100"/>
          <a:sy n="68" d="100"/>
        </p:scale>
        <p:origin x="7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3/30/2024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3/30/2024</a:t>
            </a:fld>
            <a:endParaRPr dirty="0"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3/30/2024</a:t>
            </a:fld>
            <a:endParaRPr dirty="0"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2" name=""/>
        <p:cNvGrpSpPr/>
        <p:nvPr/>
      </p:nvGrpSpPr>
      <p:grpSpPr>
        <a:xfrm>
          <a:off x="0" y="0"/>
          <a:ext cx="0" cy="0"/>
          <a:chOff x="0" y="0"/>
          <a:chExt cx="0" cy="0"/>
        </a:xfrm>
      </p:grpSpPr>
      <p:sp>
        <p:nvSpPr>
          <p:cNvPr id="10486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5"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3/30/2024</a:t>
            </a:fld>
            <a:endParaRPr dirty="0" lang="en-US"/>
          </a:p>
        </p:txBody>
      </p:sp>
      <p:sp>
        <p:nvSpPr>
          <p:cNvPr id="1048607"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3/30/2024</a:t>
            </a:fld>
            <a:endParaRPr dirty="0"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558165" y="385444"/>
            <a:ext cx="9764395" cy="1122362"/>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3/30/2024</a:t>
            </a:fld>
            <a:endParaRPr dirty="0" lang="en-US"/>
          </a:p>
        </p:txBody>
      </p:sp>
      <p:sp>
        <p:nvSpPr>
          <p:cNvPr id="1048590" name="Holder 6"/>
          <p:cNvSpPr>
            <a:spLocks noGrp="1"/>
          </p:cNvSpPr>
          <p:nvPr>
            <p:ph type="sldNum" sz="quarter" idx="7"/>
          </p:nvPr>
        </p:nvSpPr>
        <p:spPr>
          <a:xfrm>
            <a:off x="11277218" y="6473337"/>
            <a:ext cx="241300"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8"/>
          <p:cNvSpPr txBox="1"/>
          <p:nvPr/>
        </p:nvSpPr>
        <p:spPr>
          <a:xfrm>
            <a:off x="6477000" y="3377339"/>
            <a:ext cx="1859280" cy="391795"/>
          </a:xfrm>
          <a:prstGeom prst="rect"/>
        </p:spPr>
        <p:txBody>
          <a:bodyPr bIns="0" lIns="0" rIns="0" rtlCol="0" tIns="12700" vert="horz" wrap="square">
            <a:spAutoFit/>
          </a:bodyPr>
          <a:p>
            <a:pPr marL="12700">
              <a:lnSpc>
                <a:spcPct val="100000"/>
              </a:lnSpc>
              <a:spcBef>
                <a:spcPts val="100"/>
              </a:spcBef>
            </a:pPr>
            <a:r>
              <a:rPr b="1" dirty="0" sz="2400">
                <a:solidFill>
                  <a:srgbClr val="2D936B"/>
                </a:solidFill>
                <a:latin typeface="Trebuchet MS"/>
                <a:cs typeface="Trebuchet MS"/>
              </a:rPr>
              <a:t>Final</a:t>
            </a:r>
            <a:r>
              <a:rPr b="1" dirty="0" sz="2400" spc="-40">
                <a:solidFill>
                  <a:srgbClr val="2D936B"/>
                </a:solidFill>
                <a:latin typeface="Trebuchet MS"/>
                <a:cs typeface="Trebuchet MS"/>
              </a:rPr>
              <a:t> </a:t>
            </a:r>
            <a:r>
              <a:rPr b="1" dirty="0" sz="2400" spc="-10">
                <a:solidFill>
                  <a:srgbClr val="2D936B"/>
                </a:solidFill>
                <a:latin typeface="Trebuchet MS"/>
                <a:cs typeface="Trebuchet MS"/>
              </a:rPr>
              <a:t>Project</a:t>
            </a:r>
            <a:endParaRPr dirty="0"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0"/>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dirty="0" sz="1100">
              <a:latin typeface="Trebuchet MS"/>
              <a:cs typeface="Trebuchet MS"/>
            </a:endParaRPr>
          </a:p>
        </p:txBody>
      </p:sp>
      <p:sp>
        <p:nvSpPr>
          <p:cNvPr id="1048602" name="object 11"/>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1</a:t>
            </a:fld>
            <a:endParaRPr dirty="0" spc="-50"/>
          </a:p>
        </p:txBody>
      </p:sp>
      <p:sp>
        <p:nvSpPr>
          <p:cNvPr id="1048603" name="TextBox 11"/>
          <p:cNvSpPr txBox="1"/>
          <p:nvPr/>
        </p:nvSpPr>
        <p:spPr>
          <a:xfrm>
            <a:off x="6477000" y="1666875"/>
            <a:ext cx="2286000" cy="1463039"/>
          </a:xfrm>
          <a:prstGeom prst="rect"/>
          <a:noFill/>
        </p:spPr>
        <p:txBody>
          <a:bodyPr rtlCol="0" wrap="square">
            <a:spAutoFit/>
          </a:bodyPr>
          <a:p>
            <a:pPr>
              <a:lnSpc>
                <a:spcPct val="150000"/>
              </a:lnSpc>
            </a:pPr>
            <a:r>
              <a:rPr b="1" dirty="0" sz="2000" lang="en-US">
                <a:latin typeface="Times New Roman" panose="02020603050405020304" pitchFamily="18" charset="0"/>
                <a:cs typeface="Times New Roman" panose="02020603050405020304" pitchFamily="18" charset="0"/>
              </a:rPr>
              <a:t>KRISHNAVENI.K</a:t>
            </a:r>
          </a:p>
          <a:p>
            <a:pPr>
              <a:lnSpc>
                <a:spcPct val="150000"/>
              </a:lnSpc>
            </a:pPr>
            <a:r>
              <a:rPr b="1" dirty="0" sz="2000" lang="en-US">
                <a:latin typeface="Times New Roman" panose="02020603050405020304" pitchFamily="18" charset="0"/>
                <a:cs typeface="Times New Roman" panose="02020603050405020304" pitchFamily="18" charset="0"/>
              </a:rPr>
              <a:t>B.TECH / IT – A</a:t>
            </a:r>
          </a:p>
          <a:p>
            <a:pPr>
              <a:lnSpc>
                <a:spcPct val="150000"/>
              </a:lnSpc>
            </a:pPr>
            <a:r>
              <a:rPr b="1" dirty="0" sz="2000" lang="en-US">
                <a:latin typeface="Times New Roman" panose="02020603050405020304" pitchFamily="18" charset="0"/>
                <a:cs typeface="Times New Roman" panose="02020603050405020304" pitchFamily="18" charset="0"/>
              </a:rPr>
              <a:t>2021PITIT129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dirty="0"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558165" y="385444"/>
            <a:ext cx="9764395" cy="908304"/>
          </a:xfrm>
          <a:prstGeom prst="rect"/>
        </p:spPr>
        <p:txBody>
          <a:bodyPr bIns="0" lIns="0" rIns="0" rtlCol="0" tIns="286004" vert="horz" wrap="square">
            <a:spAutoFit/>
          </a:bodyPr>
          <a:p>
            <a:pPr marL="193675">
              <a:lnSpc>
                <a:spcPct val="100000"/>
              </a:lnSpc>
              <a:spcBef>
                <a:spcPts val="130"/>
              </a:spcBef>
            </a:pPr>
            <a:r>
              <a:rPr dirty="0" sz="4250"/>
              <a:t>THE</a:t>
            </a:r>
            <a:r>
              <a:rPr dirty="0" sz="4250" spc="20"/>
              <a:t> </a:t>
            </a:r>
            <a:r>
              <a:rPr dirty="0" sz="4250"/>
              <a:t>WOW</a:t>
            </a:r>
            <a:r>
              <a:rPr dirty="0" sz="4250" spc="90"/>
              <a:t> </a:t>
            </a:r>
            <a:r>
              <a:rPr dirty="0" sz="4250"/>
              <a:t>IN YOUR </a:t>
            </a:r>
            <a:r>
              <a:rPr dirty="0" sz="4250" spc="-10"/>
              <a:t>SOLUTION</a:t>
            </a:r>
            <a:endParaRPr dirty="0" sz="4250"/>
          </a:p>
        </p:txBody>
      </p:sp>
      <p:sp>
        <p:nvSpPr>
          <p:cNvPr id="104868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10</a:t>
            </a:fld>
            <a:endParaRPr dirty="0" spc="-25"/>
          </a:p>
        </p:txBody>
      </p:sp>
      <p:sp>
        <p:nvSpPr>
          <p:cNvPr id="1048681" name="TextBox 11"/>
          <p:cNvSpPr txBox="1"/>
          <p:nvPr/>
        </p:nvSpPr>
        <p:spPr>
          <a:xfrm>
            <a:off x="2327324" y="1507806"/>
            <a:ext cx="7005711" cy="5196840"/>
          </a:xfrm>
          <a:prstGeom prst="rect"/>
          <a:noFill/>
        </p:spPr>
        <p:txBody>
          <a:bodyPr wrap="square">
            <a:spAutoFit/>
          </a:bodyPr>
          <a:p>
            <a:r>
              <a:rPr b="0" dirty="0" sz="2000" i="0" lang="en-US">
                <a:solidFill>
                  <a:srgbClr val="0D0D0D"/>
                </a:solidFill>
                <a:effectLst/>
                <a:latin typeface="Times New Roman" panose="02020603050405020304" pitchFamily="18" charset="0"/>
                <a:cs typeface="Times New Roman" panose="02020603050405020304" pitchFamily="18" charset="0"/>
              </a:rPr>
              <a:t>The "wow" factor in </a:t>
            </a:r>
            <a:r>
              <a:rPr dirty="0" sz="2000" lang="en-US">
                <a:solidFill>
                  <a:srgbClr val="0D0D0D"/>
                </a:solidFill>
                <a:latin typeface="Times New Roman" panose="02020603050405020304" pitchFamily="18" charset="0"/>
                <a:cs typeface="Times New Roman" panose="02020603050405020304" pitchFamily="18" charset="0"/>
              </a:rPr>
              <a:t>my</a:t>
            </a:r>
            <a:r>
              <a:rPr b="0" dirty="0" sz="2000" i="0" lang="en-US">
                <a:solidFill>
                  <a:srgbClr val="0D0D0D"/>
                </a:solidFill>
                <a:effectLst/>
                <a:latin typeface="Times New Roman" panose="02020603050405020304" pitchFamily="18" charset="0"/>
                <a:cs typeface="Times New Roman" panose="02020603050405020304" pitchFamily="18" charset="0"/>
              </a:rPr>
              <a:t> solution lies in the comprehensive exploration and optimization of various SVM kernels to achieve the most precise classification of iris flowers. </a:t>
            </a:r>
          </a:p>
          <a:p>
            <a:r>
              <a:rPr b="0" dirty="0" sz="2000" i="0" lang="en-US">
                <a:solidFill>
                  <a:srgbClr val="0D0D0D"/>
                </a:solidFill>
                <a:effectLst/>
                <a:latin typeface="Times New Roman" panose="02020603050405020304" pitchFamily="18" charset="0"/>
                <a:cs typeface="Times New Roman" panose="02020603050405020304" pitchFamily="18" charset="0"/>
              </a:rPr>
              <a:t>By leveraging different kernel functions such as Linear, Polynomial, Gaussian Radial Basis Function (RBF), and Sigmoid, I aim to unlock the full potential of SVM in accurately predicting the species of iris flowers based on their sepal and petal characteristics</a:t>
            </a:r>
            <a:r>
              <a:rPr b="0" dirty="0" i="0" lang="en-US">
                <a:solidFill>
                  <a:srgbClr val="0D0D0D"/>
                </a:solidFill>
                <a:effectLst/>
                <a:latin typeface="Söhne"/>
              </a:rPr>
              <a:t>.</a:t>
            </a:r>
          </a:p>
          <a:p>
            <a:endParaRPr dirty="0" lang="en-US">
              <a:solidFill>
                <a:srgbClr val="0D0D0D"/>
              </a:solidFill>
              <a:latin typeface="Söhne"/>
            </a:endParaRPr>
          </a:p>
          <a:p>
            <a:pPr indent="-342900" marL="342900">
              <a:buFont typeface="Wingdings" panose="05000000000000000000" pitchFamily="2" charset="2"/>
              <a:buChar char="v"/>
            </a:pPr>
            <a:r>
              <a:rPr b="0" dirty="0" sz="2000" i="0" lang="en-US">
                <a:solidFill>
                  <a:srgbClr val="0D0D0D"/>
                </a:solidFill>
                <a:effectLst/>
                <a:latin typeface="Times New Roman" panose="02020603050405020304" pitchFamily="18" charset="0"/>
                <a:cs typeface="Times New Roman" panose="02020603050405020304" pitchFamily="18" charset="0"/>
              </a:rPr>
              <a:t>Instead of relying on a single kernel, </a:t>
            </a:r>
            <a:r>
              <a:rPr dirty="0" sz="2000" lang="en-US">
                <a:solidFill>
                  <a:srgbClr val="0D0D0D"/>
                </a:solidFill>
                <a:latin typeface="Times New Roman" panose="02020603050405020304" pitchFamily="18" charset="0"/>
                <a:cs typeface="Times New Roman" panose="02020603050405020304" pitchFamily="18" charset="0"/>
              </a:rPr>
              <a:t>I</a:t>
            </a:r>
            <a:r>
              <a:rPr b="0" dirty="0" sz="2000" i="0" lang="en-US">
                <a:solidFill>
                  <a:srgbClr val="0D0D0D"/>
                </a:solidFill>
                <a:effectLst/>
                <a:latin typeface="Times New Roman" panose="02020603050405020304" pitchFamily="18" charset="0"/>
                <a:cs typeface="Times New Roman" panose="02020603050405020304" pitchFamily="18" charset="0"/>
              </a:rPr>
              <a:t> employed a diverse set of SVM kernels to capture different types of relationships and patterns present in the Iris dataset.</a:t>
            </a:r>
            <a:endParaRPr dirty="0" sz="2000" lang="en-US">
              <a:solidFill>
                <a:srgbClr val="0D0D0D"/>
              </a:solidFill>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v"/>
            </a:pPr>
            <a:r>
              <a:rPr b="0" dirty="0" sz="2000" i="0" lang="en-US">
                <a:solidFill>
                  <a:srgbClr val="0D0D0D"/>
                </a:solidFill>
                <a:effectLst/>
                <a:latin typeface="Times New Roman" panose="02020603050405020304" pitchFamily="18" charset="0"/>
                <a:cs typeface="Times New Roman" panose="02020603050405020304" pitchFamily="18" charset="0"/>
              </a:rPr>
              <a:t>Each kernel is carefully optimized to maximize the precision of iris flower classification</a:t>
            </a:r>
            <a:r>
              <a:rPr b="0" dirty="0" i="0" lang="en-US">
                <a:solidFill>
                  <a:srgbClr val="0D0D0D"/>
                </a:solidFill>
                <a:effectLst/>
                <a:latin typeface="Söhne"/>
              </a:rPr>
              <a:t>. </a:t>
            </a:r>
          </a:p>
          <a:p>
            <a:pPr indent="-342900" marL="342900">
              <a:buFont typeface="Wingdings" panose="05000000000000000000" pitchFamily="2" charset="2"/>
              <a:buChar char="v"/>
            </a:pPr>
            <a:r>
              <a:rPr b="0" dirty="0" sz="2000" i="0" lang="en-US">
                <a:solidFill>
                  <a:srgbClr val="0D0D0D"/>
                </a:solidFill>
                <a:effectLst/>
                <a:latin typeface="Times New Roman" panose="02020603050405020304" pitchFamily="18" charset="0"/>
                <a:cs typeface="Times New Roman" panose="02020603050405020304" pitchFamily="18" charset="0"/>
              </a:rPr>
              <a:t>The use of multiple kernels enhances the robustness and flexibility of our solution.</a:t>
            </a:r>
            <a:r>
              <a:rPr b="0" dirty="0" i="0" lang="en-US">
                <a:solidFill>
                  <a:srgbClr val="0D0D0D"/>
                </a:solidFill>
                <a:effectLst/>
                <a:latin typeface="Söhne"/>
              </a:rPr>
              <a:t> </a:t>
            </a:r>
          </a:p>
          <a:p>
            <a:endParaRPr dirty="0" lang="en-US">
              <a:solidFill>
                <a:srgbClr val="0D0D0D"/>
              </a:solidFill>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11</a:t>
            </a:fld>
            <a:endParaRPr dirty="0" spc="-25"/>
          </a:p>
        </p:txBody>
      </p:sp>
      <p:sp>
        <p:nvSpPr>
          <p:cNvPr id="1048685" name="object 8"/>
          <p:cNvSpPr txBox="1">
            <a:spLocks noGrp="1"/>
          </p:cNvSpPr>
          <p:nvPr>
            <p:ph type="ctrTitle"/>
          </p:nvPr>
        </p:nvSpPr>
        <p:spPr>
          <a:xfrm>
            <a:off x="739775" y="291147"/>
            <a:ext cx="6007400" cy="737236"/>
          </a:xfrm>
          <a:prstGeom prst="rect"/>
        </p:spPr>
        <p:txBody>
          <a:bodyPr bIns="0" lIns="0" rIns="0" rtlCol="0" tIns="13335" vert="horz" wrap="square">
            <a:spAutoFit/>
          </a:bodyPr>
          <a:p>
            <a:pPr marL="12700">
              <a:lnSpc>
                <a:spcPct val="100000"/>
              </a:lnSpc>
              <a:spcBef>
                <a:spcPts val="105"/>
              </a:spcBef>
            </a:pPr>
            <a:r>
              <a:rPr dirty="0" spc="-10"/>
              <a:t>MODELLING</a:t>
            </a:r>
          </a:p>
        </p:txBody>
      </p:sp>
      <p:sp>
        <p:nvSpPr>
          <p:cNvPr id="1048686" name="TextBox 11"/>
          <p:cNvSpPr txBox="1"/>
          <p:nvPr/>
        </p:nvSpPr>
        <p:spPr>
          <a:xfrm>
            <a:off x="1295400" y="1376798"/>
            <a:ext cx="7779894" cy="5273041"/>
          </a:xfrm>
          <a:prstGeom prst="rect"/>
          <a:noFill/>
        </p:spPr>
        <p:txBody>
          <a:bodyPr wrap="square">
            <a:spAutoFit/>
          </a:bodyPr>
          <a:p>
            <a:pPr algn="l">
              <a:buFont typeface="+mj-lt"/>
              <a:buAutoNum type="arabicPeriod"/>
            </a:pPr>
            <a:r>
              <a:rPr b="1" dirty="0" sz="2000" i="0" lang="en-US">
                <a:solidFill>
                  <a:srgbClr val="0D0D0D"/>
                </a:solidFill>
                <a:effectLst/>
                <a:latin typeface="Times New Roman" panose="02020603050405020304" pitchFamily="18" charset="0"/>
                <a:cs typeface="Times New Roman" panose="02020603050405020304" pitchFamily="18" charset="0"/>
              </a:rPr>
              <a:t>Data Exploration and Preprocessing</a:t>
            </a:r>
            <a:r>
              <a:rPr b="0" dirty="0" sz="2000" i="0" lang="en-US">
                <a:solidFill>
                  <a:srgbClr val="0D0D0D"/>
                </a:solidFill>
                <a:effectLst/>
                <a:latin typeface="Times New Roman" panose="02020603050405020304" pitchFamily="18" charset="0"/>
                <a:cs typeface="Times New Roman" panose="02020603050405020304" pitchFamily="18" charset="0"/>
              </a:rPr>
              <a:t>:</a:t>
            </a:r>
          </a:p>
          <a:p>
            <a:pPr algn="l" indent="-285750" lvl="1" marL="742950">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Explore the Iris dataset to understand its structure and characteristics.</a:t>
            </a:r>
          </a:p>
          <a:p>
            <a:pPr algn="l" indent="-285750" lvl="1" marL="742950">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Preprocess the data, which includes handling missing values, scaling features, and encoding categorical variables.</a:t>
            </a:r>
          </a:p>
          <a:p>
            <a:pPr algn="l">
              <a:buFont typeface="+mj-lt"/>
              <a:buAutoNum type="arabicPeriod"/>
            </a:pPr>
            <a:r>
              <a:rPr b="1" dirty="0" sz="2000" i="0" lang="en-US">
                <a:solidFill>
                  <a:srgbClr val="0D0D0D"/>
                </a:solidFill>
                <a:effectLst/>
                <a:latin typeface="Times New Roman" panose="02020603050405020304" pitchFamily="18" charset="0"/>
                <a:cs typeface="Times New Roman" panose="02020603050405020304" pitchFamily="18" charset="0"/>
              </a:rPr>
              <a:t>Model Development with SVM</a:t>
            </a:r>
            <a:r>
              <a:rPr b="0" dirty="0" sz="2000" i="0" lang="en-US">
                <a:solidFill>
                  <a:srgbClr val="0D0D0D"/>
                </a:solidFill>
                <a:effectLst/>
                <a:latin typeface="Times New Roman" panose="02020603050405020304" pitchFamily="18" charset="0"/>
                <a:cs typeface="Times New Roman" panose="02020603050405020304" pitchFamily="18" charset="0"/>
              </a:rPr>
              <a:t>:</a:t>
            </a:r>
          </a:p>
          <a:p>
            <a:pPr algn="l" indent="-285750" lvl="1" marL="742950">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Implement the SVM algorithm for multi-class classification using appropriate kernel functions (e.g., linear, polynomial, radial basis function).</a:t>
            </a:r>
          </a:p>
          <a:p>
            <a:pPr algn="l" indent="-285750" lvl="1" marL="742950">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Fine-tune SVM hyperparameters such as the regularization parameter (C) and kernel parameters to optimize model performance.</a:t>
            </a:r>
          </a:p>
          <a:p>
            <a:pPr algn="l">
              <a:buFont typeface="+mj-lt"/>
              <a:buAutoNum type="arabicPeriod"/>
            </a:pPr>
            <a:r>
              <a:rPr b="1" dirty="0" sz="2000" i="0" lang="en-US">
                <a:solidFill>
                  <a:srgbClr val="0D0D0D"/>
                </a:solidFill>
                <a:effectLst/>
                <a:latin typeface="Times New Roman" panose="02020603050405020304" pitchFamily="18" charset="0"/>
                <a:cs typeface="Times New Roman" panose="02020603050405020304" pitchFamily="18" charset="0"/>
              </a:rPr>
              <a:t>Model Evaluation</a:t>
            </a:r>
            <a:r>
              <a:rPr b="0" dirty="0" sz="2000" i="0" lang="en-US">
                <a:solidFill>
                  <a:srgbClr val="0D0D0D"/>
                </a:solidFill>
                <a:effectLst/>
                <a:latin typeface="Times New Roman" panose="02020603050405020304" pitchFamily="18" charset="0"/>
                <a:cs typeface="Times New Roman" panose="02020603050405020304" pitchFamily="18" charset="0"/>
              </a:rPr>
              <a:t>:</a:t>
            </a:r>
          </a:p>
          <a:p>
            <a:pPr algn="l" indent="-285750" lvl="1" marL="742950">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Evaluate the SVM model's performance using various metrics such as accuracy, precision, recall, and F1-score.</a:t>
            </a:r>
          </a:p>
          <a:p>
            <a:pPr algn="l" indent="-285750" lvl="1" marL="742950">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Visualize confusion matrices and ROC curves to assess classification performance and model robustness.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0" name="object 7"/>
          <p:cNvSpPr txBox="1">
            <a:spLocks noGrp="1"/>
          </p:cNvSpPr>
          <p:nvPr>
            <p:ph type="title"/>
          </p:nvPr>
        </p:nvSpPr>
        <p:spPr>
          <a:xfrm>
            <a:off x="558165" y="385444"/>
            <a:ext cx="9764395" cy="737236"/>
          </a:xfrm>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69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12</a:t>
            </a:fld>
            <a:endParaRPr dirty="0" spc="-25"/>
          </a:p>
        </p:txBody>
      </p:sp>
      <p:pic>
        <p:nvPicPr>
          <p:cNvPr id="2097170" name="Picture 10"/>
          <p:cNvPicPr>
            <a:picLocks noChangeAspect="1"/>
          </p:cNvPicPr>
          <p:nvPr/>
        </p:nvPicPr>
        <p:blipFill>
          <a:blip xmlns:r="http://schemas.openxmlformats.org/officeDocument/2006/relationships" r:embed="rId2"/>
          <a:stretch>
            <a:fillRect/>
          </a:stretch>
        </p:blipFill>
        <p:spPr>
          <a:xfrm>
            <a:off x="1313814" y="1492980"/>
            <a:ext cx="6158714" cy="1719361"/>
          </a:xfrm>
          <a:prstGeom prst="rect"/>
        </p:spPr>
      </p:pic>
      <p:pic>
        <p:nvPicPr>
          <p:cNvPr id="2097171" name="Picture 12"/>
          <p:cNvPicPr>
            <a:picLocks noChangeAspect="1"/>
          </p:cNvPicPr>
          <p:nvPr/>
        </p:nvPicPr>
        <p:blipFill>
          <a:blip xmlns:r="http://schemas.openxmlformats.org/officeDocument/2006/relationships" r:embed="rId3"/>
          <a:stretch>
            <a:fillRect/>
          </a:stretch>
        </p:blipFill>
        <p:spPr>
          <a:xfrm>
            <a:off x="1282162" y="3360531"/>
            <a:ext cx="8972550" cy="268605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3" name=""/>
        <p:cNvGrpSpPr/>
        <p:nvPr/>
      </p:nvGrpSpPr>
      <p:grpSpPr>
        <a:xfrm>
          <a:off x="0" y="0"/>
          <a:ext cx="0" cy="0"/>
          <a:chOff x="0" y="0"/>
          <a:chExt cx="0" cy="0"/>
        </a:xfrm>
      </p:grpSpPr>
      <p:grpSp>
        <p:nvGrpSpPr>
          <p:cNvPr id="24" name="object 3"/>
          <p:cNvGrpSpPr/>
          <p:nvPr/>
        </p:nvGrpSpPr>
        <p:grpSpPr>
          <a:xfrm>
            <a:off x="7443849" y="0"/>
            <a:ext cx="4752975" cy="6863080"/>
            <a:chOff x="7443849" y="0"/>
            <a:chExt cx="4752975" cy="6863080"/>
          </a:xfrm>
        </p:grpSpPr>
        <p:sp>
          <p:nvSpPr>
            <p:cNvPr id="104860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0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1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1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1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1" name="object 17"/>
          <p:cNvSpPr txBox="1">
            <a:spLocks noGrp="1"/>
          </p:cNvSpPr>
          <p:nvPr>
            <p:ph type="title"/>
          </p:nvPr>
        </p:nvSpPr>
        <p:spPr>
          <a:xfrm>
            <a:off x="558165" y="385444"/>
            <a:ext cx="9764395" cy="1082992"/>
          </a:xfrm>
          <a:prstGeom prst="rect"/>
        </p:spPr>
        <p:txBody>
          <a:bodyPr bIns="0" lIns="0" rIns="0" rtlCol="0" tIns="460692" vert="horz" wrap="square">
            <a:spAutoFit/>
          </a:bodyPr>
          <a:p>
            <a:pPr marL="193675">
              <a:lnSpc>
                <a:spcPct val="100000"/>
              </a:lnSpc>
              <a:spcBef>
                <a:spcPts val="130"/>
              </a:spcBef>
            </a:pPr>
            <a:r>
              <a:rPr dirty="0" sz="4250"/>
              <a:t>PROJECT</a:t>
            </a:r>
            <a:r>
              <a:rPr dirty="0" sz="4250" spc="-90"/>
              <a:t> </a:t>
            </a:r>
            <a:r>
              <a:rPr dirty="0" sz="4250" spc="-10"/>
              <a:t>TITLE</a:t>
            </a:r>
            <a:endParaRPr dirty="0" sz="4250"/>
          </a:p>
        </p:txBody>
      </p:sp>
      <p:grpSp>
        <p:nvGrpSpPr>
          <p:cNvPr id="25"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2" name="object 21"/>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dirty="0" sz="1100">
              <a:latin typeface="Trebuchet MS"/>
              <a:cs typeface="Trebuchet MS"/>
            </a:endParaRPr>
          </a:p>
        </p:txBody>
      </p:sp>
      <p:sp>
        <p:nvSpPr>
          <p:cNvPr id="1048623" name="object 22"/>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2</a:t>
            </a:fld>
            <a:endParaRPr dirty="0" spc="-50"/>
          </a:p>
        </p:txBody>
      </p:sp>
      <p:sp>
        <p:nvSpPr>
          <p:cNvPr id="1048624" name="TextBox 23"/>
          <p:cNvSpPr txBox="1"/>
          <p:nvPr/>
        </p:nvSpPr>
        <p:spPr>
          <a:xfrm>
            <a:off x="2060120" y="2305000"/>
            <a:ext cx="8133208" cy="1539240"/>
          </a:xfrm>
          <a:prstGeom prst="rect"/>
          <a:noFill/>
        </p:spPr>
        <p:txBody>
          <a:bodyPr rtlCol="0" wrap="square">
            <a:spAutoFit/>
          </a:bodyPr>
          <a:p>
            <a:pPr>
              <a:lnSpc>
                <a:spcPct val="150000"/>
              </a:lnSpc>
            </a:pPr>
            <a:r>
              <a:rPr dirty="0" sz="3200" lang="en-US">
                <a:latin typeface="Times New Roman" panose="02020603050405020304" pitchFamily="18" charset="0"/>
                <a:cs typeface="Times New Roman" panose="02020603050405020304" pitchFamily="18" charset="0"/>
              </a:rPr>
              <a:t>IRIS FLOWER CLASSIFICATION</a:t>
            </a:r>
          </a:p>
          <a:p>
            <a:pPr>
              <a:lnSpc>
                <a:spcPct val="150000"/>
              </a:lnSpc>
            </a:pPr>
            <a:r>
              <a:rPr dirty="0" sz="3200" lang="en-US">
                <a:latin typeface="Times New Roman" panose="02020603050405020304" pitchFamily="18" charset="0"/>
                <a:cs typeface="Times New Roman" panose="02020603050405020304" pitchFamily="18" charset="0"/>
              </a:rPr>
              <a:t>        ( SVM ALGORITHM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grpSp>
        <p:nvGrpSpPr>
          <p:cNvPr id="27" name="object 3"/>
          <p:cNvGrpSpPr/>
          <p:nvPr/>
        </p:nvGrpSpPr>
        <p:grpSpPr>
          <a:xfrm>
            <a:off x="7443849" y="0"/>
            <a:ext cx="4752975" cy="6863080"/>
            <a:chOff x="7443849" y="0"/>
            <a:chExt cx="4752975" cy="6863080"/>
          </a:xfrm>
        </p:grpSpPr>
        <p:sp>
          <p:nvSpPr>
            <p:cNvPr id="104862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2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2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2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5"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dirty="0" sz="1100">
              <a:latin typeface="Trebuchet MS"/>
              <a:cs typeface="Trebuchet MS"/>
            </a:endParaRPr>
          </a:p>
        </p:txBody>
      </p:sp>
      <p:sp>
        <p:nvSpPr>
          <p:cNvPr id="104863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3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8"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8" name="object 21"/>
          <p:cNvSpPr txBox="1">
            <a:spLocks noGrp="1"/>
          </p:cNvSpPr>
          <p:nvPr>
            <p:ph type="title"/>
          </p:nvPr>
        </p:nvSpPr>
        <p:spPr>
          <a:xfrm>
            <a:off x="683613" y="809392"/>
            <a:ext cx="9764395" cy="797180"/>
          </a:xfrm>
          <a:prstGeom prst="rect"/>
        </p:spPr>
        <p:txBody>
          <a:bodyPr bIns="0" lIns="0" rIns="0" rtlCol="0" tIns="73279" vert="horz" wrap="square">
            <a:spAutoFit/>
          </a:bodyPr>
          <a:p>
            <a:pPr marL="193675">
              <a:lnSpc>
                <a:spcPct val="100000"/>
              </a:lnSpc>
              <a:spcBef>
                <a:spcPts val="105"/>
              </a:spcBef>
            </a:pPr>
            <a:r>
              <a:rPr dirty="0" spc="-10"/>
              <a:t>AGENDA</a:t>
            </a:r>
          </a:p>
        </p:txBody>
      </p:sp>
      <p:sp>
        <p:nvSpPr>
          <p:cNvPr id="1048639" name="object 22"/>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3</a:t>
            </a:fld>
            <a:endParaRPr dirty="0" spc="-50"/>
          </a:p>
        </p:txBody>
      </p:sp>
      <p:sp>
        <p:nvSpPr>
          <p:cNvPr id="1048640" name="TextBox 23"/>
          <p:cNvSpPr txBox="1"/>
          <p:nvPr/>
        </p:nvSpPr>
        <p:spPr>
          <a:xfrm>
            <a:off x="2809249" y="2185197"/>
            <a:ext cx="6105378" cy="3268652"/>
          </a:xfrm>
          <a:prstGeom prst="rect"/>
          <a:noFill/>
        </p:spPr>
        <p:txBody>
          <a:bodyPr wrap="square">
            <a:spAutoFit/>
          </a:bodyPr>
          <a:p>
            <a:pPr algn="l" indent="-342900" marL="342900">
              <a:lnSpc>
                <a:spcPct val="150000"/>
              </a:lnSpc>
              <a:buFont typeface="Wingdings" panose="05000000000000000000" pitchFamily="2" charset="2"/>
              <a:buChar char="§"/>
            </a:pPr>
            <a:r>
              <a:rPr b="1" dirty="0" sz="2000" i="0" lang="en-US">
                <a:solidFill>
                  <a:srgbClr val="1F1F1F"/>
                </a:solidFill>
                <a:effectLst/>
                <a:latin typeface="Times New Roman" panose="02020603050405020304" pitchFamily="18" charset="0"/>
                <a:cs typeface="Times New Roman" panose="02020603050405020304" pitchFamily="18" charset="0"/>
              </a:rPr>
              <a:t>Problem Statement:  </a:t>
            </a:r>
            <a:r>
              <a:rPr b="0" dirty="0" sz="2000" i="0" lang="en-US">
                <a:solidFill>
                  <a:srgbClr val="1F1F1F"/>
                </a:solidFill>
                <a:effectLst/>
                <a:latin typeface="Times New Roman" panose="02020603050405020304" pitchFamily="18" charset="0"/>
                <a:cs typeface="Times New Roman" panose="02020603050405020304" pitchFamily="18" charset="0"/>
              </a:rPr>
              <a:t>Unveiling the Bottleneck</a:t>
            </a:r>
          </a:p>
          <a:p>
            <a:pPr algn="l" indent="-342900" marL="342900">
              <a:lnSpc>
                <a:spcPct val="150000"/>
              </a:lnSpc>
              <a:buFont typeface="Wingdings" panose="05000000000000000000" pitchFamily="2" charset="2"/>
              <a:buChar char="§"/>
            </a:pPr>
            <a:r>
              <a:rPr b="1" dirty="0" sz="2000" i="0" lang="en-US">
                <a:solidFill>
                  <a:srgbClr val="1F1F1F"/>
                </a:solidFill>
                <a:effectLst/>
                <a:latin typeface="Times New Roman" panose="02020603050405020304" pitchFamily="18" charset="0"/>
                <a:cs typeface="Times New Roman" panose="02020603050405020304" pitchFamily="18" charset="0"/>
              </a:rPr>
              <a:t>Project Overview:  </a:t>
            </a:r>
            <a:r>
              <a:rPr b="0" dirty="0" sz="2000" i="0" lang="en-US">
                <a:solidFill>
                  <a:srgbClr val="1F1F1F"/>
                </a:solidFill>
                <a:effectLst/>
                <a:latin typeface="Times New Roman" panose="02020603050405020304" pitchFamily="18" charset="0"/>
                <a:cs typeface="Times New Roman" panose="02020603050405020304" pitchFamily="18" charset="0"/>
              </a:rPr>
              <a:t>Charting the Course</a:t>
            </a:r>
          </a:p>
          <a:p>
            <a:pPr algn="l" indent="-342900" marL="342900">
              <a:lnSpc>
                <a:spcPct val="150000"/>
              </a:lnSpc>
              <a:buFont typeface="Wingdings" panose="05000000000000000000" pitchFamily="2" charset="2"/>
              <a:buChar char="§"/>
            </a:pPr>
            <a:r>
              <a:rPr b="1" dirty="0" sz="2000" i="0" lang="en-US">
                <a:solidFill>
                  <a:srgbClr val="1F1F1F"/>
                </a:solidFill>
                <a:effectLst/>
                <a:latin typeface="Times New Roman" panose="02020603050405020304" pitchFamily="18" charset="0"/>
                <a:cs typeface="Times New Roman" panose="02020603050405020304" pitchFamily="18" charset="0"/>
              </a:rPr>
              <a:t>Target Audience:</a:t>
            </a:r>
            <a:r>
              <a:rPr b="0" dirty="0" sz="2000" i="0" lang="en-US">
                <a:solidFill>
                  <a:srgbClr val="1F1F1F"/>
                </a:solidFill>
                <a:effectLst/>
                <a:latin typeface="Times New Roman" panose="02020603050405020304" pitchFamily="18" charset="0"/>
                <a:cs typeface="Times New Roman" panose="02020603050405020304" pitchFamily="18" charset="0"/>
              </a:rPr>
              <a:t> Who Benefits?</a:t>
            </a:r>
          </a:p>
          <a:p>
            <a:pPr algn="l" indent="-342900" marL="342900">
              <a:lnSpc>
                <a:spcPct val="150000"/>
              </a:lnSpc>
              <a:buFont typeface="Wingdings" panose="05000000000000000000" pitchFamily="2" charset="2"/>
              <a:buChar char="§"/>
            </a:pPr>
            <a:r>
              <a:rPr b="1" dirty="0" sz="2000" i="0" lang="en-US">
                <a:solidFill>
                  <a:srgbClr val="1F1F1F"/>
                </a:solidFill>
                <a:effectLst/>
                <a:latin typeface="Times New Roman" panose="02020603050405020304" pitchFamily="18" charset="0"/>
                <a:cs typeface="Times New Roman" panose="02020603050405020304" pitchFamily="18" charset="0"/>
              </a:rPr>
              <a:t>The Power of Engineering</a:t>
            </a:r>
            <a:r>
              <a:rPr b="0" dirty="0" sz="2000" i="0" lang="en-US">
                <a:solidFill>
                  <a:srgbClr val="1F1F1F"/>
                </a:solidFill>
                <a:effectLst/>
                <a:latin typeface="Times New Roman" panose="02020603050405020304" pitchFamily="18" charset="0"/>
                <a:cs typeface="Times New Roman" panose="02020603050405020304" pitchFamily="18" charset="0"/>
              </a:rPr>
              <a:t>: Our Solution</a:t>
            </a:r>
          </a:p>
          <a:p>
            <a:pPr algn="l" indent="-342900" marL="342900">
              <a:lnSpc>
                <a:spcPct val="150000"/>
              </a:lnSpc>
              <a:buFont typeface="Wingdings" panose="05000000000000000000" pitchFamily="2" charset="2"/>
              <a:buChar char="§"/>
            </a:pPr>
            <a:r>
              <a:rPr b="1" dirty="0" sz="2000" i="0" lang="en-US">
                <a:solidFill>
                  <a:srgbClr val="1F1F1F"/>
                </a:solidFill>
                <a:effectLst/>
                <a:latin typeface="Times New Roman" panose="02020603050405020304" pitchFamily="18" charset="0"/>
                <a:cs typeface="Times New Roman" panose="02020603050405020304" pitchFamily="18" charset="0"/>
              </a:rPr>
              <a:t>The Wow Factor</a:t>
            </a:r>
            <a:r>
              <a:rPr b="0" dirty="0" sz="2000" i="0" lang="en-US">
                <a:solidFill>
                  <a:srgbClr val="1F1F1F"/>
                </a:solidFill>
                <a:effectLst/>
                <a:latin typeface="Times New Roman" panose="02020603050405020304" pitchFamily="18" charset="0"/>
                <a:cs typeface="Times New Roman" panose="02020603050405020304" pitchFamily="18" charset="0"/>
              </a:rPr>
              <a:t>: Unveiling the Magic</a:t>
            </a:r>
          </a:p>
          <a:p>
            <a:pPr algn="l" indent="-342900" marL="342900">
              <a:lnSpc>
                <a:spcPct val="150000"/>
              </a:lnSpc>
              <a:buFont typeface="Wingdings" panose="05000000000000000000" pitchFamily="2" charset="2"/>
              <a:buChar char="§"/>
            </a:pPr>
            <a:r>
              <a:rPr b="1" dirty="0" sz="2000" i="0" lang="en-US">
                <a:solidFill>
                  <a:srgbClr val="1F1F1F"/>
                </a:solidFill>
                <a:effectLst/>
                <a:latin typeface="Times New Roman" panose="02020603050405020304" pitchFamily="18" charset="0"/>
                <a:cs typeface="Times New Roman" panose="02020603050405020304" pitchFamily="18" charset="0"/>
              </a:rPr>
              <a:t>Modeling the Solution</a:t>
            </a:r>
            <a:r>
              <a:rPr b="0" dirty="0" sz="2000" i="0" lang="en-US">
                <a:solidFill>
                  <a:srgbClr val="1F1F1F"/>
                </a:solidFill>
                <a:effectLst/>
                <a:latin typeface="Times New Roman" panose="02020603050405020304" pitchFamily="18" charset="0"/>
                <a:cs typeface="Times New Roman" panose="02020603050405020304" pitchFamily="18" charset="0"/>
              </a:rPr>
              <a:t>: Building the Engine</a:t>
            </a:r>
          </a:p>
          <a:p>
            <a:pPr algn="l" indent="-342900" marL="342900">
              <a:lnSpc>
                <a:spcPct val="150000"/>
              </a:lnSpc>
              <a:buFont typeface="Wingdings" panose="05000000000000000000" pitchFamily="2" charset="2"/>
              <a:buChar char="§"/>
            </a:pPr>
            <a:r>
              <a:rPr b="1" dirty="0" sz="2000" i="0" lang="en-US">
                <a:solidFill>
                  <a:srgbClr val="1F1F1F"/>
                </a:solidFill>
                <a:effectLst/>
                <a:latin typeface="Times New Roman" panose="02020603050405020304" pitchFamily="18" charset="0"/>
                <a:cs typeface="Times New Roman" panose="02020603050405020304" pitchFamily="18" charset="0"/>
              </a:rPr>
              <a:t>Unveiling the Results</a:t>
            </a:r>
            <a:r>
              <a:rPr b="0" dirty="0" sz="2000" i="0" lang="en-US">
                <a:solidFill>
                  <a:srgbClr val="1F1F1F"/>
                </a:solidFill>
                <a:effectLst/>
                <a:latin typeface="Times New Roman" panose="02020603050405020304" pitchFamily="18" charset="0"/>
                <a:cs typeface="Times New Roman" panose="02020603050405020304" pitchFamily="18" charset="0"/>
              </a:rPr>
              <a:t>: The Proof is in the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7991475" y="2933700"/>
            <a:ext cx="2762250" cy="3257550"/>
            <a:chOff x="7991475" y="2933700"/>
            <a:chExt cx="2762250" cy="3257550"/>
          </a:xfrm>
        </p:grpSpPr>
        <p:sp>
          <p:nvSpPr>
            <p:cNvPr id="104864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4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4" name="object 7"/>
          <p:cNvSpPr txBox="1">
            <a:spLocks noGrp="1"/>
          </p:cNvSpPr>
          <p:nvPr>
            <p:ph type="title"/>
          </p:nvPr>
        </p:nvSpPr>
        <p:spPr>
          <a:xfrm>
            <a:off x="888568" y="876860"/>
            <a:ext cx="5638800"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10"/>
              <a:t>PROBLEM</a:t>
            </a:r>
            <a:r>
              <a:rPr dirty="0" sz="4250"/>
              <a:t>	</a:t>
            </a:r>
            <a:r>
              <a:rPr dirty="0" sz="4250" spc="-75"/>
              <a:t>STATEMENT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5"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dirty="0" sz="1100">
              <a:latin typeface="Trebuchet MS"/>
              <a:cs typeface="Trebuchet MS"/>
            </a:endParaRPr>
          </a:p>
        </p:txBody>
      </p:sp>
      <p:sp>
        <p:nvSpPr>
          <p:cNvPr id="1048646" name="object 10"/>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4</a:t>
            </a:fld>
            <a:endParaRPr dirty="0" spc="-50"/>
          </a:p>
        </p:txBody>
      </p:sp>
      <p:sp>
        <p:nvSpPr>
          <p:cNvPr id="1048647" name="TextBox 11"/>
          <p:cNvSpPr txBox="1"/>
          <p:nvPr/>
        </p:nvSpPr>
        <p:spPr>
          <a:xfrm>
            <a:off x="888568" y="2202163"/>
            <a:ext cx="8325426" cy="2834640"/>
          </a:xfrm>
          <a:prstGeom prst="rect"/>
          <a:noFill/>
        </p:spPr>
        <p:txBody>
          <a:bodyPr wrap="square">
            <a:spAutoFit/>
          </a:bodyPr>
          <a:p>
            <a:pPr>
              <a:lnSpc>
                <a:spcPct val="150000"/>
              </a:lnSpc>
            </a:pPr>
            <a:r>
              <a:rPr b="0" dirty="0" sz="2000" i="0" lang="en-US">
                <a:solidFill>
                  <a:srgbClr val="0D0D0D"/>
                </a:solidFill>
                <a:effectLst/>
                <a:latin typeface="Times New Roman" panose="02020603050405020304" pitchFamily="18" charset="0"/>
                <a:cs typeface="Times New Roman" panose="02020603050405020304" pitchFamily="18" charset="0"/>
              </a:rPr>
              <a:t>Develop a machine learning model using the Support Vector Machine (SVM) algorithm to classify iris flowers based on their sepal and petal characteristics. The goal is to accurately predict the species of iris flowers (</a:t>
            </a:r>
            <a:r>
              <a:rPr b="0" dirty="0" sz="2000" i="0" lang="en-US" err="1">
                <a:solidFill>
                  <a:srgbClr val="0D0D0D"/>
                </a:solidFill>
                <a:effectLst/>
                <a:latin typeface="Times New Roman" panose="02020603050405020304" pitchFamily="18" charset="0"/>
                <a:cs typeface="Times New Roman" panose="02020603050405020304" pitchFamily="18" charset="0"/>
              </a:rPr>
              <a:t>setosa</a:t>
            </a:r>
            <a:r>
              <a:rPr b="0" dirty="0" sz="2000" i="0" lang="en-US">
                <a:solidFill>
                  <a:srgbClr val="0D0D0D"/>
                </a:solidFill>
                <a:effectLst/>
                <a:latin typeface="Times New Roman" panose="02020603050405020304" pitchFamily="18" charset="0"/>
                <a:cs typeface="Times New Roman" panose="02020603050405020304" pitchFamily="18" charset="0"/>
              </a:rPr>
              <a:t>, versicolor, or virginica) given measurements of sepal length, sepal width, petal length, </a:t>
            </a:r>
          </a:p>
          <a:p>
            <a:pPr>
              <a:lnSpc>
                <a:spcPct val="150000"/>
              </a:lnSpc>
            </a:pPr>
            <a:r>
              <a:rPr b="0" dirty="0" sz="2000" i="0" lang="en-US">
                <a:solidFill>
                  <a:srgbClr val="0D0D0D"/>
                </a:solidFill>
                <a:effectLst/>
                <a:latin typeface="Times New Roman" panose="02020603050405020304" pitchFamily="18" charset="0"/>
                <a:cs typeface="Times New Roman" panose="02020603050405020304" pitchFamily="18" charset="0"/>
              </a:rPr>
              <a:t>and petal width.</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990600" y="1017270"/>
            <a:ext cx="5264785" cy="638810"/>
          </a:xfrm>
          <a:prstGeom prst="rect"/>
        </p:spPr>
        <p:txBody>
          <a:bodyPr bIns="0" lIns="0" rIns="0" rtlCol="0" tIns="16510" vert="horz" wrap="square">
            <a:spAutoFit/>
          </a:bodyPr>
          <a:p>
            <a:pPr marL="12700">
              <a:lnSpc>
                <a:spcPct val="100000"/>
              </a:lnSpc>
              <a:spcBef>
                <a:spcPts val="130"/>
              </a:spcBef>
              <a:tabLst>
                <a:tab algn="l" pos="2643505"/>
              </a:tabLst>
            </a:pPr>
            <a:r>
              <a:rPr dirty="0" sz="4250" spc="-10"/>
              <a:t>PROJECT</a:t>
            </a:r>
            <a:r>
              <a:rPr dirty="0" sz="4250"/>
              <a:t>	</a:t>
            </a:r>
            <a:r>
              <a:rPr dirty="0" sz="4250" spc="-1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5</a:t>
            </a:fld>
            <a:endParaRPr dirty="0" spc="-50"/>
          </a:p>
        </p:txBody>
      </p:sp>
      <p:sp>
        <p:nvSpPr>
          <p:cNvPr id="1048654" name="TextBox 10"/>
          <p:cNvSpPr txBox="1"/>
          <p:nvPr/>
        </p:nvSpPr>
        <p:spPr>
          <a:xfrm>
            <a:off x="904874" y="2346138"/>
            <a:ext cx="8677276" cy="2834640"/>
          </a:xfrm>
          <a:prstGeom prst="rect"/>
          <a:noFill/>
        </p:spPr>
        <p:txBody>
          <a:bodyPr rtlCol="0" wrap="square">
            <a:spAutoFit/>
          </a:bodyPr>
          <a:p>
            <a:pPr algn="l">
              <a:lnSpc>
                <a:spcPct val="150000"/>
              </a:lnSpc>
            </a:pPr>
            <a:r>
              <a:rPr b="0" dirty="0" sz="2000" i="0" lang="en-US">
                <a:solidFill>
                  <a:srgbClr val="0D0D0D"/>
                </a:solidFill>
                <a:effectLst/>
                <a:latin typeface="Times New Roman" panose="02020603050405020304" pitchFamily="18" charset="0"/>
                <a:cs typeface="Times New Roman" panose="02020603050405020304" pitchFamily="18" charset="0"/>
              </a:rPr>
              <a:t>The Iris Flowers Classification project aims to develop a machine learning model utilizing the Support Vector Machine (SVM) algorithm to classify iris flowers based on their sepal and petal characteristics. The ultimate goal is to accurately predict the species of iris flowers, namely </a:t>
            </a:r>
            <a:r>
              <a:rPr b="1" dirty="0" sz="2000" i="0" lang="en-US" err="1">
                <a:solidFill>
                  <a:srgbClr val="0D0D0D"/>
                </a:solidFill>
                <a:effectLst/>
                <a:latin typeface="Times New Roman" panose="02020603050405020304" pitchFamily="18" charset="0"/>
                <a:cs typeface="Times New Roman" panose="02020603050405020304" pitchFamily="18" charset="0"/>
              </a:rPr>
              <a:t>setosa</a:t>
            </a:r>
            <a:r>
              <a:rPr b="1" dirty="0" sz="2000" i="0" lang="en-US">
                <a:solidFill>
                  <a:srgbClr val="0D0D0D"/>
                </a:solidFill>
                <a:effectLst/>
                <a:latin typeface="Times New Roman" panose="02020603050405020304" pitchFamily="18" charset="0"/>
                <a:cs typeface="Times New Roman" panose="02020603050405020304" pitchFamily="18" charset="0"/>
              </a:rPr>
              <a:t>, versicolor, or virginica</a:t>
            </a:r>
            <a:r>
              <a:rPr b="0" dirty="0" sz="2000" i="0" lang="en-US">
                <a:solidFill>
                  <a:srgbClr val="0D0D0D"/>
                </a:solidFill>
                <a:effectLst/>
                <a:latin typeface="Times New Roman" panose="02020603050405020304" pitchFamily="18" charset="0"/>
                <a:cs typeface="Times New Roman" panose="02020603050405020304" pitchFamily="18" charset="0"/>
              </a:rPr>
              <a:t>, using measurements of sepal length, sepal width, petal length, and petal width with the help of different kernels of SVM.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5" name="Title 1"/>
          <p:cNvSpPr>
            <a:spLocks noGrp="1"/>
          </p:cNvSpPr>
          <p:nvPr>
            <p:ph type="title"/>
          </p:nvPr>
        </p:nvSpPr>
        <p:spPr>
          <a:xfrm>
            <a:off x="558165" y="385444"/>
            <a:ext cx="9764395" cy="738664"/>
          </a:xfrm>
        </p:spPr>
        <p:txBody>
          <a:bodyPr/>
          <a:p>
            <a:r>
              <a:rPr dirty="0" lang="en-US"/>
              <a:t>Images</a:t>
            </a:r>
          </a:p>
        </p:txBody>
      </p:sp>
      <p:pic>
        <p:nvPicPr>
          <p:cNvPr id="2097162" name="Picture 2"/>
          <p:cNvPicPr>
            <a:picLocks noChangeAspect="1"/>
          </p:cNvPicPr>
          <p:nvPr/>
        </p:nvPicPr>
        <p:blipFill>
          <a:blip xmlns:r="http://schemas.openxmlformats.org/officeDocument/2006/relationships" r:embed="rId1"/>
          <a:stretch>
            <a:fillRect/>
          </a:stretch>
        </p:blipFill>
        <p:spPr>
          <a:xfrm>
            <a:off x="1447800" y="2895600"/>
            <a:ext cx="7638950" cy="3115326"/>
          </a:xfrm>
          <a:prstGeom prst="rect"/>
        </p:spPr>
      </p:pic>
      <p:sp>
        <p:nvSpPr>
          <p:cNvPr id="1048656" name="TextBox 3"/>
          <p:cNvSpPr txBox="1"/>
          <p:nvPr/>
        </p:nvSpPr>
        <p:spPr>
          <a:xfrm>
            <a:off x="1447800" y="1773573"/>
            <a:ext cx="7239000" cy="1005839"/>
          </a:xfrm>
          <a:prstGeom prst="rect"/>
          <a:noFill/>
        </p:spPr>
        <p:txBody>
          <a:bodyPr rtlCol="0" wrap="square">
            <a:spAutoFit/>
          </a:bodyPr>
          <a:p>
            <a:r>
              <a:rPr dirty="0" sz="2000" lang="en-US">
                <a:latin typeface="Times New Roman" panose="02020603050405020304" pitchFamily="18" charset="0"/>
                <a:cs typeface="Times New Roman" panose="02020603050405020304" pitchFamily="18" charset="0"/>
              </a:rPr>
              <a:t>Iris flower can be classified into three based on there sepal length , petal length , sepal width , petal width they are listed below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60" name="object 5"/>
          <p:cNvSpPr txBox="1">
            <a:spLocks noGrp="1"/>
          </p:cNvSpPr>
          <p:nvPr>
            <p:ph type="title"/>
          </p:nvPr>
        </p:nvSpPr>
        <p:spPr>
          <a:xfrm>
            <a:off x="457200" y="17218"/>
            <a:ext cx="9764395" cy="1005459"/>
          </a:xfrm>
          <a:prstGeom prst="rect"/>
        </p:spPr>
        <p:txBody>
          <a:bodyPr bIns="0" lIns="0" rIns="0" rtlCol="0" tIns="522858" vert="horz" wrap="square">
            <a:spAutoFit/>
          </a:bodyPr>
          <a:p>
            <a:pPr marL="153670">
              <a:lnSpc>
                <a:spcPct val="100000"/>
              </a:lnSpc>
              <a:spcBef>
                <a:spcPts val="130"/>
              </a:spcBef>
            </a:pPr>
            <a:r>
              <a:rPr dirty="0" sz="3200"/>
              <a:t>WHO</a:t>
            </a:r>
            <a:r>
              <a:rPr dirty="0" sz="3200" spc="-245"/>
              <a:t> </a:t>
            </a:r>
            <a:r>
              <a:rPr dirty="0" sz="3200"/>
              <a:t>ARE</a:t>
            </a:r>
            <a:r>
              <a:rPr dirty="0" sz="3200" spc="-70"/>
              <a:t> </a:t>
            </a:r>
            <a:r>
              <a:rPr dirty="0" sz="3200"/>
              <a:t>THE</a:t>
            </a:r>
            <a:r>
              <a:rPr dirty="0" sz="3200" spc="-55"/>
              <a:t> </a:t>
            </a:r>
            <a:r>
              <a:rPr dirty="0" sz="3200"/>
              <a:t>END</a:t>
            </a:r>
            <a:r>
              <a:rPr dirty="0" sz="3200" spc="-70"/>
              <a:t> </a:t>
            </a:r>
            <a:r>
              <a:rPr dirty="0" sz="3200" spc="-10"/>
              <a:t>USERS?</a:t>
            </a:r>
            <a:endParaRPr dirty="0"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7"/>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dirty="0" sz="1100">
              <a:latin typeface="Trebuchet MS"/>
              <a:cs typeface="Trebuchet MS"/>
            </a:endParaRPr>
          </a:p>
        </p:txBody>
      </p:sp>
      <p:sp>
        <p:nvSpPr>
          <p:cNvPr id="1048662" name="object 8"/>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7</a:t>
            </a:fld>
            <a:endParaRPr dirty="0" spc="-50"/>
          </a:p>
        </p:txBody>
      </p:sp>
      <p:sp>
        <p:nvSpPr>
          <p:cNvPr id="1048663" name="TextBox 10"/>
          <p:cNvSpPr txBox="1"/>
          <p:nvPr/>
        </p:nvSpPr>
        <p:spPr>
          <a:xfrm>
            <a:off x="599244" y="1640560"/>
            <a:ext cx="8854786" cy="5273040"/>
          </a:xfrm>
          <a:prstGeom prst="rect"/>
          <a:noFill/>
        </p:spPr>
        <p:txBody>
          <a:bodyPr wrap="square">
            <a:spAutoFit/>
          </a:bodyPr>
          <a:p>
            <a:pPr indent="-342900" marL="342900">
              <a:buFont typeface="Wingdings" panose="05000000000000000000" pitchFamily="2" charset="2"/>
              <a:buChar char="Ø"/>
            </a:pPr>
            <a:r>
              <a:rPr b="1" dirty="0" sz="2000" i="0" lang="en-US">
                <a:solidFill>
                  <a:srgbClr val="0D0D0D"/>
                </a:solidFill>
                <a:effectLst/>
                <a:latin typeface="Times New Roman" panose="02020603050405020304" pitchFamily="18" charset="0"/>
                <a:cs typeface="Times New Roman" panose="02020603050405020304" pitchFamily="18" charset="0"/>
              </a:rPr>
              <a:t>Botanists and Biologists</a:t>
            </a:r>
            <a:r>
              <a:rPr b="0" dirty="0" sz="2000" i="0" lang="en-US">
                <a:solidFill>
                  <a:srgbClr val="0D0D0D"/>
                </a:solidFill>
                <a:effectLst/>
                <a:latin typeface="Times New Roman" panose="02020603050405020304" pitchFamily="18" charset="0"/>
                <a:cs typeface="Times New Roman" panose="02020603050405020304" pitchFamily="18" charset="0"/>
              </a:rPr>
              <a:t>:</a:t>
            </a:r>
          </a:p>
          <a:p>
            <a:r>
              <a:rPr dirty="0" sz="2000" lang="en-US">
                <a:solidFill>
                  <a:srgbClr val="0D0D0D"/>
                </a:solidFill>
                <a:latin typeface="Times New Roman" panose="02020603050405020304" pitchFamily="18" charset="0"/>
                <a:cs typeface="Times New Roman" panose="02020603050405020304" pitchFamily="18" charset="0"/>
              </a:rPr>
              <a:t>             M</a:t>
            </a:r>
            <a:r>
              <a:rPr b="0" dirty="0" sz="2000" i="0" lang="en-US">
                <a:solidFill>
                  <a:srgbClr val="0D0D0D"/>
                </a:solidFill>
                <a:effectLst/>
                <a:latin typeface="Times New Roman" panose="02020603050405020304" pitchFamily="18" charset="0"/>
                <a:cs typeface="Times New Roman" panose="02020603050405020304" pitchFamily="18" charset="0"/>
              </a:rPr>
              <a:t>ay find the classification model useful for identifying and categorizing iris             flowers based on their characteristics.</a:t>
            </a:r>
            <a:endParaRPr dirty="0" sz="2000" lang="en-US">
              <a:solidFill>
                <a:srgbClr val="0D0D0D"/>
              </a:solidFill>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b="1" dirty="0" sz="2000" i="0" lang="en-US">
                <a:solidFill>
                  <a:srgbClr val="0D0D0D"/>
                </a:solidFill>
                <a:effectLst/>
                <a:latin typeface="Times New Roman" panose="02020603050405020304" pitchFamily="18" charset="0"/>
                <a:cs typeface="Times New Roman" panose="02020603050405020304" pitchFamily="18" charset="0"/>
              </a:rPr>
              <a:t>Horticulturists and Gardeners</a:t>
            </a:r>
            <a:r>
              <a:rPr b="0" dirty="0" sz="2000" i="0" lang="en-US">
                <a:solidFill>
                  <a:srgbClr val="0D0D0D"/>
                </a:solidFill>
                <a:effectLst/>
                <a:latin typeface="Times New Roman" panose="02020603050405020304" pitchFamily="18" charset="0"/>
                <a:cs typeface="Times New Roman" panose="02020603050405020304" pitchFamily="18" charset="0"/>
              </a:rPr>
              <a:t>: </a:t>
            </a:r>
          </a:p>
          <a:p>
            <a:r>
              <a:rPr b="0" dirty="0" sz="2000" i="0" lang="en-US">
                <a:solidFill>
                  <a:srgbClr val="0D0D0D"/>
                </a:solidFill>
                <a:effectLst/>
                <a:latin typeface="Times New Roman" panose="02020603050405020304" pitchFamily="18" charset="0"/>
                <a:cs typeface="Times New Roman" panose="02020603050405020304" pitchFamily="18" charset="0"/>
              </a:rPr>
              <a:t>               May utilize the model to identify and classify different iris species, aiding in plant breeding, cultivation, and landscaping projects.</a:t>
            </a:r>
            <a:endParaRPr b="1" dirty="0" sz="2000" lang="en-US">
              <a:solidFill>
                <a:srgbClr val="0D0D0D"/>
              </a:solidFill>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b="1" dirty="0" sz="2000" i="0" lang="en-US">
                <a:solidFill>
                  <a:srgbClr val="0D0D0D"/>
                </a:solidFill>
                <a:effectLst/>
                <a:latin typeface="Times New Roman" panose="02020603050405020304" pitchFamily="18" charset="0"/>
                <a:cs typeface="Times New Roman" panose="02020603050405020304" pitchFamily="18" charset="0"/>
              </a:rPr>
              <a:t>Educators and Students:</a:t>
            </a:r>
          </a:p>
          <a:p>
            <a:r>
              <a:rPr b="1" dirty="0" sz="2000" lang="en-US">
                <a:solidFill>
                  <a:srgbClr val="0D0D0D"/>
                </a:solidFill>
                <a:latin typeface="Times New Roman" panose="02020603050405020304" pitchFamily="18" charset="0"/>
                <a:cs typeface="Times New Roman" panose="02020603050405020304" pitchFamily="18" charset="0"/>
              </a:rPr>
              <a:t>             </a:t>
            </a:r>
            <a:r>
              <a:rPr dirty="0" sz="2000" lang="en-US">
                <a:solidFill>
                  <a:srgbClr val="0D0D0D"/>
                </a:solidFill>
                <a:latin typeface="Times New Roman" panose="02020603050405020304" pitchFamily="18" charset="0"/>
                <a:cs typeface="Times New Roman" panose="02020603050405020304" pitchFamily="18" charset="0"/>
              </a:rPr>
              <a:t>  M</a:t>
            </a:r>
            <a:r>
              <a:rPr b="0" dirty="0" sz="2000" i="0" lang="en-US">
                <a:solidFill>
                  <a:srgbClr val="0D0D0D"/>
                </a:solidFill>
                <a:effectLst/>
                <a:latin typeface="Times New Roman" panose="02020603050405020304" pitchFamily="18" charset="0"/>
                <a:cs typeface="Times New Roman" panose="02020603050405020304" pitchFamily="18" charset="0"/>
              </a:rPr>
              <a:t>ay use the model for educational purposes, such as demonstrating classification techniques and species identification methods.</a:t>
            </a:r>
            <a:endParaRPr b="1" dirty="0" sz="2000" lang="en-US">
              <a:solidFill>
                <a:srgbClr val="0D0D0D"/>
              </a:solidFill>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b="1" dirty="0" sz="2000" i="0" lang="en-US">
                <a:solidFill>
                  <a:srgbClr val="0D0D0D"/>
                </a:solidFill>
                <a:effectLst/>
                <a:latin typeface="Times New Roman" panose="02020603050405020304" pitchFamily="18" charset="0"/>
                <a:cs typeface="Times New Roman" panose="02020603050405020304" pitchFamily="18" charset="0"/>
              </a:rPr>
              <a:t>Conservationists and Environmentalists</a:t>
            </a:r>
            <a:r>
              <a:rPr b="0" dirty="0" sz="2000" i="0" lang="en-US">
                <a:solidFill>
                  <a:srgbClr val="0D0D0D"/>
                </a:solidFill>
                <a:effectLst/>
                <a:latin typeface="Times New Roman" panose="02020603050405020304" pitchFamily="18" charset="0"/>
                <a:cs typeface="Times New Roman" panose="02020603050405020304" pitchFamily="18" charset="0"/>
              </a:rPr>
              <a:t>: </a:t>
            </a:r>
            <a:endParaRPr b="1" dirty="0" sz="2000" i="0" lang="en-US">
              <a:solidFill>
                <a:srgbClr val="0D0D0D"/>
              </a:solidFill>
              <a:effectLst/>
              <a:latin typeface="Times New Roman" panose="02020603050405020304" pitchFamily="18" charset="0"/>
              <a:cs typeface="Times New Roman" panose="02020603050405020304" pitchFamily="18" charset="0"/>
            </a:endParaRPr>
          </a:p>
          <a:p>
            <a:r>
              <a:rPr b="1" dirty="0" sz="2000" lang="en-US">
                <a:solidFill>
                  <a:srgbClr val="0D0D0D"/>
                </a:solidFill>
                <a:latin typeface="Times New Roman" panose="02020603050405020304" pitchFamily="18" charset="0"/>
                <a:cs typeface="Times New Roman" panose="02020603050405020304" pitchFamily="18" charset="0"/>
              </a:rPr>
              <a:t>             </a:t>
            </a:r>
            <a:r>
              <a:rPr dirty="0" sz="2000" lang="en-US">
                <a:solidFill>
                  <a:srgbClr val="0D0D0D"/>
                </a:solidFill>
                <a:latin typeface="Times New Roman" panose="02020603050405020304" pitchFamily="18" charset="0"/>
                <a:cs typeface="Times New Roman" panose="02020603050405020304" pitchFamily="18" charset="0"/>
              </a:rPr>
              <a:t>  Ma</a:t>
            </a:r>
            <a:r>
              <a:rPr b="0" dirty="0" sz="2000" i="0" lang="en-US">
                <a:solidFill>
                  <a:srgbClr val="0D0D0D"/>
                </a:solidFill>
                <a:effectLst/>
                <a:latin typeface="Times New Roman" panose="02020603050405020304" pitchFamily="18" charset="0"/>
                <a:cs typeface="Times New Roman" panose="02020603050405020304" pitchFamily="18" charset="0"/>
              </a:rPr>
              <a:t>y benefit from the model's ability to identify and monitor different iris species, aiding in biodiversity assessments and habitat conservation initiatives.</a:t>
            </a:r>
            <a:endParaRPr b="1" dirty="0" sz="2000" lang="en-US">
              <a:solidFill>
                <a:srgbClr val="0D0D0D"/>
              </a:solidFill>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b="1" dirty="0" sz="2000" i="0" lang="en-US">
                <a:solidFill>
                  <a:srgbClr val="0D0D0D"/>
                </a:solidFill>
                <a:effectLst/>
                <a:latin typeface="Times New Roman" panose="02020603050405020304" pitchFamily="18" charset="0"/>
                <a:cs typeface="Times New Roman" panose="02020603050405020304" pitchFamily="18" charset="0"/>
              </a:rPr>
              <a:t>Commercial Nurseries and Florists:</a:t>
            </a:r>
          </a:p>
          <a:p>
            <a:r>
              <a:rPr b="1" dirty="0" sz="2000" lang="en-US">
                <a:solidFill>
                  <a:srgbClr val="0D0D0D"/>
                </a:solidFill>
                <a:latin typeface="Times New Roman" panose="02020603050405020304" pitchFamily="18" charset="0"/>
                <a:cs typeface="Times New Roman" panose="02020603050405020304" pitchFamily="18" charset="0"/>
              </a:rPr>
              <a:t>             </a:t>
            </a:r>
            <a:r>
              <a:rPr dirty="0" sz="2000" lang="en-US">
                <a:solidFill>
                  <a:srgbClr val="0D0D0D"/>
                </a:solidFill>
                <a:latin typeface="Times New Roman" panose="02020603050405020304" pitchFamily="18" charset="0"/>
                <a:cs typeface="Times New Roman" panose="02020603050405020304" pitchFamily="18" charset="0"/>
              </a:rPr>
              <a:t>   May</a:t>
            </a:r>
            <a:r>
              <a:rPr b="0" dirty="0" sz="2000" i="0" lang="en-US">
                <a:solidFill>
                  <a:srgbClr val="0D0D0D"/>
                </a:solidFill>
                <a:effectLst/>
                <a:latin typeface="Times New Roman" panose="02020603050405020304" pitchFamily="18" charset="0"/>
                <a:cs typeface="Times New Roman" panose="02020603050405020304" pitchFamily="18" charset="0"/>
              </a:rPr>
              <a:t> use the model to accurately classify iris flowers, ensuring the correct labeling and marketing of their products.</a:t>
            </a:r>
            <a:endParaRPr b="1" dirty="0" sz="2000" lang="en-US">
              <a:solidFill>
                <a:srgbClr val="0D0D0D"/>
              </a:solidFill>
              <a:latin typeface="Times New Roman" panose="02020603050405020304" pitchFamily="18" charset="0"/>
              <a:cs typeface="Times New Roman" panose="02020603050405020304" pitchFamily="18" charset="0"/>
            </a:endParaRPr>
          </a:p>
          <a:p>
            <a:r>
              <a:rPr b="1" dirty="0" sz="2000" i="0" lang="en-US">
                <a:solidFill>
                  <a:srgbClr val="0D0D0D"/>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67" name="object 6"/>
          <p:cNvSpPr txBox="1">
            <a:spLocks noGrp="1"/>
          </p:cNvSpPr>
          <p:nvPr>
            <p:ph type="title"/>
          </p:nvPr>
        </p:nvSpPr>
        <p:spPr>
          <a:xfrm>
            <a:off x="457200" y="130264"/>
            <a:ext cx="10668000" cy="1044517"/>
          </a:xfrm>
          <a:prstGeom prst="rect"/>
        </p:spPr>
        <p:txBody>
          <a:bodyPr bIns="0" lIns="0" rIns="0" rtlCol="0" tIns="485775" vert="horz" wrap="square">
            <a:spAutoFit/>
          </a:bodyPr>
          <a:p>
            <a:pPr marL="12700">
              <a:lnSpc>
                <a:spcPct val="100000"/>
              </a:lnSpc>
              <a:spcBef>
                <a:spcPts val="105"/>
              </a:spcBef>
            </a:pPr>
            <a:r>
              <a:rPr dirty="0" sz="3600"/>
              <a:t>YOUR</a:t>
            </a:r>
            <a:r>
              <a:rPr dirty="0" sz="3600" spc="-95"/>
              <a:t> </a:t>
            </a:r>
            <a:r>
              <a:rPr dirty="0" sz="3600" spc="-10"/>
              <a:t>SOLUTION</a:t>
            </a:r>
            <a:endParaRPr dirty="0" sz="360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8"/>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dirty="0" sz="1100">
              <a:latin typeface="Trebuchet MS"/>
              <a:cs typeface="Trebuchet MS"/>
            </a:endParaRPr>
          </a:p>
        </p:txBody>
      </p:sp>
      <p:sp>
        <p:nvSpPr>
          <p:cNvPr id="1048669" name="object 9"/>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8</a:t>
            </a:fld>
            <a:endParaRPr dirty="0" spc="-50"/>
          </a:p>
        </p:txBody>
      </p:sp>
      <p:sp>
        <p:nvSpPr>
          <p:cNvPr id="1048670" name="TextBox 10"/>
          <p:cNvSpPr txBox="1"/>
          <p:nvPr/>
        </p:nvSpPr>
        <p:spPr>
          <a:xfrm>
            <a:off x="2838138" y="1480289"/>
            <a:ext cx="6105378" cy="4066540"/>
          </a:xfrm>
          <a:prstGeom prst="rect"/>
          <a:noFill/>
        </p:spPr>
        <p:txBody>
          <a:bodyPr wrap="square">
            <a:spAutoFit/>
          </a:bodyPr>
          <a:p>
            <a:r>
              <a:rPr b="1" dirty="0" sz="2200" i="0" lang="en-US">
                <a:solidFill>
                  <a:srgbClr val="0D0D0D"/>
                </a:solidFill>
                <a:effectLst/>
                <a:latin typeface="Times New Roman" panose="02020603050405020304" pitchFamily="18" charset="0"/>
                <a:cs typeface="Times New Roman" panose="02020603050405020304" pitchFamily="18" charset="0"/>
              </a:rPr>
              <a:t>Solution:</a:t>
            </a:r>
            <a:r>
              <a:rPr b="0" dirty="0" sz="2200" i="0" lang="en-US">
                <a:solidFill>
                  <a:srgbClr val="0D0D0D"/>
                </a:solidFill>
                <a:effectLst/>
                <a:latin typeface="Times New Roman" panose="02020603050405020304" pitchFamily="18" charset="0"/>
                <a:cs typeface="Times New Roman" panose="02020603050405020304" pitchFamily="18" charset="0"/>
              </a:rPr>
              <a:t> </a:t>
            </a:r>
          </a:p>
          <a:p>
            <a:r>
              <a:rPr dirty="0" sz="2000" lang="en-US">
                <a:solidFill>
                  <a:srgbClr val="0D0D0D"/>
                </a:solidFill>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The proposed solution involves developing a machine learning model using the Support Vector Machine (SVM) algorithm to classify iris flowers based on their sepal and petal characteristics. This model will be trained on the Iris dataset, which contains measurements of sepal length, sepal width, petal length, and petal width for different iris species. </a:t>
            </a:r>
          </a:p>
          <a:p>
            <a:endParaRPr dirty="0" sz="2000" lang="en-US">
              <a:solidFill>
                <a:srgbClr val="0D0D0D"/>
              </a:solidFill>
              <a:latin typeface="Times New Roman" panose="02020603050405020304" pitchFamily="18" charset="0"/>
              <a:cs typeface="Times New Roman" panose="02020603050405020304" pitchFamily="18" charset="0"/>
            </a:endParaRPr>
          </a:p>
          <a:p>
            <a:endParaRPr dirty="0" sz="2000" lang="en-US">
              <a:solidFill>
                <a:srgbClr val="0D0D0D"/>
              </a:solidFill>
              <a:latin typeface="Times New Roman" panose="02020603050405020304" pitchFamily="18" charset="0"/>
              <a:cs typeface="Times New Roman" panose="02020603050405020304" pitchFamily="18" charset="0"/>
            </a:endParaRPr>
          </a:p>
          <a:p>
            <a:endParaRPr dirty="0" sz="2000" lang="en-US">
              <a:solidFill>
                <a:srgbClr val="0D0D0D"/>
              </a:solidFill>
              <a:latin typeface="Times New Roman" panose="02020603050405020304" pitchFamily="18" charset="0"/>
              <a:cs typeface="Times New Roman" panose="02020603050405020304" pitchFamily="18" charset="0"/>
            </a:endParaRPr>
          </a:p>
          <a:p>
            <a:endParaRPr b="0" dirty="0" sz="2000" i="0" lang="en-US">
              <a:solidFill>
                <a:srgbClr val="0D0D0D"/>
              </a:solidFill>
              <a:effectLst/>
              <a:latin typeface="Times New Roman" panose="02020603050405020304" pitchFamily="18" charset="0"/>
              <a:cs typeface="Times New Roman" panose="02020603050405020304" pitchFamily="18" charset="0"/>
            </a:endParaRPr>
          </a:p>
        </p:txBody>
      </p:sp>
      <p:sp>
        <p:nvSpPr>
          <p:cNvPr id="1048671" name="TextBox 14"/>
          <p:cNvSpPr txBox="1"/>
          <p:nvPr/>
        </p:nvSpPr>
        <p:spPr>
          <a:xfrm>
            <a:off x="2944475" y="4027311"/>
            <a:ext cx="6105378" cy="1015663"/>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           To classify the three different types of  the iris flower more precisely , we used different kernels of SVM (Support Vector Machine) such as , </a:t>
            </a:r>
          </a:p>
        </p:txBody>
      </p:sp>
      <p:sp>
        <p:nvSpPr>
          <p:cNvPr id="1048672" name="TextBox 17"/>
          <p:cNvSpPr txBox="1"/>
          <p:nvPr/>
        </p:nvSpPr>
        <p:spPr>
          <a:xfrm>
            <a:off x="3733800" y="5158367"/>
            <a:ext cx="5190978" cy="1631216"/>
          </a:xfrm>
          <a:prstGeom prst="rect"/>
          <a:noFill/>
        </p:spPr>
        <p:txBody>
          <a:bodyPr rtlCol="0" wrap="square">
            <a:spAutoFit/>
          </a:bodyPr>
          <a:p>
            <a:pPr indent="-342900" marL="342900">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Linear Kernel</a:t>
            </a:r>
          </a:p>
          <a:p>
            <a:pPr indent="-342900" marL="342900">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Polynomial Kernel</a:t>
            </a:r>
          </a:p>
          <a:p>
            <a:pPr indent="-342900" marL="342900">
              <a:buFont typeface="Wingdings" panose="05000000000000000000" pitchFamily="2" charset="2"/>
              <a:buChar char="Ø"/>
            </a:pPr>
            <a:r>
              <a:rPr dirty="0" sz="2000" i="0" lang="en-US">
                <a:solidFill>
                  <a:srgbClr val="0D0D0D"/>
                </a:solidFill>
                <a:effectLst/>
                <a:latin typeface="Times New Roman" panose="02020603050405020304" pitchFamily="18" charset="0"/>
                <a:cs typeface="Times New Roman" panose="02020603050405020304" pitchFamily="18" charset="0"/>
              </a:rPr>
              <a:t>Gaussian Radial Basis Function (RBF) Kernel</a:t>
            </a:r>
          </a:p>
          <a:p>
            <a:pPr indent="-342900" marL="342900">
              <a:buFont typeface="Wingdings" panose="05000000000000000000" pitchFamily="2" charset="2"/>
              <a:buChar char="Ø"/>
            </a:pPr>
            <a:r>
              <a:rPr dirty="0" sz="2000" lang="en-US">
                <a:solidFill>
                  <a:srgbClr val="0D0D0D"/>
                </a:solidFill>
                <a:latin typeface="Times New Roman" panose="02020603050405020304" pitchFamily="18" charset="0"/>
                <a:cs typeface="Times New Roman" panose="02020603050405020304" pitchFamily="18" charset="0"/>
              </a:rPr>
              <a:t>Sigmoid Kernel</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73" name="Title 1"/>
          <p:cNvSpPr>
            <a:spLocks noGrp="1"/>
          </p:cNvSpPr>
          <p:nvPr>
            <p:ph type="title"/>
          </p:nvPr>
        </p:nvSpPr>
        <p:spPr>
          <a:xfrm>
            <a:off x="1600200" y="1600200"/>
            <a:ext cx="6705600" cy="1538883"/>
          </a:xfrm>
        </p:spPr>
        <p:txBody>
          <a:bodyPr/>
          <a:p>
            <a:r>
              <a:rPr b="0" dirty="0" sz="2000" i="0" lang="en-US">
                <a:solidFill>
                  <a:srgbClr val="0D0D0D"/>
                </a:solidFill>
                <a:effectLst/>
                <a:latin typeface="Times New Roman" panose="02020603050405020304" pitchFamily="18" charset="0"/>
                <a:cs typeface="Times New Roman" panose="02020603050405020304" pitchFamily="18" charset="0"/>
              </a:rPr>
              <a:t>value proposition refers to a clear statement that outlines the unique benefits or value that the project delivers to its stakeholders.  It communicates the specific advantages or solutions that the project offers to address classification of Iris problem, the following are the value propositions ;</a:t>
            </a:r>
            <a:endParaRPr b="0" dirty="0" sz="2000" lang="en-US">
              <a:latin typeface="Times New Roman" panose="02020603050405020304" pitchFamily="18" charset="0"/>
              <a:cs typeface="Times New Roman" panose="02020603050405020304" pitchFamily="18" charset="0"/>
            </a:endParaRPr>
          </a:p>
        </p:txBody>
      </p:sp>
      <p:sp>
        <p:nvSpPr>
          <p:cNvPr id="1048674" name="TextBox 3"/>
          <p:cNvSpPr txBox="1"/>
          <p:nvPr/>
        </p:nvSpPr>
        <p:spPr>
          <a:xfrm>
            <a:off x="762000" y="538877"/>
            <a:ext cx="6105378" cy="646331"/>
          </a:xfrm>
          <a:prstGeom prst="rect"/>
          <a:noFill/>
        </p:spPr>
        <p:txBody>
          <a:bodyPr wrap="square">
            <a:spAutoFit/>
          </a:bodyPr>
          <a:p>
            <a:r>
              <a:rPr b="1" dirty="0" sz="3600" i="0" lang="en-US">
                <a:solidFill>
                  <a:srgbClr val="0D0D0D"/>
                </a:solidFill>
                <a:effectLst/>
                <a:latin typeface="Trebuchet MS" panose="020B0603020202020204" pitchFamily="34" charset="0"/>
                <a:cs typeface="Times New Roman" panose="02020603050405020304" pitchFamily="18" charset="0"/>
              </a:rPr>
              <a:t>Value Proposition</a:t>
            </a:r>
            <a:endParaRPr dirty="0" sz="3600" lang="en-US">
              <a:latin typeface="Trebuchet MS" panose="020B0603020202020204" pitchFamily="34" charset="0"/>
            </a:endParaRPr>
          </a:p>
        </p:txBody>
      </p:sp>
      <p:sp>
        <p:nvSpPr>
          <p:cNvPr id="1048675" name="TextBox 12"/>
          <p:cNvSpPr txBox="1"/>
          <p:nvPr/>
        </p:nvSpPr>
        <p:spPr>
          <a:xfrm>
            <a:off x="2133600" y="3297164"/>
            <a:ext cx="3962400" cy="1691640"/>
          </a:xfrm>
          <a:prstGeom prst="rect"/>
          <a:noFill/>
        </p:spPr>
        <p:txBody>
          <a:bodyPr rtlCol="0" wrap="square">
            <a:spAutoFit/>
          </a:bodyPr>
          <a:p>
            <a:pPr indent="-285750" marL="285750">
              <a:buFont typeface="Wingdings" panose="05000000000000000000" pitchFamily="2" charset="2"/>
              <a:buChar char="q"/>
            </a:pPr>
            <a:r>
              <a:rPr b="0" dirty="0" sz="1800" i="0" lang="en-US">
                <a:solidFill>
                  <a:srgbClr val="0D0D0D"/>
                </a:solidFill>
                <a:effectLst/>
                <a:latin typeface="Times New Roman" panose="02020603050405020304" pitchFamily="18" charset="0"/>
                <a:cs typeface="Times New Roman" panose="02020603050405020304" pitchFamily="18" charset="0"/>
              </a:rPr>
              <a:t>Accurate Classification</a:t>
            </a:r>
          </a:p>
          <a:p>
            <a:pPr indent="-285750" marL="285750">
              <a:buFont typeface="Wingdings" panose="05000000000000000000" pitchFamily="2" charset="2"/>
              <a:buChar char="q"/>
            </a:pPr>
            <a:r>
              <a:rPr b="0" dirty="0" sz="1800" i="0" lang="en-US">
                <a:solidFill>
                  <a:srgbClr val="0D0D0D"/>
                </a:solidFill>
                <a:effectLst/>
                <a:latin typeface="Times New Roman" panose="02020603050405020304" pitchFamily="18" charset="0"/>
                <a:cs typeface="Times New Roman" panose="02020603050405020304" pitchFamily="18" charset="0"/>
              </a:rPr>
              <a:t>Automated Species Identification</a:t>
            </a:r>
          </a:p>
          <a:p>
            <a:pPr indent="-285750" marL="285750">
              <a:buFont typeface="Wingdings" panose="05000000000000000000" pitchFamily="2" charset="2"/>
              <a:buChar char="q"/>
            </a:pPr>
            <a:r>
              <a:rPr b="0" dirty="0" sz="1800" i="0" lang="en-US">
                <a:solidFill>
                  <a:srgbClr val="0D0D0D"/>
                </a:solidFill>
                <a:effectLst/>
                <a:latin typeface="Times New Roman" panose="02020603050405020304" pitchFamily="18" charset="0"/>
                <a:cs typeface="Times New Roman" panose="02020603050405020304" pitchFamily="18" charset="0"/>
              </a:rPr>
              <a:t>Improved Decision-Making</a:t>
            </a:r>
          </a:p>
          <a:p>
            <a:pPr indent="-285750" marL="285750">
              <a:buFont typeface="Wingdings" panose="05000000000000000000" pitchFamily="2" charset="2"/>
              <a:buChar char="q"/>
            </a:pPr>
            <a:r>
              <a:rPr b="0" dirty="0" sz="1800" i="0" lang="en-US">
                <a:solidFill>
                  <a:srgbClr val="0D0D0D"/>
                </a:solidFill>
                <a:effectLst/>
                <a:latin typeface="Times New Roman" panose="02020603050405020304" pitchFamily="18" charset="0"/>
                <a:cs typeface="Times New Roman" panose="02020603050405020304" pitchFamily="18" charset="0"/>
              </a:rPr>
              <a:t>Enhanced Efficienc</a:t>
            </a:r>
            <a:r>
              <a:rPr dirty="0" lang="en-US">
                <a:solidFill>
                  <a:srgbClr val="0D0D0D"/>
                </a:solidFill>
                <a:latin typeface="Times New Roman" panose="02020603050405020304" pitchFamily="18" charset="0"/>
                <a:cs typeface="Times New Roman" panose="02020603050405020304" pitchFamily="18" charset="0"/>
              </a:rPr>
              <a:t>y</a:t>
            </a:r>
          </a:p>
          <a:p>
            <a:pPr indent="-285750" marL="285750">
              <a:buFont typeface="Wingdings" panose="05000000000000000000" pitchFamily="2" charset="2"/>
              <a:buChar char="q"/>
            </a:pPr>
            <a:r>
              <a:rPr b="0" dirty="0" sz="1800" i="0" lang="en-US">
                <a:solidFill>
                  <a:srgbClr val="0D0D0D"/>
                </a:solidFill>
                <a:effectLst/>
                <a:latin typeface="Times New Roman" panose="02020603050405020304" pitchFamily="18" charset="0"/>
                <a:cs typeface="Times New Roman" panose="02020603050405020304" pitchFamily="18" charset="0"/>
              </a:rPr>
              <a:t>Educational Resource</a:t>
            </a:r>
          </a:p>
          <a:p>
            <a:pPr indent="-285750" marL="285750">
              <a:buFont typeface="Wingdings" panose="05000000000000000000" pitchFamily="2" charset="2"/>
              <a:buChar char="q"/>
            </a:pPr>
            <a:r>
              <a:rPr b="0" dirty="0" sz="1800" i="0" lang="en-US">
                <a:solidFill>
                  <a:srgbClr val="0D0D0D"/>
                </a:solidFill>
                <a:effectLst/>
                <a:latin typeface="Times New Roman" panose="02020603050405020304" pitchFamily="18" charset="0"/>
                <a:cs typeface="Times New Roman" panose="02020603050405020304" pitchFamily="18" charset="0"/>
              </a:rPr>
              <a:t>Potential for Integration</a:t>
            </a:r>
            <a:endParaRPr dirty="0" lang="en-US"/>
          </a:p>
        </p:txBody>
      </p:sp>
      <p:pic>
        <p:nvPicPr>
          <p:cNvPr id="2097166" name="object 2"/>
          <p:cNvPicPr>
            <a:picLocks/>
          </p:cNvPicPr>
          <p:nvPr/>
        </p:nvPicPr>
        <p:blipFill>
          <a:blip xmlns:r="http://schemas.openxmlformats.org/officeDocument/2006/relationships" r:embed="rId1" cstate="print"/>
          <a:stretch>
            <a:fillRect/>
          </a:stretch>
        </p:blipFill>
        <p:spPr>
          <a:xfrm>
            <a:off x="7896226" y="3191837"/>
            <a:ext cx="2695574" cy="3248025"/>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ADMIN</dc:creator>
  <cp:lastModifiedBy>Krishnaveni K</cp:lastModifiedBy>
  <dcterms:created xsi:type="dcterms:W3CDTF">2024-03-28T20:24:21Z</dcterms:created>
  <dcterms:modified xsi:type="dcterms:W3CDTF">2024-03-30T12:11:58Z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ccb4c73445cd4b35bc8dd2f0fdc526ea</vt:lpwstr>
  </property>
</Properties>
</file>