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2" r:id="rId9"/>
    <p:sldId id="266" r:id="rId10"/>
    <p:sldId id="263" r:id="rId11"/>
    <p:sldId id="264" r:id="rId12"/>
    <p:sldId id="265"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p:cViewPr varScale="1">
        <p:scale>
          <a:sx n="68" d="100"/>
          <a:sy n="68" d="100"/>
        </p:scale>
        <p:origin x="78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dirty="0"/>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8" name="object 8"/>
          <p:cNvSpPr txBox="1"/>
          <p:nvPr/>
        </p:nvSpPr>
        <p:spPr>
          <a:xfrm>
            <a:off x="6477000" y="3377339"/>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96FD3720-FC1C-70EB-3545-F41D33AB0935}"/>
              </a:ext>
            </a:extLst>
          </p:cNvPr>
          <p:cNvSpPr txBox="1"/>
          <p:nvPr/>
        </p:nvSpPr>
        <p:spPr>
          <a:xfrm>
            <a:off x="6477000" y="1666875"/>
            <a:ext cx="2286000" cy="1421992"/>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KRISHNAVENI.K</a:t>
            </a:r>
          </a:p>
          <a:p>
            <a:pPr>
              <a:lnSpc>
                <a:spcPct val="150000"/>
              </a:lnSpc>
            </a:pPr>
            <a:r>
              <a:rPr lang="en-US" sz="2000" b="1" dirty="0">
                <a:latin typeface="Times New Roman" panose="02020603050405020304" pitchFamily="18" charset="0"/>
                <a:cs typeface="Times New Roman" panose="02020603050405020304" pitchFamily="18" charset="0"/>
              </a:rPr>
              <a:t>B.TECH / IT – A</a:t>
            </a:r>
          </a:p>
          <a:p>
            <a:pPr>
              <a:lnSpc>
                <a:spcPct val="150000"/>
              </a:lnSpc>
            </a:pPr>
            <a:r>
              <a:rPr lang="en-US" sz="2000" b="1" dirty="0">
                <a:latin typeface="Times New Roman" panose="02020603050405020304" pitchFamily="18" charset="0"/>
                <a:cs typeface="Times New Roman" panose="02020603050405020304" pitchFamily="18" charset="0"/>
              </a:rPr>
              <a:t>2021PITIT129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2" name="TextBox 11">
            <a:extLst>
              <a:ext uri="{FF2B5EF4-FFF2-40B4-BE49-F238E27FC236}">
                <a16:creationId xmlns:a16="http://schemas.microsoft.com/office/drawing/2014/main" id="{17DCE591-3C88-C765-80AF-A490F0B4A504}"/>
              </a:ext>
            </a:extLst>
          </p:cNvPr>
          <p:cNvSpPr txBox="1"/>
          <p:nvPr/>
        </p:nvSpPr>
        <p:spPr>
          <a:xfrm>
            <a:off x="2327324" y="1507806"/>
            <a:ext cx="7005711" cy="5262979"/>
          </a:xfrm>
          <a:prstGeom prst="rect">
            <a:avLst/>
          </a:prstGeom>
          <a:noFill/>
        </p:spPr>
        <p:txBody>
          <a:bodyPr wrap="square">
            <a:spAutoFit/>
          </a:bodyPr>
          <a:lstStyle/>
          <a:p>
            <a:r>
              <a:rPr lang="en-US" sz="2000" b="0" i="0" dirty="0">
                <a:solidFill>
                  <a:srgbClr val="0D0D0D"/>
                </a:solidFill>
                <a:effectLst/>
                <a:latin typeface="Times New Roman" panose="02020603050405020304" pitchFamily="18" charset="0"/>
                <a:cs typeface="Times New Roman" panose="02020603050405020304" pitchFamily="18" charset="0"/>
              </a:rPr>
              <a:t>The "wow" factor in </a:t>
            </a:r>
            <a:r>
              <a:rPr lang="en-US" sz="2000" dirty="0">
                <a:solidFill>
                  <a:srgbClr val="0D0D0D"/>
                </a:solidFill>
                <a:latin typeface="Times New Roman" panose="02020603050405020304" pitchFamily="18" charset="0"/>
                <a:cs typeface="Times New Roman" panose="02020603050405020304" pitchFamily="18" charset="0"/>
              </a:rPr>
              <a:t>my</a:t>
            </a:r>
            <a:r>
              <a:rPr lang="en-US" sz="2000" b="0" i="0" dirty="0">
                <a:solidFill>
                  <a:srgbClr val="0D0D0D"/>
                </a:solidFill>
                <a:effectLst/>
                <a:latin typeface="Times New Roman" panose="02020603050405020304" pitchFamily="18" charset="0"/>
                <a:cs typeface="Times New Roman" panose="02020603050405020304" pitchFamily="18" charset="0"/>
              </a:rPr>
              <a:t> solution lies in the comprehensive exploration and optimization of various SVM kernels to achieve the most precise classification of iris flowers. </a:t>
            </a:r>
          </a:p>
          <a:p>
            <a:r>
              <a:rPr lang="en-US" sz="2000" b="0" i="0" dirty="0">
                <a:solidFill>
                  <a:srgbClr val="0D0D0D"/>
                </a:solidFill>
                <a:effectLst/>
                <a:latin typeface="Times New Roman" panose="02020603050405020304" pitchFamily="18" charset="0"/>
                <a:cs typeface="Times New Roman" panose="02020603050405020304" pitchFamily="18" charset="0"/>
              </a:rPr>
              <a:t>By leveraging different kernel functions such as Linear, Polynomial, Gaussian Radial Basis Function (RBF), and Sigmoid, I aim to unlock the full potential of SVM in accurately predicting the species of iris flowers based on their sepal and petal characteristics</a:t>
            </a:r>
            <a:r>
              <a:rPr lang="en-US" b="0" i="0" dirty="0">
                <a:solidFill>
                  <a:srgbClr val="0D0D0D"/>
                </a:solidFill>
                <a:effectLst/>
                <a:latin typeface="Söhne"/>
              </a:rPr>
              <a:t>.</a:t>
            </a:r>
          </a:p>
          <a:p>
            <a:endParaRPr lang="en-US" dirty="0">
              <a:solidFill>
                <a:srgbClr val="0D0D0D"/>
              </a:solidFill>
              <a:latin typeface="Söhne"/>
            </a:endParaRPr>
          </a:p>
          <a:p>
            <a:pPr marL="342900" indent="-342900">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Instead of relying on a single kernel, </a:t>
            </a:r>
            <a:r>
              <a:rPr lang="en-US" sz="2000" dirty="0">
                <a:solidFill>
                  <a:srgbClr val="0D0D0D"/>
                </a:solidFill>
                <a:latin typeface="Times New Roman" panose="02020603050405020304" pitchFamily="18" charset="0"/>
                <a:cs typeface="Times New Roman" panose="02020603050405020304" pitchFamily="18" charset="0"/>
              </a:rPr>
              <a:t>I</a:t>
            </a:r>
            <a:r>
              <a:rPr lang="en-US" sz="2000" b="0" i="0" dirty="0">
                <a:solidFill>
                  <a:srgbClr val="0D0D0D"/>
                </a:solidFill>
                <a:effectLst/>
                <a:latin typeface="Times New Roman" panose="02020603050405020304" pitchFamily="18" charset="0"/>
                <a:cs typeface="Times New Roman" panose="02020603050405020304" pitchFamily="18" charset="0"/>
              </a:rPr>
              <a:t> employed a diverse set of SVM kernels to capture different types of relationships and patterns present in the Iris dataset.</a:t>
            </a:r>
            <a:endParaRPr lang="en-US" sz="2000" dirty="0">
              <a:solidFill>
                <a:srgbClr val="0D0D0D"/>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Each kernel is carefully optimized to maximize the precision of iris flower classification</a:t>
            </a:r>
            <a:r>
              <a:rPr lang="en-US" b="0" i="0" dirty="0">
                <a:solidFill>
                  <a:srgbClr val="0D0D0D"/>
                </a:solidFill>
                <a:effectLst/>
                <a:latin typeface="Söhne"/>
              </a:rPr>
              <a:t>. </a:t>
            </a:r>
          </a:p>
          <a:p>
            <a:pPr marL="342900" indent="-342900">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The use of multiple kernels enhances the robustness and flexibility of our solution.</a:t>
            </a:r>
            <a:r>
              <a:rPr lang="en-US" b="0" i="0" dirty="0">
                <a:solidFill>
                  <a:srgbClr val="0D0D0D"/>
                </a:solidFill>
                <a:effectLst/>
                <a:latin typeface="Söhne"/>
              </a:rPr>
              <a:t> </a:t>
            </a:r>
          </a:p>
          <a:p>
            <a:endParaRPr lang="en-US" dirty="0">
              <a:solidFill>
                <a:srgbClr val="0D0D0D"/>
              </a:solidFill>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TextBox 11">
            <a:extLst>
              <a:ext uri="{FF2B5EF4-FFF2-40B4-BE49-F238E27FC236}">
                <a16:creationId xmlns:a16="http://schemas.microsoft.com/office/drawing/2014/main" id="{1A690E38-3BCC-6DB4-6030-5DA88630F7AF}"/>
              </a:ext>
            </a:extLst>
          </p:cNvPr>
          <p:cNvSpPr txBox="1"/>
          <p:nvPr/>
        </p:nvSpPr>
        <p:spPr>
          <a:xfrm>
            <a:off x="1295400" y="1376798"/>
            <a:ext cx="7779894" cy="5324535"/>
          </a:xfrm>
          <a:prstGeom prst="rect">
            <a:avLst/>
          </a:prstGeom>
          <a:noFill/>
        </p:spPr>
        <p:txBody>
          <a:bodyPr wrap="square">
            <a:sp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Exploration and Preprocessing</a:t>
            </a:r>
            <a:r>
              <a:rPr lang="en-US" sz="20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Explore the Iris dataset to understand its structure and characteristics.</a:t>
            </a:r>
          </a:p>
          <a:p>
            <a:pPr marL="742950" lvl="1" indent="-285750"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Preprocess the data, which includes handling missing values, scaling features, and encoding categorical variables.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Model Development with SVM</a:t>
            </a:r>
            <a:r>
              <a:rPr lang="en-US" sz="20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Implement the SVM algorithm for multi-class classification using appropriate kernel functions (e.g., linear, polynomial, radial basis function).</a:t>
            </a:r>
          </a:p>
          <a:p>
            <a:pPr marL="742950" lvl="1" indent="-285750"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Fine-tune SVM hyperparameters such as the regularization parameter (C) and kernel parameters to optimize model performance.</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Model Evaluation</a:t>
            </a:r>
            <a:r>
              <a:rPr lang="en-US" sz="20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Evaluate the SVM model's performance using various metrics such as accuracy, precision, recall, and F1-score.</a:t>
            </a:r>
          </a:p>
          <a:p>
            <a:pPr marL="742950" lvl="1" indent="-285750"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Visualize confusion matrices and ROC curves to assess classification performance and model robustness.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8" name="object 8"/>
          <p:cNvSpPr txBox="1"/>
          <p:nvPr/>
        </p:nvSpPr>
        <p:spPr>
          <a:xfrm>
            <a:off x="673482" y="6382152"/>
            <a:ext cx="11508741" cy="170560"/>
          </a:xfrm>
          <a:prstGeom prst="rect">
            <a:avLst/>
          </a:prstGeom>
        </p:spPr>
        <p:txBody>
          <a:bodyPr vert="horz" wrap="square" lIns="0" tIns="16510" rIns="0" bIns="0" rtlCol="0">
            <a:spAutoFit/>
          </a:bodyPr>
          <a:lstStyle/>
          <a:p>
            <a:pPr marL="12700">
              <a:lnSpc>
                <a:spcPct val="100000"/>
              </a:lnSpc>
              <a:spcBef>
                <a:spcPts val="130"/>
              </a:spcBef>
            </a:pPr>
            <a:r>
              <a:rPr lang="en-US" sz="1000" u="sng" dirty="0">
                <a:solidFill>
                  <a:srgbClr val="006FC0"/>
                </a:solidFill>
                <a:uFill>
                  <a:solidFill>
                    <a:srgbClr val="006FC0"/>
                  </a:solidFill>
                </a:uFill>
                <a:latin typeface="Times New Roman" panose="02020603050405020304" pitchFamily="18" charset="0"/>
                <a:cs typeface="Times New Roman" panose="02020603050405020304" pitchFamily="18" charset="0"/>
              </a:rPr>
              <a:t>https://colab.research.google.com/drive/1VKn4Wl-5wiz9WEZ4QRxRnRRJuDj3Zal7#scrollTo=ndUPxbRpwJVJ&amp;line=23&amp;uniqifier=1</a:t>
            </a:r>
            <a:endParaRPr sz="1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DA93DCF-BA25-B40F-F663-B843967A500A}"/>
              </a:ext>
            </a:extLst>
          </p:cNvPr>
          <p:cNvPicPr>
            <a:picLocks noChangeAspect="1"/>
          </p:cNvPicPr>
          <p:nvPr/>
        </p:nvPicPr>
        <p:blipFill>
          <a:blip r:embed="rId3"/>
          <a:stretch>
            <a:fillRect/>
          </a:stretch>
        </p:blipFill>
        <p:spPr>
          <a:xfrm>
            <a:off x="1313814" y="1492980"/>
            <a:ext cx="6158714" cy="1719361"/>
          </a:xfrm>
          <a:prstGeom prst="rect">
            <a:avLst/>
          </a:prstGeom>
        </p:spPr>
      </p:pic>
      <p:pic>
        <p:nvPicPr>
          <p:cNvPr id="13" name="Picture 12">
            <a:extLst>
              <a:ext uri="{FF2B5EF4-FFF2-40B4-BE49-F238E27FC236}">
                <a16:creationId xmlns:a16="http://schemas.microsoft.com/office/drawing/2014/main" id="{97EFE0A6-3F6F-DACD-8725-F01D282CD3FD}"/>
              </a:ext>
            </a:extLst>
          </p:cNvPr>
          <p:cNvPicPr>
            <a:picLocks noChangeAspect="1"/>
          </p:cNvPicPr>
          <p:nvPr/>
        </p:nvPicPr>
        <p:blipFill>
          <a:blip r:embed="rId4"/>
          <a:stretch>
            <a:fillRect/>
          </a:stretch>
        </p:blipFill>
        <p:spPr>
          <a:xfrm>
            <a:off x="1282162" y="3360531"/>
            <a:ext cx="8972550" cy="26860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4" name="TextBox 23">
            <a:extLst>
              <a:ext uri="{FF2B5EF4-FFF2-40B4-BE49-F238E27FC236}">
                <a16:creationId xmlns:a16="http://schemas.microsoft.com/office/drawing/2014/main" id="{F446AC8D-CC90-905D-B720-5D292F2DCA1A}"/>
              </a:ext>
            </a:extLst>
          </p:cNvPr>
          <p:cNvSpPr txBox="1"/>
          <p:nvPr/>
        </p:nvSpPr>
        <p:spPr>
          <a:xfrm>
            <a:off x="2060120" y="2305000"/>
            <a:ext cx="8133208" cy="1481175"/>
          </a:xfrm>
          <a:prstGeom prst="rect">
            <a:avLst/>
          </a:prstGeom>
          <a:noFill/>
        </p:spPr>
        <p:txBody>
          <a:bodyPr wrap="square" rtlCol="0">
            <a:spAutoFit/>
          </a:bodyPr>
          <a:lstStyle/>
          <a:p>
            <a:pPr>
              <a:lnSpc>
                <a:spcPct val="150000"/>
              </a:lnSpc>
            </a:pPr>
            <a:r>
              <a:rPr lang="en-US" sz="3200" dirty="0">
                <a:latin typeface="Times New Roman" panose="02020603050405020304" pitchFamily="18" charset="0"/>
                <a:cs typeface="Times New Roman" panose="02020603050405020304" pitchFamily="18" charset="0"/>
              </a:rPr>
              <a:t>IRIS FLOWER CLASSIFICATION</a:t>
            </a:r>
          </a:p>
          <a:p>
            <a:pPr>
              <a:lnSpc>
                <a:spcPct val="150000"/>
              </a:lnSpc>
            </a:pPr>
            <a:r>
              <a:rPr lang="en-US" sz="3200" dirty="0">
                <a:latin typeface="Times New Roman" panose="02020603050405020304" pitchFamily="18" charset="0"/>
                <a:cs typeface="Times New Roman" panose="02020603050405020304" pitchFamily="18" charset="0"/>
              </a:rPr>
              <a:t>        ( SVM ALGORITHM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683613" y="809392"/>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66520E89-49A1-C4A4-DC9D-A075C0B88990}"/>
              </a:ext>
            </a:extLst>
          </p:cNvPr>
          <p:cNvSpPr txBox="1"/>
          <p:nvPr/>
        </p:nvSpPr>
        <p:spPr>
          <a:xfrm>
            <a:off x="2809249" y="2185197"/>
            <a:ext cx="6105378" cy="3268652"/>
          </a:xfrm>
          <a:prstGeom prst="rect">
            <a:avLst/>
          </a:prstGeom>
          <a:noFill/>
        </p:spPr>
        <p:txBody>
          <a:bodyPr wrap="square">
            <a:spAutoFit/>
          </a:bodyPr>
          <a:lstStyle/>
          <a:p>
            <a:pPr marL="342900" indent="-342900" algn="l">
              <a:lnSpc>
                <a:spcPct val="150000"/>
              </a:lnSpc>
              <a:buFont typeface="Wingdings" panose="05000000000000000000" pitchFamily="2" charset="2"/>
              <a:buChar char="§"/>
            </a:pPr>
            <a:r>
              <a:rPr lang="en-US" sz="2000" b="1" i="0" dirty="0">
                <a:solidFill>
                  <a:srgbClr val="1F1F1F"/>
                </a:solidFill>
                <a:effectLst/>
                <a:latin typeface="Times New Roman" panose="02020603050405020304" pitchFamily="18" charset="0"/>
                <a:cs typeface="Times New Roman" panose="02020603050405020304" pitchFamily="18" charset="0"/>
              </a:rPr>
              <a:t>Problem Statement:  </a:t>
            </a:r>
            <a:r>
              <a:rPr lang="en-US" sz="2000" b="0" i="0" dirty="0">
                <a:solidFill>
                  <a:srgbClr val="1F1F1F"/>
                </a:solidFill>
                <a:effectLst/>
                <a:latin typeface="Times New Roman" panose="02020603050405020304" pitchFamily="18" charset="0"/>
                <a:cs typeface="Times New Roman" panose="02020603050405020304" pitchFamily="18" charset="0"/>
              </a:rPr>
              <a:t>Unveiling the Bottleneck</a:t>
            </a:r>
          </a:p>
          <a:p>
            <a:pPr marL="342900" indent="-342900" algn="l">
              <a:lnSpc>
                <a:spcPct val="150000"/>
              </a:lnSpc>
              <a:buFont typeface="Wingdings" panose="05000000000000000000" pitchFamily="2" charset="2"/>
              <a:buChar char="§"/>
            </a:pPr>
            <a:r>
              <a:rPr lang="en-US" sz="2000" b="1" i="0" dirty="0">
                <a:solidFill>
                  <a:srgbClr val="1F1F1F"/>
                </a:solidFill>
                <a:effectLst/>
                <a:latin typeface="Times New Roman" panose="02020603050405020304" pitchFamily="18" charset="0"/>
                <a:cs typeface="Times New Roman" panose="02020603050405020304" pitchFamily="18" charset="0"/>
              </a:rPr>
              <a:t>Project Overview:  </a:t>
            </a:r>
            <a:r>
              <a:rPr lang="en-US" sz="2000" b="0" i="0" dirty="0">
                <a:solidFill>
                  <a:srgbClr val="1F1F1F"/>
                </a:solidFill>
                <a:effectLst/>
                <a:latin typeface="Times New Roman" panose="02020603050405020304" pitchFamily="18" charset="0"/>
                <a:cs typeface="Times New Roman" panose="02020603050405020304" pitchFamily="18" charset="0"/>
              </a:rPr>
              <a:t>Charting the Course</a:t>
            </a:r>
          </a:p>
          <a:p>
            <a:pPr marL="342900" indent="-342900" algn="l">
              <a:lnSpc>
                <a:spcPct val="150000"/>
              </a:lnSpc>
              <a:buFont typeface="Wingdings" panose="05000000000000000000" pitchFamily="2" charset="2"/>
              <a:buChar char="§"/>
            </a:pPr>
            <a:r>
              <a:rPr lang="en-US" sz="2000" b="1" i="0" dirty="0">
                <a:solidFill>
                  <a:srgbClr val="1F1F1F"/>
                </a:solidFill>
                <a:effectLst/>
                <a:latin typeface="Times New Roman" panose="02020603050405020304" pitchFamily="18" charset="0"/>
                <a:cs typeface="Times New Roman" panose="02020603050405020304" pitchFamily="18" charset="0"/>
              </a:rPr>
              <a:t>Target Audience:</a:t>
            </a:r>
            <a:r>
              <a:rPr lang="en-US" sz="2000" b="0" i="0" dirty="0">
                <a:solidFill>
                  <a:srgbClr val="1F1F1F"/>
                </a:solidFill>
                <a:effectLst/>
                <a:latin typeface="Times New Roman" panose="02020603050405020304" pitchFamily="18" charset="0"/>
                <a:cs typeface="Times New Roman" panose="02020603050405020304" pitchFamily="18" charset="0"/>
              </a:rPr>
              <a:t> Who Benefits?</a:t>
            </a:r>
          </a:p>
          <a:p>
            <a:pPr marL="342900" indent="-342900" algn="l">
              <a:lnSpc>
                <a:spcPct val="150000"/>
              </a:lnSpc>
              <a:buFont typeface="Wingdings" panose="05000000000000000000" pitchFamily="2" charset="2"/>
              <a:buChar char="§"/>
            </a:pPr>
            <a:r>
              <a:rPr lang="en-US" sz="2000" b="1" i="0" dirty="0">
                <a:solidFill>
                  <a:srgbClr val="1F1F1F"/>
                </a:solidFill>
                <a:effectLst/>
                <a:latin typeface="Times New Roman" panose="02020603050405020304" pitchFamily="18" charset="0"/>
                <a:cs typeface="Times New Roman" panose="02020603050405020304" pitchFamily="18" charset="0"/>
              </a:rPr>
              <a:t>The Power of Engineering</a:t>
            </a:r>
            <a:r>
              <a:rPr lang="en-US" sz="2000" b="0" i="0" dirty="0">
                <a:solidFill>
                  <a:srgbClr val="1F1F1F"/>
                </a:solidFill>
                <a:effectLst/>
                <a:latin typeface="Times New Roman" panose="02020603050405020304" pitchFamily="18" charset="0"/>
                <a:cs typeface="Times New Roman" panose="02020603050405020304" pitchFamily="18" charset="0"/>
              </a:rPr>
              <a:t>: Our Solution</a:t>
            </a:r>
          </a:p>
          <a:p>
            <a:pPr marL="342900" indent="-342900" algn="l">
              <a:lnSpc>
                <a:spcPct val="150000"/>
              </a:lnSpc>
              <a:buFont typeface="Wingdings" panose="05000000000000000000" pitchFamily="2" charset="2"/>
              <a:buChar char="§"/>
            </a:pPr>
            <a:r>
              <a:rPr lang="en-US" sz="2000" b="1" i="0" dirty="0">
                <a:solidFill>
                  <a:srgbClr val="1F1F1F"/>
                </a:solidFill>
                <a:effectLst/>
                <a:latin typeface="Times New Roman" panose="02020603050405020304" pitchFamily="18" charset="0"/>
                <a:cs typeface="Times New Roman" panose="02020603050405020304" pitchFamily="18" charset="0"/>
              </a:rPr>
              <a:t>The Wow Factor</a:t>
            </a:r>
            <a:r>
              <a:rPr lang="en-US" sz="2000" b="0" i="0" dirty="0">
                <a:solidFill>
                  <a:srgbClr val="1F1F1F"/>
                </a:solidFill>
                <a:effectLst/>
                <a:latin typeface="Times New Roman" panose="02020603050405020304" pitchFamily="18" charset="0"/>
                <a:cs typeface="Times New Roman" panose="02020603050405020304" pitchFamily="18" charset="0"/>
              </a:rPr>
              <a:t>: Unveiling the Magic</a:t>
            </a:r>
          </a:p>
          <a:p>
            <a:pPr marL="342900" indent="-342900" algn="l">
              <a:lnSpc>
                <a:spcPct val="150000"/>
              </a:lnSpc>
              <a:buFont typeface="Wingdings" panose="05000000000000000000" pitchFamily="2" charset="2"/>
              <a:buChar char="§"/>
            </a:pPr>
            <a:r>
              <a:rPr lang="en-US" sz="2000" b="1" i="0" dirty="0">
                <a:solidFill>
                  <a:srgbClr val="1F1F1F"/>
                </a:solidFill>
                <a:effectLst/>
                <a:latin typeface="Times New Roman" panose="02020603050405020304" pitchFamily="18" charset="0"/>
                <a:cs typeface="Times New Roman" panose="02020603050405020304" pitchFamily="18" charset="0"/>
              </a:rPr>
              <a:t>Modeling the Solution</a:t>
            </a:r>
            <a:r>
              <a:rPr lang="en-US" sz="2000" b="0" i="0" dirty="0">
                <a:solidFill>
                  <a:srgbClr val="1F1F1F"/>
                </a:solidFill>
                <a:effectLst/>
                <a:latin typeface="Times New Roman" panose="02020603050405020304" pitchFamily="18" charset="0"/>
                <a:cs typeface="Times New Roman" panose="02020603050405020304" pitchFamily="18" charset="0"/>
              </a:rPr>
              <a:t>: Building the Engine</a:t>
            </a:r>
          </a:p>
          <a:p>
            <a:pPr marL="342900" indent="-342900" algn="l">
              <a:lnSpc>
                <a:spcPct val="150000"/>
              </a:lnSpc>
              <a:buFont typeface="Wingdings" panose="05000000000000000000" pitchFamily="2" charset="2"/>
              <a:buChar char="§"/>
            </a:pPr>
            <a:r>
              <a:rPr lang="en-US" sz="2000" b="1" i="0" dirty="0">
                <a:solidFill>
                  <a:srgbClr val="1F1F1F"/>
                </a:solidFill>
                <a:effectLst/>
                <a:latin typeface="Times New Roman" panose="02020603050405020304" pitchFamily="18" charset="0"/>
                <a:cs typeface="Times New Roman" panose="02020603050405020304" pitchFamily="18" charset="0"/>
              </a:rPr>
              <a:t>Unveiling the Results</a:t>
            </a:r>
            <a:r>
              <a:rPr lang="en-US" sz="2000" b="0" i="0" dirty="0">
                <a:solidFill>
                  <a:srgbClr val="1F1F1F"/>
                </a:solidFill>
                <a:effectLst/>
                <a:latin typeface="Times New Roman" panose="02020603050405020304" pitchFamily="18" charset="0"/>
                <a:cs typeface="Times New Roman" panose="02020603050405020304" pitchFamily="18" charset="0"/>
              </a:rPr>
              <a:t>: The Proof is in the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88568" y="876860"/>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4933EF69-36B8-82AB-0E9A-95A39E196567}"/>
              </a:ext>
            </a:extLst>
          </p:cNvPr>
          <p:cNvSpPr txBox="1"/>
          <p:nvPr/>
        </p:nvSpPr>
        <p:spPr>
          <a:xfrm>
            <a:off x="888568" y="2202163"/>
            <a:ext cx="8325426" cy="2345322"/>
          </a:xfrm>
          <a:prstGeom prst="rect">
            <a:avLst/>
          </a:prstGeom>
          <a:noFill/>
        </p:spPr>
        <p:txBody>
          <a:bodyPr wrap="square">
            <a:spAutoFit/>
          </a:bodyPr>
          <a:lstStyle/>
          <a:p>
            <a:pPr>
              <a:lnSpc>
                <a:spcPct val="150000"/>
              </a:lnSpc>
            </a:pPr>
            <a:r>
              <a:rPr lang="en-US" sz="2000" b="0" i="0" dirty="0">
                <a:solidFill>
                  <a:srgbClr val="0D0D0D"/>
                </a:solidFill>
                <a:effectLst/>
                <a:latin typeface="Times New Roman" panose="02020603050405020304" pitchFamily="18" charset="0"/>
                <a:cs typeface="Times New Roman" panose="02020603050405020304" pitchFamily="18" charset="0"/>
              </a:rPr>
              <a:t>Develop a machine learning model using the Support Vector Machine (SVM) algorithm to classify iris flowers based on their sepal and petal characteristics. The goal is to accurately predict the species of iris flowers (</a:t>
            </a:r>
            <a:r>
              <a:rPr lang="en-US" sz="2000" b="0" i="0" dirty="0" err="1">
                <a:solidFill>
                  <a:srgbClr val="0D0D0D"/>
                </a:solidFill>
                <a:effectLst/>
                <a:latin typeface="Times New Roman" panose="02020603050405020304" pitchFamily="18" charset="0"/>
                <a:cs typeface="Times New Roman" panose="02020603050405020304" pitchFamily="18" charset="0"/>
              </a:rPr>
              <a:t>setosa</a:t>
            </a:r>
            <a:r>
              <a:rPr lang="en-US" sz="2000" b="0" i="0" dirty="0">
                <a:solidFill>
                  <a:srgbClr val="0D0D0D"/>
                </a:solidFill>
                <a:effectLst/>
                <a:latin typeface="Times New Roman" panose="02020603050405020304" pitchFamily="18" charset="0"/>
                <a:cs typeface="Times New Roman" panose="02020603050405020304" pitchFamily="18" charset="0"/>
              </a:rPr>
              <a:t>, versicolor, or virginica) given measurements of sepal length, sepal width, petal length, </a:t>
            </a:r>
          </a:p>
          <a:p>
            <a:pPr>
              <a:lnSpc>
                <a:spcPct val="150000"/>
              </a:lnSpc>
            </a:pPr>
            <a:r>
              <a:rPr lang="en-US" sz="2000" b="0" i="0" dirty="0">
                <a:solidFill>
                  <a:srgbClr val="0D0D0D"/>
                </a:solidFill>
                <a:effectLst/>
                <a:latin typeface="Times New Roman" panose="02020603050405020304" pitchFamily="18" charset="0"/>
                <a:cs typeface="Times New Roman" panose="02020603050405020304" pitchFamily="18" charset="0"/>
              </a:rPr>
              <a:t>and petal width.</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990600" y="1017270"/>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3F92D32E-0AE3-6EA9-7200-418AE7B76C55}"/>
              </a:ext>
            </a:extLst>
          </p:cNvPr>
          <p:cNvSpPr txBox="1"/>
          <p:nvPr/>
        </p:nvSpPr>
        <p:spPr>
          <a:xfrm>
            <a:off x="904874" y="2346138"/>
            <a:ext cx="8677276" cy="2806987"/>
          </a:xfrm>
          <a:prstGeom prst="rect">
            <a:avLst/>
          </a:prstGeom>
          <a:noFill/>
        </p:spPr>
        <p:txBody>
          <a:bodyPr wrap="square" rtlCol="0">
            <a:spAutoFit/>
          </a:bodyPr>
          <a:lstStyle/>
          <a:p>
            <a:pPr algn="l">
              <a:lnSpc>
                <a:spcPct val="150000"/>
              </a:lnSpc>
            </a:pPr>
            <a:r>
              <a:rPr lang="en-US" sz="2000" b="0" i="0" dirty="0">
                <a:solidFill>
                  <a:srgbClr val="0D0D0D"/>
                </a:solidFill>
                <a:effectLst/>
                <a:latin typeface="Times New Roman" panose="02020603050405020304" pitchFamily="18" charset="0"/>
                <a:cs typeface="Times New Roman" panose="02020603050405020304" pitchFamily="18" charset="0"/>
              </a:rPr>
              <a:t>The Iris Flowers Classification project aims to develop a machine learning model utilizing the Support Vector Machine (SVM) algorithm to classify iris flowers based on their sepal and petal characteristics. The ultimate goal is to accurately predict the species of iris flowers, namely </a:t>
            </a:r>
            <a:r>
              <a:rPr lang="en-US" sz="2000" b="1" i="0" dirty="0" err="1">
                <a:solidFill>
                  <a:srgbClr val="0D0D0D"/>
                </a:solidFill>
                <a:effectLst/>
                <a:latin typeface="Times New Roman" panose="02020603050405020304" pitchFamily="18" charset="0"/>
                <a:cs typeface="Times New Roman" panose="02020603050405020304" pitchFamily="18" charset="0"/>
              </a:rPr>
              <a:t>setosa</a:t>
            </a:r>
            <a:r>
              <a:rPr lang="en-US" sz="2000" b="1" i="0" dirty="0">
                <a:solidFill>
                  <a:srgbClr val="0D0D0D"/>
                </a:solidFill>
                <a:effectLst/>
                <a:latin typeface="Times New Roman" panose="02020603050405020304" pitchFamily="18" charset="0"/>
                <a:cs typeface="Times New Roman" panose="02020603050405020304" pitchFamily="18" charset="0"/>
              </a:rPr>
              <a:t>, versicolor, or virginica</a:t>
            </a:r>
            <a:r>
              <a:rPr lang="en-US" sz="2000" b="0" i="0" dirty="0">
                <a:solidFill>
                  <a:srgbClr val="0D0D0D"/>
                </a:solidFill>
                <a:effectLst/>
                <a:latin typeface="Times New Roman" panose="02020603050405020304" pitchFamily="18" charset="0"/>
                <a:cs typeface="Times New Roman" panose="02020603050405020304" pitchFamily="18" charset="0"/>
              </a:rPr>
              <a:t>, using measurements of sepal length, sepal width, petal length, and petal width with the help of different kernels of SVM.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4D6B-DA88-92D3-2957-57349981CD26}"/>
              </a:ext>
            </a:extLst>
          </p:cNvPr>
          <p:cNvSpPr>
            <a:spLocks noGrp="1"/>
          </p:cNvSpPr>
          <p:nvPr>
            <p:ph type="title"/>
          </p:nvPr>
        </p:nvSpPr>
        <p:spPr>
          <a:xfrm>
            <a:off x="558165" y="385444"/>
            <a:ext cx="9764395" cy="738664"/>
          </a:xfrm>
        </p:spPr>
        <p:txBody>
          <a:bodyPr/>
          <a:lstStyle/>
          <a:p>
            <a:r>
              <a:rPr lang="en-US" dirty="0"/>
              <a:t>Images</a:t>
            </a:r>
          </a:p>
        </p:txBody>
      </p:sp>
      <p:pic>
        <p:nvPicPr>
          <p:cNvPr id="3" name="Picture 2">
            <a:extLst>
              <a:ext uri="{FF2B5EF4-FFF2-40B4-BE49-F238E27FC236}">
                <a16:creationId xmlns:a16="http://schemas.microsoft.com/office/drawing/2014/main" id="{3B0B274B-2A74-F6F7-2B78-8C0E420102F8}"/>
              </a:ext>
            </a:extLst>
          </p:cNvPr>
          <p:cNvPicPr>
            <a:picLocks noChangeAspect="1"/>
          </p:cNvPicPr>
          <p:nvPr/>
        </p:nvPicPr>
        <p:blipFill>
          <a:blip r:embed="rId2"/>
          <a:stretch>
            <a:fillRect/>
          </a:stretch>
        </p:blipFill>
        <p:spPr>
          <a:xfrm>
            <a:off x="1447800" y="2895600"/>
            <a:ext cx="7638950" cy="3115326"/>
          </a:xfrm>
          <a:prstGeom prst="rect">
            <a:avLst/>
          </a:prstGeom>
        </p:spPr>
      </p:pic>
      <p:sp>
        <p:nvSpPr>
          <p:cNvPr id="4" name="TextBox 3">
            <a:extLst>
              <a:ext uri="{FF2B5EF4-FFF2-40B4-BE49-F238E27FC236}">
                <a16:creationId xmlns:a16="http://schemas.microsoft.com/office/drawing/2014/main" id="{8523D46B-6F1B-9B97-CDED-9F270E123AB4}"/>
              </a:ext>
            </a:extLst>
          </p:cNvPr>
          <p:cNvSpPr txBox="1"/>
          <p:nvPr/>
        </p:nvSpPr>
        <p:spPr>
          <a:xfrm>
            <a:off x="1447800" y="1773573"/>
            <a:ext cx="723900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Iris flower can be classified into three based on there sepal length , petal length , sepal width , petal width they are listed below</a:t>
            </a:r>
          </a:p>
        </p:txBody>
      </p:sp>
    </p:spTree>
    <p:extLst>
      <p:ext uri="{BB962C8B-B14F-4D97-AF65-F5344CB8AC3E}">
        <p14:creationId xmlns:p14="http://schemas.microsoft.com/office/powerpoint/2010/main" val="1184776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457200" y="17218"/>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5960E4BF-6509-7F70-1A76-AB7598EDC594}"/>
              </a:ext>
            </a:extLst>
          </p:cNvPr>
          <p:cNvSpPr txBox="1"/>
          <p:nvPr/>
        </p:nvSpPr>
        <p:spPr>
          <a:xfrm>
            <a:off x="599244" y="1640560"/>
            <a:ext cx="8854786" cy="5078313"/>
          </a:xfrm>
          <a:prstGeom prst="rect">
            <a:avLst/>
          </a:prstGeom>
          <a:noFill/>
        </p:spPr>
        <p:txBody>
          <a:bodyPr wrap="square">
            <a:spAutoFit/>
          </a:bodyPr>
          <a:lstStyle/>
          <a:p>
            <a:pPr marL="342900" indent="-342900">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Botanists and Biologists</a:t>
            </a:r>
            <a:r>
              <a:rPr lang="en-US" sz="2000" b="0" i="0" dirty="0">
                <a:solidFill>
                  <a:srgbClr val="0D0D0D"/>
                </a:solidFill>
                <a:effectLst/>
                <a:latin typeface="Times New Roman" panose="02020603050405020304" pitchFamily="18" charset="0"/>
                <a:cs typeface="Times New Roman" panose="02020603050405020304" pitchFamily="18" charset="0"/>
              </a:rPr>
              <a:t>:</a:t>
            </a:r>
          </a:p>
          <a:p>
            <a:r>
              <a:rPr lang="en-US" sz="2000" dirty="0">
                <a:solidFill>
                  <a:srgbClr val="0D0D0D"/>
                </a:solidFill>
                <a:latin typeface="Times New Roman" panose="02020603050405020304" pitchFamily="18" charset="0"/>
                <a:cs typeface="Times New Roman" panose="02020603050405020304" pitchFamily="18" charset="0"/>
              </a:rPr>
              <a:t>             M</a:t>
            </a:r>
            <a:r>
              <a:rPr lang="en-US" sz="2000" b="0" i="0" dirty="0">
                <a:solidFill>
                  <a:srgbClr val="0D0D0D"/>
                </a:solidFill>
                <a:effectLst/>
                <a:latin typeface="Times New Roman" panose="02020603050405020304" pitchFamily="18" charset="0"/>
                <a:cs typeface="Times New Roman" panose="02020603050405020304" pitchFamily="18" charset="0"/>
              </a:rPr>
              <a:t>ay find the classification model useful for identifying and categorizing iris             flowers based on their characteristics.</a:t>
            </a:r>
            <a:endParaRPr lang="en-US" sz="2000" dirty="0">
              <a:solidFill>
                <a:srgbClr val="0D0D0D"/>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Horticulturists and Gardeners</a:t>
            </a:r>
            <a:r>
              <a:rPr lang="en-US" sz="2000" b="0" i="0" dirty="0">
                <a:solidFill>
                  <a:srgbClr val="0D0D0D"/>
                </a:solidFill>
                <a:effectLst/>
                <a:latin typeface="Times New Roman" panose="02020603050405020304" pitchFamily="18" charset="0"/>
                <a:cs typeface="Times New Roman" panose="02020603050405020304" pitchFamily="18" charset="0"/>
              </a:rPr>
              <a:t>: </a:t>
            </a:r>
          </a:p>
          <a:p>
            <a:r>
              <a:rPr lang="en-US" sz="2000" b="0" i="0" dirty="0">
                <a:solidFill>
                  <a:srgbClr val="0D0D0D"/>
                </a:solidFill>
                <a:effectLst/>
                <a:latin typeface="Times New Roman" panose="02020603050405020304" pitchFamily="18" charset="0"/>
                <a:cs typeface="Times New Roman" panose="02020603050405020304" pitchFamily="18" charset="0"/>
              </a:rPr>
              <a:t>               May utilize the model to identify and classify different iris species, aiding in plant breeding, cultivation, and landscaping projects.</a:t>
            </a:r>
            <a:endParaRPr lang="en-US" sz="2000" b="1" dirty="0">
              <a:solidFill>
                <a:srgbClr val="0D0D0D"/>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Educators and Students:</a:t>
            </a:r>
          </a:p>
          <a:p>
            <a:r>
              <a:rPr lang="en-US" sz="2000" b="1" dirty="0">
                <a:solidFill>
                  <a:srgbClr val="0D0D0D"/>
                </a:solidFill>
                <a:latin typeface="Times New Roman" panose="02020603050405020304" pitchFamily="18" charset="0"/>
                <a:cs typeface="Times New Roman" panose="02020603050405020304" pitchFamily="18" charset="0"/>
              </a:rPr>
              <a:t>             </a:t>
            </a:r>
            <a:r>
              <a:rPr lang="en-US" sz="2000" dirty="0">
                <a:solidFill>
                  <a:srgbClr val="0D0D0D"/>
                </a:solidFill>
                <a:latin typeface="Times New Roman" panose="02020603050405020304" pitchFamily="18" charset="0"/>
                <a:cs typeface="Times New Roman" panose="02020603050405020304" pitchFamily="18" charset="0"/>
              </a:rPr>
              <a:t>  M</a:t>
            </a:r>
            <a:r>
              <a:rPr lang="en-US" sz="2000" b="0" i="0" dirty="0">
                <a:solidFill>
                  <a:srgbClr val="0D0D0D"/>
                </a:solidFill>
                <a:effectLst/>
                <a:latin typeface="Times New Roman" panose="02020603050405020304" pitchFamily="18" charset="0"/>
                <a:cs typeface="Times New Roman" panose="02020603050405020304" pitchFamily="18" charset="0"/>
              </a:rPr>
              <a:t>ay use the model for educational purposes, such as demonstrating classification techniques and species identification methods.</a:t>
            </a:r>
            <a:endParaRPr lang="en-US" sz="2000" b="1" dirty="0">
              <a:solidFill>
                <a:srgbClr val="0D0D0D"/>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Conservationists and Environmentalists</a:t>
            </a:r>
            <a:r>
              <a:rPr lang="en-US" sz="2000" b="0" i="0" dirty="0">
                <a:solidFill>
                  <a:srgbClr val="0D0D0D"/>
                </a:solidFill>
                <a:effectLst/>
                <a:latin typeface="Times New Roman" panose="02020603050405020304" pitchFamily="18" charset="0"/>
                <a:cs typeface="Times New Roman" panose="02020603050405020304" pitchFamily="18" charset="0"/>
              </a:rPr>
              <a:t>: </a:t>
            </a:r>
            <a:endParaRPr lang="en-US" sz="2000" b="1" i="0" dirty="0">
              <a:solidFill>
                <a:srgbClr val="0D0D0D"/>
              </a:solidFill>
              <a:effectLst/>
              <a:latin typeface="Times New Roman" panose="02020603050405020304" pitchFamily="18" charset="0"/>
              <a:cs typeface="Times New Roman" panose="02020603050405020304" pitchFamily="18" charset="0"/>
            </a:endParaRPr>
          </a:p>
          <a:p>
            <a:r>
              <a:rPr lang="en-US" sz="2000" b="1" dirty="0">
                <a:solidFill>
                  <a:srgbClr val="0D0D0D"/>
                </a:solidFill>
                <a:latin typeface="Times New Roman" panose="02020603050405020304" pitchFamily="18" charset="0"/>
                <a:cs typeface="Times New Roman" panose="02020603050405020304" pitchFamily="18" charset="0"/>
              </a:rPr>
              <a:t>             </a:t>
            </a:r>
            <a:r>
              <a:rPr lang="en-US" sz="2000" dirty="0">
                <a:solidFill>
                  <a:srgbClr val="0D0D0D"/>
                </a:solidFill>
                <a:latin typeface="Times New Roman" panose="02020603050405020304" pitchFamily="18" charset="0"/>
                <a:cs typeface="Times New Roman" panose="02020603050405020304" pitchFamily="18" charset="0"/>
              </a:rPr>
              <a:t>  Ma</a:t>
            </a:r>
            <a:r>
              <a:rPr lang="en-US" sz="2000" b="0" i="0" dirty="0">
                <a:solidFill>
                  <a:srgbClr val="0D0D0D"/>
                </a:solidFill>
                <a:effectLst/>
                <a:latin typeface="Times New Roman" panose="02020603050405020304" pitchFamily="18" charset="0"/>
                <a:cs typeface="Times New Roman" panose="02020603050405020304" pitchFamily="18" charset="0"/>
              </a:rPr>
              <a:t>y benefit from the model's ability to identify and monitor different iris species, aiding in biodiversity assessments and habitat conservation initiatives.</a:t>
            </a:r>
            <a:endParaRPr lang="en-US" sz="2000" b="1" dirty="0">
              <a:solidFill>
                <a:srgbClr val="0D0D0D"/>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Commercial Nurseries and Florists:</a:t>
            </a:r>
          </a:p>
          <a:p>
            <a:r>
              <a:rPr lang="en-US" sz="2000" b="1" dirty="0">
                <a:solidFill>
                  <a:srgbClr val="0D0D0D"/>
                </a:solidFill>
                <a:latin typeface="Times New Roman" panose="02020603050405020304" pitchFamily="18" charset="0"/>
                <a:cs typeface="Times New Roman" panose="02020603050405020304" pitchFamily="18" charset="0"/>
              </a:rPr>
              <a:t>             </a:t>
            </a:r>
            <a:r>
              <a:rPr lang="en-US" sz="2000" dirty="0">
                <a:solidFill>
                  <a:srgbClr val="0D0D0D"/>
                </a:solidFill>
                <a:latin typeface="Times New Roman" panose="02020603050405020304" pitchFamily="18" charset="0"/>
                <a:cs typeface="Times New Roman" panose="02020603050405020304" pitchFamily="18" charset="0"/>
              </a:rPr>
              <a:t>   May</a:t>
            </a:r>
            <a:r>
              <a:rPr lang="en-US" sz="2000" b="0" i="0" dirty="0">
                <a:solidFill>
                  <a:srgbClr val="0D0D0D"/>
                </a:solidFill>
                <a:effectLst/>
                <a:latin typeface="Times New Roman" panose="02020603050405020304" pitchFamily="18" charset="0"/>
                <a:cs typeface="Times New Roman" panose="02020603050405020304" pitchFamily="18" charset="0"/>
              </a:rPr>
              <a:t> use the model to accurately classify iris flowers, ensuring the correct labeling and marketing of their products.</a:t>
            </a:r>
            <a:endParaRPr lang="en-US" sz="2000" b="1" dirty="0">
              <a:solidFill>
                <a:srgbClr val="0D0D0D"/>
              </a:solidFill>
              <a:latin typeface="Times New Roman" panose="02020603050405020304" pitchFamily="18" charset="0"/>
              <a:cs typeface="Times New Roman" panose="02020603050405020304" pitchFamily="18" charset="0"/>
            </a:endParaRPr>
          </a:p>
          <a:p>
            <a:r>
              <a:rPr lang="en-US" sz="2000" b="1" i="0" dirty="0">
                <a:solidFill>
                  <a:srgbClr val="0D0D0D"/>
                </a:solidFill>
                <a:effectLst/>
                <a:latin typeface="Times New Roman" panose="02020603050405020304" pitchFamily="18" charset="0"/>
                <a:cs typeface="Times New Roman" panose="02020603050405020304" pitchFamily="18"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457200" y="130264"/>
            <a:ext cx="10668000" cy="1044517"/>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1" name="TextBox 10">
            <a:extLst>
              <a:ext uri="{FF2B5EF4-FFF2-40B4-BE49-F238E27FC236}">
                <a16:creationId xmlns:a16="http://schemas.microsoft.com/office/drawing/2014/main" id="{B4168EE9-B288-04FA-DA1E-299510F1C04F}"/>
              </a:ext>
            </a:extLst>
          </p:cNvPr>
          <p:cNvSpPr txBox="1"/>
          <p:nvPr/>
        </p:nvSpPr>
        <p:spPr>
          <a:xfrm>
            <a:off x="2838138" y="1480289"/>
            <a:ext cx="6105378" cy="3816429"/>
          </a:xfrm>
          <a:prstGeom prst="rect">
            <a:avLst/>
          </a:prstGeom>
          <a:noFill/>
        </p:spPr>
        <p:txBody>
          <a:bodyPr wrap="square">
            <a:spAutoFit/>
          </a:bodyPr>
          <a:lstStyle/>
          <a:p>
            <a:r>
              <a:rPr lang="en-US" sz="2200" b="1" i="0" dirty="0">
                <a:solidFill>
                  <a:srgbClr val="0D0D0D"/>
                </a:solidFill>
                <a:effectLst/>
                <a:latin typeface="Times New Roman" panose="02020603050405020304" pitchFamily="18" charset="0"/>
                <a:cs typeface="Times New Roman" panose="02020603050405020304" pitchFamily="18" charset="0"/>
              </a:rPr>
              <a:t>Solution:</a:t>
            </a:r>
            <a:r>
              <a:rPr lang="en-US" sz="2200" b="0" i="0" dirty="0">
                <a:solidFill>
                  <a:srgbClr val="0D0D0D"/>
                </a:solidFill>
                <a:effectLst/>
                <a:latin typeface="Times New Roman" panose="02020603050405020304" pitchFamily="18" charset="0"/>
                <a:cs typeface="Times New Roman" panose="02020603050405020304" pitchFamily="18" charset="0"/>
              </a:rPr>
              <a:t> </a:t>
            </a:r>
          </a:p>
          <a:p>
            <a:r>
              <a:rPr lang="en-US" sz="2000" dirty="0">
                <a:solidFill>
                  <a:srgbClr val="0D0D0D"/>
                </a:solidFill>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The proposed solution involves developing a machine learning model using the Support Vector Machine (SVM) algorithm to classify iris flowers based on their sepal and petal characteristics. This model will be trained on the Iris dataset, which contains measurements of sepal length, sepal width, petal length, and petal width for different iris species. </a:t>
            </a:r>
          </a:p>
          <a:p>
            <a:endParaRPr lang="en-US" sz="2000" dirty="0">
              <a:solidFill>
                <a:srgbClr val="0D0D0D"/>
              </a:solidFill>
              <a:latin typeface="Times New Roman" panose="02020603050405020304" pitchFamily="18" charset="0"/>
              <a:cs typeface="Times New Roman" panose="02020603050405020304" pitchFamily="18" charset="0"/>
            </a:endParaRPr>
          </a:p>
          <a:p>
            <a:endParaRPr lang="en-US" sz="2000" dirty="0">
              <a:solidFill>
                <a:srgbClr val="0D0D0D"/>
              </a:solidFill>
              <a:latin typeface="Times New Roman" panose="02020603050405020304" pitchFamily="18" charset="0"/>
              <a:cs typeface="Times New Roman" panose="02020603050405020304" pitchFamily="18" charset="0"/>
            </a:endParaRPr>
          </a:p>
          <a:p>
            <a:endParaRPr lang="en-US" sz="2000" dirty="0">
              <a:solidFill>
                <a:srgbClr val="0D0D0D"/>
              </a:solidFill>
              <a:latin typeface="Times New Roman" panose="02020603050405020304" pitchFamily="18" charset="0"/>
              <a:cs typeface="Times New Roman" panose="02020603050405020304" pitchFamily="18" charset="0"/>
            </a:endParaRPr>
          </a:p>
          <a:p>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769996-5072-15E4-8105-001E2594885F}"/>
              </a:ext>
            </a:extLst>
          </p:cNvPr>
          <p:cNvSpPr txBox="1"/>
          <p:nvPr/>
        </p:nvSpPr>
        <p:spPr>
          <a:xfrm>
            <a:off x="2944475" y="4027311"/>
            <a:ext cx="6105378"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           To classify the three different types of  the iris flower more precisely , we used different kernels of SVM (Support Vector Machine) such as , </a:t>
            </a:r>
          </a:p>
        </p:txBody>
      </p:sp>
      <p:sp>
        <p:nvSpPr>
          <p:cNvPr id="18" name="TextBox 17">
            <a:extLst>
              <a:ext uri="{FF2B5EF4-FFF2-40B4-BE49-F238E27FC236}">
                <a16:creationId xmlns:a16="http://schemas.microsoft.com/office/drawing/2014/main" id="{91AC6156-BC45-0998-6FA1-01ADB75F993E}"/>
              </a:ext>
            </a:extLst>
          </p:cNvPr>
          <p:cNvSpPr txBox="1"/>
          <p:nvPr/>
        </p:nvSpPr>
        <p:spPr>
          <a:xfrm>
            <a:off x="3733800" y="5158367"/>
            <a:ext cx="5190978" cy="163121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Linear Kernel</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Polynomial Kernel</a:t>
            </a:r>
          </a:p>
          <a:p>
            <a:pPr marL="342900" indent="-342900">
              <a:buFont typeface="Wingdings" panose="05000000000000000000" pitchFamily="2" charset="2"/>
              <a:buChar char="Ø"/>
            </a:pPr>
            <a:r>
              <a:rPr lang="en-US" sz="2000" i="0" dirty="0">
                <a:solidFill>
                  <a:srgbClr val="0D0D0D"/>
                </a:solidFill>
                <a:effectLst/>
                <a:latin typeface="Times New Roman" panose="02020603050405020304" pitchFamily="18" charset="0"/>
                <a:cs typeface="Times New Roman" panose="02020603050405020304" pitchFamily="18" charset="0"/>
              </a:rPr>
              <a:t>Gaussian Radial Basis Function (RBF) Kernel</a:t>
            </a:r>
          </a:p>
          <a:p>
            <a:pPr marL="342900" indent="-342900">
              <a:buFont typeface="Wingdings" panose="05000000000000000000" pitchFamily="2" charset="2"/>
              <a:buChar char="Ø"/>
            </a:pPr>
            <a:r>
              <a:rPr lang="en-US" sz="2000" dirty="0">
                <a:solidFill>
                  <a:srgbClr val="0D0D0D"/>
                </a:solidFill>
                <a:latin typeface="Times New Roman" panose="02020603050405020304" pitchFamily="18" charset="0"/>
                <a:cs typeface="Times New Roman" panose="02020603050405020304" pitchFamily="18" charset="0"/>
              </a:rPr>
              <a:t>Sigmoid Kernel</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CAAD4-0AB0-BFB9-7E41-B0D17D2B37A0}"/>
              </a:ext>
            </a:extLst>
          </p:cNvPr>
          <p:cNvSpPr>
            <a:spLocks noGrp="1"/>
          </p:cNvSpPr>
          <p:nvPr>
            <p:ph type="title"/>
          </p:nvPr>
        </p:nvSpPr>
        <p:spPr>
          <a:xfrm>
            <a:off x="1600200" y="1600200"/>
            <a:ext cx="6705600" cy="1538883"/>
          </a:xfrm>
        </p:spPr>
        <p:txBody>
          <a:bodyPr/>
          <a:lstStyle/>
          <a:p>
            <a:r>
              <a:rPr lang="en-US" sz="2000" b="0" i="0" dirty="0">
                <a:solidFill>
                  <a:srgbClr val="0D0D0D"/>
                </a:solidFill>
                <a:effectLst/>
                <a:latin typeface="Times New Roman" panose="02020603050405020304" pitchFamily="18" charset="0"/>
                <a:cs typeface="Times New Roman" panose="02020603050405020304" pitchFamily="18" charset="0"/>
              </a:rPr>
              <a:t>value proposition refers to a clear statement that outlines the unique benefits or value that the project delivers to its stakeholders.  It communicates the specific advantages or solutions that the project offers to address classification of Iris problem, the following are the value propositions ;</a:t>
            </a:r>
            <a:endParaRPr lang="en-US" sz="2000" b="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B9F60F9-3AC3-3B25-5E1C-B8C2D089A515}"/>
              </a:ext>
            </a:extLst>
          </p:cNvPr>
          <p:cNvSpPr txBox="1"/>
          <p:nvPr/>
        </p:nvSpPr>
        <p:spPr>
          <a:xfrm>
            <a:off x="762000" y="538877"/>
            <a:ext cx="6105378" cy="646331"/>
          </a:xfrm>
          <a:prstGeom prst="rect">
            <a:avLst/>
          </a:prstGeom>
          <a:noFill/>
        </p:spPr>
        <p:txBody>
          <a:bodyPr wrap="square">
            <a:spAutoFit/>
          </a:bodyPr>
          <a:lstStyle/>
          <a:p>
            <a:r>
              <a:rPr lang="en-US" sz="3600" b="1" i="0" dirty="0">
                <a:solidFill>
                  <a:srgbClr val="0D0D0D"/>
                </a:solidFill>
                <a:effectLst/>
                <a:latin typeface="Trebuchet MS" panose="020B0603020202020204" pitchFamily="34" charset="0"/>
                <a:cs typeface="Times New Roman" panose="02020603050405020304" pitchFamily="18" charset="0"/>
              </a:rPr>
              <a:t>Value Proposition</a:t>
            </a:r>
            <a:endParaRPr lang="en-US" sz="3600" dirty="0">
              <a:latin typeface="Trebuchet MS" panose="020B0603020202020204" pitchFamily="34" charset="0"/>
            </a:endParaRPr>
          </a:p>
        </p:txBody>
      </p:sp>
      <p:sp>
        <p:nvSpPr>
          <p:cNvPr id="13" name="TextBox 12">
            <a:extLst>
              <a:ext uri="{FF2B5EF4-FFF2-40B4-BE49-F238E27FC236}">
                <a16:creationId xmlns:a16="http://schemas.microsoft.com/office/drawing/2014/main" id="{23D6C3A7-EAD0-D41C-CFD3-C0D1D33848D2}"/>
              </a:ext>
            </a:extLst>
          </p:cNvPr>
          <p:cNvSpPr txBox="1"/>
          <p:nvPr/>
        </p:nvSpPr>
        <p:spPr>
          <a:xfrm>
            <a:off x="2133600" y="3297164"/>
            <a:ext cx="3962400" cy="1754326"/>
          </a:xfrm>
          <a:prstGeom prst="rect">
            <a:avLst/>
          </a:prstGeom>
          <a:noFill/>
        </p:spPr>
        <p:txBody>
          <a:bodyPr wrap="square" rtlCol="0">
            <a:spAutoFit/>
          </a:bodyPr>
          <a:lstStyle/>
          <a:p>
            <a:pPr marL="285750" indent="-285750">
              <a:buFont typeface="Wingdings" panose="05000000000000000000" pitchFamily="2" charset="2"/>
              <a:buChar char="q"/>
            </a:pPr>
            <a:r>
              <a:rPr lang="en-US" sz="1800" b="0" i="0" dirty="0">
                <a:solidFill>
                  <a:srgbClr val="0D0D0D"/>
                </a:solidFill>
                <a:effectLst/>
                <a:latin typeface="Times New Roman" panose="02020603050405020304" pitchFamily="18" charset="0"/>
                <a:cs typeface="Times New Roman" panose="02020603050405020304" pitchFamily="18" charset="0"/>
              </a:rPr>
              <a:t>Accurate Classification</a:t>
            </a:r>
          </a:p>
          <a:p>
            <a:pPr marL="285750" indent="-285750">
              <a:buFont typeface="Wingdings" panose="05000000000000000000" pitchFamily="2" charset="2"/>
              <a:buChar char="q"/>
            </a:pPr>
            <a:r>
              <a:rPr lang="en-US" sz="1800" b="0" i="0" dirty="0">
                <a:solidFill>
                  <a:srgbClr val="0D0D0D"/>
                </a:solidFill>
                <a:effectLst/>
                <a:latin typeface="Times New Roman" panose="02020603050405020304" pitchFamily="18" charset="0"/>
                <a:cs typeface="Times New Roman" panose="02020603050405020304" pitchFamily="18" charset="0"/>
              </a:rPr>
              <a:t>Automated Species Identification</a:t>
            </a:r>
          </a:p>
          <a:p>
            <a:pPr marL="285750" indent="-285750">
              <a:buFont typeface="Wingdings" panose="05000000000000000000" pitchFamily="2" charset="2"/>
              <a:buChar char="q"/>
            </a:pPr>
            <a:r>
              <a:rPr lang="en-US" sz="1800" b="0" i="0" dirty="0">
                <a:solidFill>
                  <a:srgbClr val="0D0D0D"/>
                </a:solidFill>
                <a:effectLst/>
                <a:latin typeface="Times New Roman" panose="02020603050405020304" pitchFamily="18" charset="0"/>
                <a:cs typeface="Times New Roman" panose="02020603050405020304" pitchFamily="18" charset="0"/>
              </a:rPr>
              <a:t>Improved Decision-Making</a:t>
            </a:r>
          </a:p>
          <a:p>
            <a:pPr marL="285750" indent="-285750">
              <a:buFont typeface="Wingdings" panose="05000000000000000000" pitchFamily="2" charset="2"/>
              <a:buChar char="q"/>
            </a:pPr>
            <a:r>
              <a:rPr lang="en-US" sz="1800" b="0" i="0" dirty="0">
                <a:solidFill>
                  <a:srgbClr val="0D0D0D"/>
                </a:solidFill>
                <a:effectLst/>
                <a:latin typeface="Times New Roman" panose="02020603050405020304" pitchFamily="18" charset="0"/>
                <a:cs typeface="Times New Roman" panose="02020603050405020304" pitchFamily="18" charset="0"/>
              </a:rPr>
              <a:t>Enhanced Efficienc</a:t>
            </a:r>
            <a:r>
              <a:rPr lang="en-US" dirty="0">
                <a:solidFill>
                  <a:srgbClr val="0D0D0D"/>
                </a:solidFill>
                <a:latin typeface="Times New Roman" panose="02020603050405020304" pitchFamily="18" charset="0"/>
                <a:cs typeface="Times New Roman" panose="02020603050405020304" pitchFamily="18" charset="0"/>
              </a:rPr>
              <a:t>y</a:t>
            </a:r>
          </a:p>
          <a:p>
            <a:pPr marL="285750" indent="-285750">
              <a:buFont typeface="Wingdings" panose="05000000000000000000" pitchFamily="2" charset="2"/>
              <a:buChar char="q"/>
            </a:pPr>
            <a:r>
              <a:rPr lang="en-US" sz="1800" b="0" i="0" dirty="0">
                <a:solidFill>
                  <a:srgbClr val="0D0D0D"/>
                </a:solidFill>
                <a:effectLst/>
                <a:latin typeface="Times New Roman" panose="02020603050405020304" pitchFamily="18" charset="0"/>
                <a:cs typeface="Times New Roman" panose="02020603050405020304" pitchFamily="18" charset="0"/>
              </a:rPr>
              <a:t>Educational Resource</a:t>
            </a:r>
          </a:p>
          <a:p>
            <a:pPr marL="285750" indent="-285750">
              <a:buFont typeface="Wingdings" panose="05000000000000000000" pitchFamily="2" charset="2"/>
              <a:buChar char="q"/>
            </a:pPr>
            <a:r>
              <a:rPr lang="en-US" sz="1800" b="0" i="0" dirty="0">
                <a:solidFill>
                  <a:srgbClr val="0D0D0D"/>
                </a:solidFill>
                <a:effectLst/>
                <a:latin typeface="Times New Roman" panose="02020603050405020304" pitchFamily="18" charset="0"/>
                <a:cs typeface="Times New Roman" panose="02020603050405020304" pitchFamily="18" charset="0"/>
              </a:rPr>
              <a:t>Potential for Integration</a:t>
            </a:r>
            <a:endParaRPr lang="en-US" dirty="0"/>
          </a:p>
        </p:txBody>
      </p:sp>
      <p:pic>
        <p:nvPicPr>
          <p:cNvPr id="14" name="object 2">
            <a:extLst>
              <a:ext uri="{FF2B5EF4-FFF2-40B4-BE49-F238E27FC236}">
                <a16:creationId xmlns:a16="http://schemas.microsoft.com/office/drawing/2014/main" id="{EAB63010-C4C6-0944-FA75-9C94E79D51C7}"/>
              </a:ext>
            </a:extLst>
          </p:cNvPr>
          <p:cNvPicPr/>
          <p:nvPr/>
        </p:nvPicPr>
        <p:blipFill>
          <a:blip r:embed="rId2" cstate="print"/>
          <a:stretch>
            <a:fillRect/>
          </a:stretch>
        </p:blipFill>
        <p:spPr>
          <a:xfrm>
            <a:off x="7896226" y="3191837"/>
            <a:ext cx="2695574" cy="3248025"/>
          </a:xfrm>
          <a:prstGeom prst="rect">
            <a:avLst/>
          </a:prstGeom>
        </p:spPr>
      </p:pic>
    </p:spTree>
    <p:extLst>
      <p:ext uri="{BB962C8B-B14F-4D97-AF65-F5344CB8AC3E}">
        <p14:creationId xmlns:p14="http://schemas.microsoft.com/office/powerpoint/2010/main" val="3748378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728</TotalTime>
  <Words>866</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Söhne</vt:lpstr>
      <vt:lpstr>Times New Roman</vt:lpstr>
      <vt:lpstr>Trebuchet MS</vt:lpstr>
      <vt:lpstr>Wingdings</vt:lpstr>
      <vt:lpstr>Office Theme</vt:lpstr>
      <vt:lpstr>PowerPoint Presentation</vt:lpstr>
      <vt:lpstr>PROJECT TITLE</vt:lpstr>
      <vt:lpstr>AGENDA</vt:lpstr>
      <vt:lpstr>PROBLEM STATEMENT</vt:lpstr>
      <vt:lpstr>PROJECT OVERVIEW</vt:lpstr>
      <vt:lpstr>Images</vt:lpstr>
      <vt:lpstr>WHO ARE THE END USERS?</vt:lpstr>
      <vt:lpstr>YOUR SOLUTION</vt:lpstr>
      <vt:lpstr>value proposition refers to a clear statement that outlines the unique benefits or value that the project delivers to its stakeholders.  It communicates the specific advantages or solutions that the project offers to address classification of Iris problem, the following are the value propositions ;</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Krishnaveni K</cp:lastModifiedBy>
  <cp:revision>4</cp:revision>
  <dcterms:created xsi:type="dcterms:W3CDTF">2024-03-29T07:24:21Z</dcterms:created>
  <dcterms:modified xsi:type="dcterms:W3CDTF">2024-03-30T07:19:49Z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