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7" r:id="rId3"/>
    <p:sldId id="270" r:id="rId4"/>
    <p:sldId id="258" r:id="rId5"/>
    <p:sldId id="256" r:id="rId6"/>
    <p:sldId id="259" r:id="rId7"/>
    <p:sldId id="260" r:id="rId8"/>
    <p:sldId id="261" r:id="rId9"/>
    <p:sldId id="263" r:id="rId10"/>
    <p:sldId id="265" r:id="rId11"/>
    <p:sldId id="271" r:id="rId12"/>
    <p:sldId id="268" r:id="rId13"/>
    <p:sldId id="269"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C9822-BE08-4ABD-968D-27C827D699A9}" v="2" dt="2022-03-14T03:15:59.698"/>
    <p1510:client id="{43745A61-9406-4286-A279-A95E7D2C100F}" v="2" dt="2022-03-14T04:49:35.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39466-A22B-4221-9DEA-4D38B0DD716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51C1C9B-F218-485C-9493-ABE12A11DA6D}">
      <dgm:prSet/>
      <dgm:spPr/>
      <dgm:t>
        <a:bodyPr/>
        <a:lstStyle/>
        <a:p>
          <a:pPr>
            <a:lnSpc>
              <a:spcPct val="100000"/>
            </a:lnSpc>
          </a:pPr>
          <a:r>
            <a:rPr lang="en-US"/>
            <a:t>BOPPANA VEGESH SAI – IMPLEMENTATION OF ALGORITHM</a:t>
          </a:r>
        </a:p>
      </dgm:t>
    </dgm:pt>
    <dgm:pt modelId="{04318E10-F544-405B-B299-77E7083367EB}" type="parTrans" cxnId="{A5698FC9-2EA0-418F-9EEF-E093DECCA914}">
      <dgm:prSet/>
      <dgm:spPr/>
      <dgm:t>
        <a:bodyPr/>
        <a:lstStyle/>
        <a:p>
          <a:endParaRPr lang="en-US"/>
        </a:p>
      </dgm:t>
    </dgm:pt>
    <dgm:pt modelId="{437561EF-B662-4F19-930E-E1000C843766}" type="sibTrans" cxnId="{A5698FC9-2EA0-418F-9EEF-E093DECCA914}">
      <dgm:prSet/>
      <dgm:spPr/>
      <dgm:t>
        <a:bodyPr/>
        <a:lstStyle/>
        <a:p>
          <a:endParaRPr lang="en-US"/>
        </a:p>
      </dgm:t>
    </dgm:pt>
    <dgm:pt modelId="{BA028F71-F67E-4AAA-927B-4CE4EAF19BEC}">
      <dgm:prSet/>
      <dgm:spPr/>
      <dgm:t>
        <a:bodyPr/>
        <a:lstStyle/>
        <a:p>
          <a:pPr>
            <a:lnSpc>
              <a:spcPct val="100000"/>
            </a:lnSpc>
          </a:pPr>
          <a:r>
            <a:rPr lang="en-US"/>
            <a:t>FAUZAAN – ALGORITHM DESIGN</a:t>
          </a:r>
        </a:p>
      </dgm:t>
    </dgm:pt>
    <dgm:pt modelId="{1ECBA491-59B8-403D-875C-79CB3B6D2F36}" type="parTrans" cxnId="{927EF72F-3D47-41BF-BD01-D768A6D88E2E}">
      <dgm:prSet/>
      <dgm:spPr/>
      <dgm:t>
        <a:bodyPr/>
        <a:lstStyle/>
        <a:p>
          <a:endParaRPr lang="en-US"/>
        </a:p>
      </dgm:t>
    </dgm:pt>
    <dgm:pt modelId="{6A635CBD-4A46-4D35-BF35-90C8C265B74F}" type="sibTrans" cxnId="{927EF72F-3D47-41BF-BD01-D768A6D88E2E}">
      <dgm:prSet/>
      <dgm:spPr/>
      <dgm:t>
        <a:bodyPr/>
        <a:lstStyle/>
        <a:p>
          <a:pPr>
            <a:lnSpc>
              <a:spcPct val="100000"/>
            </a:lnSpc>
          </a:pPr>
          <a:endParaRPr lang="en-US"/>
        </a:p>
      </dgm:t>
    </dgm:pt>
    <dgm:pt modelId="{746B4356-F7CD-4849-B851-BA276E3CBFCF}">
      <dgm:prSet/>
      <dgm:spPr/>
      <dgm:t>
        <a:bodyPr/>
        <a:lstStyle/>
        <a:p>
          <a:pPr>
            <a:lnSpc>
              <a:spcPct val="100000"/>
            </a:lnSpc>
          </a:pPr>
          <a:r>
            <a:rPr lang="en-US"/>
            <a:t>CH.VARUN – GITHUB AND REQUIREMENTS GATHERING </a:t>
          </a:r>
          <a:endParaRPr lang="en-US" dirty="0"/>
        </a:p>
      </dgm:t>
    </dgm:pt>
    <dgm:pt modelId="{FA6B5623-5A5B-44BB-8196-FC91FE068B5C}" type="parTrans" cxnId="{320FB211-5BA5-4E7A-BF28-00C793E98581}">
      <dgm:prSet/>
      <dgm:spPr/>
      <dgm:t>
        <a:bodyPr/>
        <a:lstStyle/>
        <a:p>
          <a:endParaRPr lang="en-US"/>
        </a:p>
      </dgm:t>
    </dgm:pt>
    <dgm:pt modelId="{49E30E5B-A50F-482B-A89C-914BA0548DEC}" type="sibTrans" cxnId="{320FB211-5BA5-4E7A-BF28-00C793E98581}">
      <dgm:prSet/>
      <dgm:spPr/>
      <dgm:t>
        <a:bodyPr/>
        <a:lstStyle/>
        <a:p>
          <a:pPr>
            <a:lnSpc>
              <a:spcPct val="100000"/>
            </a:lnSpc>
          </a:pPr>
          <a:endParaRPr lang="en-US"/>
        </a:p>
      </dgm:t>
    </dgm:pt>
    <dgm:pt modelId="{3CB2B383-2722-4242-B463-00803C6096A7}">
      <dgm:prSet/>
      <dgm:spPr/>
      <dgm:t>
        <a:bodyPr/>
        <a:lstStyle/>
        <a:p>
          <a:pPr>
            <a:lnSpc>
              <a:spcPct val="100000"/>
            </a:lnSpc>
          </a:pPr>
          <a:r>
            <a:rPr lang="en-US"/>
            <a:t>ANIRUDH – REQUIREMENTS GATHERING AND DOCUMENT PREPARATIONS</a:t>
          </a:r>
          <a:endParaRPr lang="en-US" dirty="0"/>
        </a:p>
      </dgm:t>
    </dgm:pt>
    <dgm:pt modelId="{A84823D3-CB42-43BF-9936-1F08BEB87064}" type="parTrans" cxnId="{205A3314-85BF-4209-8129-63186B419FE3}">
      <dgm:prSet/>
      <dgm:spPr/>
      <dgm:t>
        <a:bodyPr/>
        <a:lstStyle/>
        <a:p>
          <a:endParaRPr lang="en-US"/>
        </a:p>
      </dgm:t>
    </dgm:pt>
    <dgm:pt modelId="{DAAB8A21-B6D2-4051-A493-FC6106A186DB}" type="sibTrans" cxnId="{205A3314-85BF-4209-8129-63186B419FE3}">
      <dgm:prSet/>
      <dgm:spPr/>
      <dgm:t>
        <a:bodyPr/>
        <a:lstStyle/>
        <a:p>
          <a:pPr>
            <a:lnSpc>
              <a:spcPct val="100000"/>
            </a:lnSpc>
          </a:pPr>
          <a:endParaRPr lang="en-US"/>
        </a:p>
      </dgm:t>
    </dgm:pt>
    <dgm:pt modelId="{6AE2A49E-415D-4D87-BE18-7E186B6F5B71}" type="pres">
      <dgm:prSet presAssocID="{64239466-A22B-4221-9DEA-4D38B0DD7168}" presName="root" presStyleCnt="0">
        <dgm:presLayoutVars>
          <dgm:dir/>
          <dgm:resizeHandles val="exact"/>
        </dgm:presLayoutVars>
      </dgm:prSet>
      <dgm:spPr/>
    </dgm:pt>
    <dgm:pt modelId="{CD64C15E-FC99-4F23-9821-717F8F8018F1}" type="pres">
      <dgm:prSet presAssocID="{64239466-A22B-4221-9DEA-4D38B0DD7168}" presName="container" presStyleCnt="0">
        <dgm:presLayoutVars>
          <dgm:dir/>
          <dgm:resizeHandles val="exact"/>
        </dgm:presLayoutVars>
      </dgm:prSet>
      <dgm:spPr/>
    </dgm:pt>
    <dgm:pt modelId="{89019494-DA68-4509-A7B3-A3C8B8B77F49}" type="pres">
      <dgm:prSet presAssocID="{3CB2B383-2722-4242-B463-00803C6096A7}" presName="compNode" presStyleCnt="0"/>
      <dgm:spPr/>
    </dgm:pt>
    <dgm:pt modelId="{6523A0EF-38A5-45B2-A119-D2E288BCE8F1}" type="pres">
      <dgm:prSet presAssocID="{3CB2B383-2722-4242-B463-00803C6096A7}" presName="iconBgRect" presStyleLbl="bgShp" presStyleIdx="0" presStyleCnt="4"/>
      <dgm:spPr/>
    </dgm:pt>
    <dgm:pt modelId="{9C85AC6F-F1E8-4BFC-B5BA-1FD39F05C706}" type="pres">
      <dgm:prSet presAssocID="{3CB2B383-2722-4242-B463-00803C6096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B214025-96D1-4324-9F38-21F565381BE2}" type="pres">
      <dgm:prSet presAssocID="{3CB2B383-2722-4242-B463-00803C6096A7}" presName="spaceRect" presStyleCnt="0"/>
      <dgm:spPr/>
    </dgm:pt>
    <dgm:pt modelId="{6EE4AE19-BC62-416C-BD9E-663E45064AC6}" type="pres">
      <dgm:prSet presAssocID="{3CB2B383-2722-4242-B463-00803C6096A7}" presName="textRect" presStyleLbl="revTx" presStyleIdx="0" presStyleCnt="4">
        <dgm:presLayoutVars>
          <dgm:chMax val="1"/>
          <dgm:chPref val="1"/>
        </dgm:presLayoutVars>
      </dgm:prSet>
      <dgm:spPr/>
    </dgm:pt>
    <dgm:pt modelId="{6FA06998-F829-4305-9A73-ABB254C5250C}" type="pres">
      <dgm:prSet presAssocID="{DAAB8A21-B6D2-4051-A493-FC6106A186DB}" presName="sibTrans" presStyleLbl="sibTrans2D1" presStyleIdx="0" presStyleCnt="0"/>
      <dgm:spPr/>
    </dgm:pt>
    <dgm:pt modelId="{5038F856-0E72-4735-B5A6-418F286D5CCB}" type="pres">
      <dgm:prSet presAssocID="{746B4356-F7CD-4849-B851-BA276E3CBFCF}" presName="compNode" presStyleCnt="0"/>
      <dgm:spPr/>
    </dgm:pt>
    <dgm:pt modelId="{5BE036F2-ED06-477A-AE91-060C786EA5FA}" type="pres">
      <dgm:prSet presAssocID="{746B4356-F7CD-4849-B851-BA276E3CBFCF}" presName="iconBgRect" presStyleLbl="bgShp" presStyleIdx="1" presStyleCnt="4"/>
      <dgm:spPr/>
    </dgm:pt>
    <dgm:pt modelId="{CC41E967-3A03-4ED3-A543-62E25E709348}" type="pres">
      <dgm:prSet presAssocID="{746B4356-F7CD-4849-B851-BA276E3CBF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2E31D165-5F4A-4F6F-B35E-6DD27F63DF37}" type="pres">
      <dgm:prSet presAssocID="{746B4356-F7CD-4849-B851-BA276E3CBFCF}" presName="spaceRect" presStyleCnt="0"/>
      <dgm:spPr/>
    </dgm:pt>
    <dgm:pt modelId="{4AF7377D-5551-4114-AF65-7D4F6912FF30}" type="pres">
      <dgm:prSet presAssocID="{746B4356-F7CD-4849-B851-BA276E3CBFCF}" presName="textRect" presStyleLbl="revTx" presStyleIdx="1" presStyleCnt="4">
        <dgm:presLayoutVars>
          <dgm:chMax val="1"/>
          <dgm:chPref val="1"/>
        </dgm:presLayoutVars>
      </dgm:prSet>
      <dgm:spPr/>
    </dgm:pt>
    <dgm:pt modelId="{21BB20FA-A356-4FD6-9F33-AD811762A2AB}" type="pres">
      <dgm:prSet presAssocID="{49E30E5B-A50F-482B-A89C-914BA0548DEC}" presName="sibTrans" presStyleLbl="sibTrans2D1" presStyleIdx="0" presStyleCnt="0"/>
      <dgm:spPr/>
    </dgm:pt>
    <dgm:pt modelId="{DD0C9FA8-A068-4D13-AD89-0C55D75A6849}" type="pres">
      <dgm:prSet presAssocID="{BA028F71-F67E-4AAA-927B-4CE4EAF19BEC}" presName="compNode" presStyleCnt="0"/>
      <dgm:spPr/>
    </dgm:pt>
    <dgm:pt modelId="{BE84F4D7-5ABC-4E6F-87BA-4AD3F9388AC5}" type="pres">
      <dgm:prSet presAssocID="{BA028F71-F67E-4AAA-927B-4CE4EAF19BEC}" presName="iconBgRect" presStyleLbl="bgShp" presStyleIdx="2" presStyleCnt="4"/>
      <dgm:spPr/>
    </dgm:pt>
    <dgm:pt modelId="{CB987545-AD7E-423F-8C51-42AAEAF51A91}" type="pres">
      <dgm:prSet presAssocID="{BA028F71-F67E-4AAA-927B-4CE4EAF19B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dropper"/>
        </a:ext>
      </dgm:extLst>
    </dgm:pt>
    <dgm:pt modelId="{D8A639AF-45BC-4C01-AAB8-825625F46DF8}" type="pres">
      <dgm:prSet presAssocID="{BA028F71-F67E-4AAA-927B-4CE4EAF19BEC}" presName="spaceRect" presStyleCnt="0"/>
      <dgm:spPr/>
    </dgm:pt>
    <dgm:pt modelId="{8A2ACBB3-B557-4864-999E-C89B0E79F64D}" type="pres">
      <dgm:prSet presAssocID="{BA028F71-F67E-4AAA-927B-4CE4EAF19BEC}" presName="textRect" presStyleLbl="revTx" presStyleIdx="2" presStyleCnt="4">
        <dgm:presLayoutVars>
          <dgm:chMax val="1"/>
          <dgm:chPref val="1"/>
        </dgm:presLayoutVars>
      </dgm:prSet>
      <dgm:spPr/>
    </dgm:pt>
    <dgm:pt modelId="{61BD25ED-F16B-4E6E-A85C-51ED7AE36567}" type="pres">
      <dgm:prSet presAssocID="{6A635CBD-4A46-4D35-BF35-90C8C265B74F}" presName="sibTrans" presStyleLbl="sibTrans2D1" presStyleIdx="0" presStyleCnt="0"/>
      <dgm:spPr/>
    </dgm:pt>
    <dgm:pt modelId="{C98D6B82-4063-47AF-9992-ED6175A6CA2E}" type="pres">
      <dgm:prSet presAssocID="{C51C1C9B-F218-485C-9493-ABE12A11DA6D}" presName="compNode" presStyleCnt="0"/>
      <dgm:spPr/>
    </dgm:pt>
    <dgm:pt modelId="{9AB00A3D-FB01-4F49-A848-1B02419E8FEF}" type="pres">
      <dgm:prSet presAssocID="{C51C1C9B-F218-485C-9493-ABE12A11DA6D}" presName="iconBgRect" presStyleLbl="bgShp" presStyleIdx="3" presStyleCnt="4"/>
      <dgm:spPr/>
    </dgm:pt>
    <dgm:pt modelId="{36E02D84-7E89-4E2D-AB56-98113174D949}" type="pres">
      <dgm:prSet presAssocID="{C51C1C9B-F218-485C-9493-ABE12A11DA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09C3606C-465A-4CA4-A7A0-A55A8C8A76B3}" type="pres">
      <dgm:prSet presAssocID="{C51C1C9B-F218-485C-9493-ABE12A11DA6D}" presName="spaceRect" presStyleCnt="0"/>
      <dgm:spPr/>
    </dgm:pt>
    <dgm:pt modelId="{0D8E0E36-1AD6-433B-98C6-78758A3FF71D}" type="pres">
      <dgm:prSet presAssocID="{C51C1C9B-F218-485C-9493-ABE12A11DA6D}" presName="textRect" presStyleLbl="revTx" presStyleIdx="3" presStyleCnt="4">
        <dgm:presLayoutVars>
          <dgm:chMax val="1"/>
          <dgm:chPref val="1"/>
        </dgm:presLayoutVars>
      </dgm:prSet>
      <dgm:spPr/>
    </dgm:pt>
  </dgm:ptLst>
  <dgm:cxnLst>
    <dgm:cxn modelId="{FD10EC06-7522-4B89-8385-D2F5FEDD6403}" type="presOf" srcId="{49E30E5B-A50F-482B-A89C-914BA0548DEC}" destId="{21BB20FA-A356-4FD6-9F33-AD811762A2AB}" srcOrd="0" destOrd="0" presId="urn:microsoft.com/office/officeart/2018/2/layout/IconCircleList"/>
    <dgm:cxn modelId="{320FB211-5BA5-4E7A-BF28-00C793E98581}" srcId="{64239466-A22B-4221-9DEA-4D38B0DD7168}" destId="{746B4356-F7CD-4849-B851-BA276E3CBFCF}" srcOrd="1" destOrd="0" parTransId="{FA6B5623-5A5B-44BB-8196-FC91FE068B5C}" sibTransId="{49E30E5B-A50F-482B-A89C-914BA0548DEC}"/>
    <dgm:cxn modelId="{205A3314-85BF-4209-8129-63186B419FE3}" srcId="{64239466-A22B-4221-9DEA-4D38B0DD7168}" destId="{3CB2B383-2722-4242-B463-00803C6096A7}" srcOrd="0" destOrd="0" parTransId="{A84823D3-CB42-43BF-9936-1F08BEB87064}" sibTransId="{DAAB8A21-B6D2-4051-A493-FC6106A186DB}"/>
    <dgm:cxn modelId="{8BDBC825-5212-4698-87B7-3135AA0DF114}" type="presOf" srcId="{C51C1C9B-F218-485C-9493-ABE12A11DA6D}" destId="{0D8E0E36-1AD6-433B-98C6-78758A3FF71D}" srcOrd="0" destOrd="0" presId="urn:microsoft.com/office/officeart/2018/2/layout/IconCircleList"/>
    <dgm:cxn modelId="{927EF72F-3D47-41BF-BD01-D768A6D88E2E}" srcId="{64239466-A22B-4221-9DEA-4D38B0DD7168}" destId="{BA028F71-F67E-4AAA-927B-4CE4EAF19BEC}" srcOrd="2" destOrd="0" parTransId="{1ECBA491-59B8-403D-875C-79CB3B6D2F36}" sibTransId="{6A635CBD-4A46-4D35-BF35-90C8C265B74F}"/>
    <dgm:cxn modelId="{3E14703B-4A2B-4825-96F3-3923FCC5B769}" type="presOf" srcId="{6A635CBD-4A46-4D35-BF35-90C8C265B74F}" destId="{61BD25ED-F16B-4E6E-A85C-51ED7AE36567}" srcOrd="0" destOrd="0" presId="urn:microsoft.com/office/officeart/2018/2/layout/IconCircleList"/>
    <dgm:cxn modelId="{75E82C46-6ABD-4480-BC8F-E643CC0D470D}" type="presOf" srcId="{BA028F71-F67E-4AAA-927B-4CE4EAF19BEC}" destId="{8A2ACBB3-B557-4864-999E-C89B0E79F64D}" srcOrd="0" destOrd="0" presId="urn:microsoft.com/office/officeart/2018/2/layout/IconCircleList"/>
    <dgm:cxn modelId="{DB0D10A7-3073-4747-BF74-06BEC56F396D}" type="presOf" srcId="{3CB2B383-2722-4242-B463-00803C6096A7}" destId="{6EE4AE19-BC62-416C-BD9E-663E45064AC6}" srcOrd="0" destOrd="0" presId="urn:microsoft.com/office/officeart/2018/2/layout/IconCircleList"/>
    <dgm:cxn modelId="{7B1895B9-C5ED-4711-A70A-F5F285A6F730}" type="presOf" srcId="{64239466-A22B-4221-9DEA-4D38B0DD7168}" destId="{6AE2A49E-415D-4D87-BE18-7E186B6F5B71}" srcOrd="0" destOrd="0" presId="urn:microsoft.com/office/officeart/2018/2/layout/IconCircleList"/>
    <dgm:cxn modelId="{B8E5FCB9-6A48-4B78-90F2-5D68C785E256}" type="presOf" srcId="{DAAB8A21-B6D2-4051-A493-FC6106A186DB}" destId="{6FA06998-F829-4305-9A73-ABB254C5250C}" srcOrd="0" destOrd="0" presId="urn:microsoft.com/office/officeart/2018/2/layout/IconCircleList"/>
    <dgm:cxn modelId="{A5698FC9-2EA0-418F-9EEF-E093DECCA914}" srcId="{64239466-A22B-4221-9DEA-4D38B0DD7168}" destId="{C51C1C9B-F218-485C-9493-ABE12A11DA6D}" srcOrd="3" destOrd="0" parTransId="{04318E10-F544-405B-B299-77E7083367EB}" sibTransId="{437561EF-B662-4F19-930E-E1000C843766}"/>
    <dgm:cxn modelId="{B27588CB-970D-47DE-B91D-7C59F73B2A32}" type="presOf" srcId="{746B4356-F7CD-4849-B851-BA276E3CBFCF}" destId="{4AF7377D-5551-4114-AF65-7D4F6912FF30}" srcOrd="0" destOrd="0" presId="urn:microsoft.com/office/officeart/2018/2/layout/IconCircleList"/>
    <dgm:cxn modelId="{56E016C8-B04D-4C98-953F-1A30A7428E3A}" type="presParOf" srcId="{6AE2A49E-415D-4D87-BE18-7E186B6F5B71}" destId="{CD64C15E-FC99-4F23-9821-717F8F8018F1}" srcOrd="0" destOrd="0" presId="urn:microsoft.com/office/officeart/2018/2/layout/IconCircleList"/>
    <dgm:cxn modelId="{E57D6D1F-A02F-4B65-9D7D-F2FA38D1C78B}" type="presParOf" srcId="{CD64C15E-FC99-4F23-9821-717F8F8018F1}" destId="{89019494-DA68-4509-A7B3-A3C8B8B77F49}" srcOrd="0" destOrd="0" presId="urn:microsoft.com/office/officeart/2018/2/layout/IconCircleList"/>
    <dgm:cxn modelId="{DEBF69A4-E23A-4CDA-B3A7-7F4E42FA5B5E}" type="presParOf" srcId="{89019494-DA68-4509-A7B3-A3C8B8B77F49}" destId="{6523A0EF-38A5-45B2-A119-D2E288BCE8F1}" srcOrd="0" destOrd="0" presId="urn:microsoft.com/office/officeart/2018/2/layout/IconCircleList"/>
    <dgm:cxn modelId="{BB930964-5A1B-4351-9480-7B6BA95B554E}" type="presParOf" srcId="{89019494-DA68-4509-A7B3-A3C8B8B77F49}" destId="{9C85AC6F-F1E8-4BFC-B5BA-1FD39F05C706}" srcOrd="1" destOrd="0" presId="urn:microsoft.com/office/officeart/2018/2/layout/IconCircleList"/>
    <dgm:cxn modelId="{26F1A732-E9D5-482E-B9AC-7B7A85A81B52}" type="presParOf" srcId="{89019494-DA68-4509-A7B3-A3C8B8B77F49}" destId="{AB214025-96D1-4324-9F38-21F565381BE2}" srcOrd="2" destOrd="0" presId="urn:microsoft.com/office/officeart/2018/2/layout/IconCircleList"/>
    <dgm:cxn modelId="{BD8C3ED0-CCA6-40A5-BC57-4D67A4DD865D}" type="presParOf" srcId="{89019494-DA68-4509-A7B3-A3C8B8B77F49}" destId="{6EE4AE19-BC62-416C-BD9E-663E45064AC6}" srcOrd="3" destOrd="0" presId="urn:microsoft.com/office/officeart/2018/2/layout/IconCircleList"/>
    <dgm:cxn modelId="{012FABCE-BA83-478F-934F-29135B203DC4}" type="presParOf" srcId="{CD64C15E-FC99-4F23-9821-717F8F8018F1}" destId="{6FA06998-F829-4305-9A73-ABB254C5250C}" srcOrd="1" destOrd="0" presId="urn:microsoft.com/office/officeart/2018/2/layout/IconCircleList"/>
    <dgm:cxn modelId="{E446C4F4-B239-4590-B87A-2A62F4C5A446}" type="presParOf" srcId="{CD64C15E-FC99-4F23-9821-717F8F8018F1}" destId="{5038F856-0E72-4735-B5A6-418F286D5CCB}" srcOrd="2" destOrd="0" presId="urn:microsoft.com/office/officeart/2018/2/layout/IconCircleList"/>
    <dgm:cxn modelId="{0AD85CE2-9BCA-4786-A6D2-558F4534CD06}" type="presParOf" srcId="{5038F856-0E72-4735-B5A6-418F286D5CCB}" destId="{5BE036F2-ED06-477A-AE91-060C786EA5FA}" srcOrd="0" destOrd="0" presId="urn:microsoft.com/office/officeart/2018/2/layout/IconCircleList"/>
    <dgm:cxn modelId="{56364108-5FAD-449B-9F25-DD7A7A7BEB56}" type="presParOf" srcId="{5038F856-0E72-4735-B5A6-418F286D5CCB}" destId="{CC41E967-3A03-4ED3-A543-62E25E709348}" srcOrd="1" destOrd="0" presId="urn:microsoft.com/office/officeart/2018/2/layout/IconCircleList"/>
    <dgm:cxn modelId="{F31C88AE-1A72-4489-9866-EB678B63FD26}" type="presParOf" srcId="{5038F856-0E72-4735-B5A6-418F286D5CCB}" destId="{2E31D165-5F4A-4F6F-B35E-6DD27F63DF37}" srcOrd="2" destOrd="0" presId="urn:microsoft.com/office/officeart/2018/2/layout/IconCircleList"/>
    <dgm:cxn modelId="{F33D0F08-F7CC-41F4-AA17-3451272DD161}" type="presParOf" srcId="{5038F856-0E72-4735-B5A6-418F286D5CCB}" destId="{4AF7377D-5551-4114-AF65-7D4F6912FF30}" srcOrd="3" destOrd="0" presId="urn:microsoft.com/office/officeart/2018/2/layout/IconCircleList"/>
    <dgm:cxn modelId="{167435F8-0FF3-468A-8C41-8037B41EE205}" type="presParOf" srcId="{CD64C15E-FC99-4F23-9821-717F8F8018F1}" destId="{21BB20FA-A356-4FD6-9F33-AD811762A2AB}" srcOrd="3" destOrd="0" presId="urn:microsoft.com/office/officeart/2018/2/layout/IconCircleList"/>
    <dgm:cxn modelId="{86C8110B-C70C-45F8-97D7-604B92C4780E}" type="presParOf" srcId="{CD64C15E-FC99-4F23-9821-717F8F8018F1}" destId="{DD0C9FA8-A068-4D13-AD89-0C55D75A6849}" srcOrd="4" destOrd="0" presId="urn:microsoft.com/office/officeart/2018/2/layout/IconCircleList"/>
    <dgm:cxn modelId="{ADD23466-6AA1-4518-B02F-29C54A240AA1}" type="presParOf" srcId="{DD0C9FA8-A068-4D13-AD89-0C55D75A6849}" destId="{BE84F4D7-5ABC-4E6F-87BA-4AD3F9388AC5}" srcOrd="0" destOrd="0" presId="urn:microsoft.com/office/officeart/2018/2/layout/IconCircleList"/>
    <dgm:cxn modelId="{9C0BC5FD-5F60-4A22-95E6-2F81632D70D5}" type="presParOf" srcId="{DD0C9FA8-A068-4D13-AD89-0C55D75A6849}" destId="{CB987545-AD7E-423F-8C51-42AAEAF51A91}" srcOrd="1" destOrd="0" presId="urn:microsoft.com/office/officeart/2018/2/layout/IconCircleList"/>
    <dgm:cxn modelId="{4576F886-D6F4-4B79-9EB2-F626F1BE4504}" type="presParOf" srcId="{DD0C9FA8-A068-4D13-AD89-0C55D75A6849}" destId="{D8A639AF-45BC-4C01-AAB8-825625F46DF8}" srcOrd="2" destOrd="0" presId="urn:microsoft.com/office/officeart/2018/2/layout/IconCircleList"/>
    <dgm:cxn modelId="{32AA6DCB-B564-4C64-AC4D-02ECCA1B52F3}" type="presParOf" srcId="{DD0C9FA8-A068-4D13-AD89-0C55D75A6849}" destId="{8A2ACBB3-B557-4864-999E-C89B0E79F64D}" srcOrd="3" destOrd="0" presId="urn:microsoft.com/office/officeart/2018/2/layout/IconCircleList"/>
    <dgm:cxn modelId="{976BBDE4-3AF7-4170-9DC4-D1103968A1EA}" type="presParOf" srcId="{CD64C15E-FC99-4F23-9821-717F8F8018F1}" destId="{61BD25ED-F16B-4E6E-A85C-51ED7AE36567}" srcOrd="5" destOrd="0" presId="urn:microsoft.com/office/officeart/2018/2/layout/IconCircleList"/>
    <dgm:cxn modelId="{5AE7CA7F-8FA5-4106-9496-CF3F2962B0A2}" type="presParOf" srcId="{CD64C15E-FC99-4F23-9821-717F8F8018F1}" destId="{C98D6B82-4063-47AF-9992-ED6175A6CA2E}" srcOrd="6" destOrd="0" presId="urn:microsoft.com/office/officeart/2018/2/layout/IconCircleList"/>
    <dgm:cxn modelId="{D6EDF041-15E2-4C2E-9693-98A7D4A17D72}" type="presParOf" srcId="{C98D6B82-4063-47AF-9992-ED6175A6CA2E}" destId="{9AB00A3D-FB01-4F49-A848-1B02419E8FEF}" srcOrd="0" destOrd="0" presId="urn:microsoft.com/office/officeart/2018/2/layout/IconCircleList"/>
    <dgm:cxn modelId="{C57DDA8C-EC1C-49E8-8F94-C490DC1E9239}" type="presParOf" srcId="{C98D6B82-4063-47AF-9992-ED6175A6CA2E}" destId="{36E02D84-7E89-4E2D-AB56-98113174D949}" srcOrd="1" destOrd="0" presId="urn:microsoft.com/office/officeart/2018/2/layout/IconCircleList"/>
    <dgm:cxn modelId="{8C7B3114-1151-413F-928B-0A3803806FF4}" type="presParOf" srcId="{C98D6B82-4063-47AF-9992-ED6175A6CA2E}" destId="{09C3606C-465A-4CA4-A7A0-A55A8C8A76B3}" srcOrd="2" destOrd="0" presId="urn:microsoft.com/office/officeart/2018/2/layout/IconCircleList"/>
    <dgm:cxn modelId="{080CB4E3-D227-45C4-BD34-8269B21CF80E}" type="presParOf" srcId="{C98D6B82-4063-47AF-9992-ED6175A6CA2E}" destId="{0D8E0E36-1AD6-433B-98C6-78758A3FF71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3A0EF-38A5-45B2-A119-D2E288BCE8F1}">
      <dsp:nvSpPr>
        <dsp:cNvPr id="0" name=""/>
        <dsp:cNvSpPr/>
      </dsp:nvSpPr>
      <dsp:spPr>
        <a:xfrm>
          <a:off x="264008" y="186941"/>
          <a:ext cx="1362585" cy="13625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85AC6F-F1E8-4BFC-B5BA-1FD39F05C706}">
      <dsp:nvSpPr>
        <dsp:cNvPr id="0" name=""/>
        <dsp:cNvSpPr/>
      </dsp:nvSpPr>
      <dsp:spPr>
        <a:xfrm>
          <a:off x="550151" y="473084"/>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E4AE19-BC62-416C-BD9E-663E45064AC6}">
      <dsp:nvSpPr>
        <dsp:cNvPr id="0" name=""/>
        <dsp:cNvSpPr/>
      </dsp:nvSpPr>
      <dsp:spPr>
        <a:xfrm>
          <a:off x="1918575" y="186941"/>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ANIRUDH – REQUIREMENTS GATHERING AND DOCUMENT PREPARATIONS</a:t>
          </a:r>
          <a:endParaRPr lang="en-US" sz="2200" kern="1200" dirty="0"/>
        </a:p>
      </dsp:txBody>
      <dsp:txXfrm>
        <a:off x="1918575" y="186941"/>
        <a:ext cx="3211807" cy="1362585"/>
      </dsp:txXfrm>
    </dsp:sp>
    <dsp:sp modelId="{5BE036F2-ED06-477A-AE91-060C786EA5FA}">
      <dsp:nvSpPr>
        <dsp:cNvPr id="0" name=""/>
        <dsp:cNvSpPr/>
      </dsp:nvSpPr>
      <dsp:spPr>
        <a:xfrm>
          <a:off x="5690016" y="186941"/>
          <a:ext cx="1362585" cy="13625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1E967-3A03-4ED3-A543-62E25E709348}">
      <dsp:nvSpPr>
        <dsp:cNvPr id="0" name=""/>
        <dsp:cNvSpPr/>
      </dsp:nvSpPr>
      <dsp:spPr>
        <a:xfrm>
          <a:off x="5976159" y="473084"/>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F7377D-5551-4114-AF65-7D4F6912FF30}">
      <dsp:nvSpPr>
        <dsp:cNvPr id="0" name=""/>
        <dsp:cNvSpPr/>
      </dsp:nvSpPr>
      <dsp:spPr>
        <a:xfrm>
          <a:off x="7344584" y="186941"/>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CH.VARUN – GITHUB AND REQUIREMENTS GATHERING </a:t>
          </a:r>
          <a:endParaRPr lang="en-US" sz="2200" kern="1200" dirty="0"/>
        </a:p>
      </dsp:txBody>
      <dsp:txXfrm>
        <a:off x="7344584" y="186941"/>
        <a:ext cx="3211807" cy="1362585"/>
      </dsp:txXfrm>
    </dsp:sp>
    <dsp:sp modelId="{BE84F4D7-5ABC-4E6F-87BA-4AD3F9388AC5}">
      <dsp:nvSpPr>
        <dsp:cNvPr id="0" name=""/>
        <dsp:cNvSpPr/>
      </dsp:nvSpPr>
      <dsp:spPr>
        <a:xfrm>
          <a:off x="264008" y="2184272"/>
          <a:ext cx="1362585" cy="13625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987545-AD7E-423F-8C51-42AAEAF51A91}">
      <dsp:nvSpPr>
        <dsp:cNvPr id="0" name=""/>
        <dsp:cNvSpPr/>
      </dsp:nvSpPr>
      <dsp:spPr>
        <a:xfrm>
          <a:off x="550151" y="2470415"/>
          <a:ext cx="790299" cy="7902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ACBB3-B557-4864-999E-C89B0E79F64D}">
      <dsp:nvSpPr>
        <dsp:cNvPr id="0" name=""/>
        <dsp:cNvSpPr/>
      </dsp:nvSpPr>
      <dsp:spPr>
        <a:xfrm>
          <a:off x="1918575" y="2184272"/>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FAUZAAN – ALGORITHM DESIGN</a:t>
          </a:r>
        </a:p>
      </dsp:txBody>
      <dsp:txXfrm>
        <a:off x="1918575" y="2184272"/>
        <a:ext cx="3211807" cy="1362585"/>
      </dsp:txXfrm>
    </dsp:sp>
    <dsp:sp modelId="{9AB00A3D-FB01-4F49-A848-1B02419E8FEF}">
      <dsp:nvSpPr>
        <dsp:cNvPr id="0" name=""/>
        <dsp:cNvSpPr/>
      </dsp:nvSpPr>
      <dsp:spPr>
        <a:xfrm>
          <a:off x="5690016" y="2184272"/>
          <a:ext cx="1362585" cy="13625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E02D84-7E89-4E2D-AB56-98113174D949}">
      <dsp:nvSpPr>
        <dsp:cNvPr id="0" name=""/>
        <dsp:cNvSpPr/>
      </dsp:nvSpPr>
      <dsp:spPr>
        <a:xfrm>
          <a:off x="5976159" y="2470415"/>
          <a:ext cx="790299" cy="7902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8E0E36-1AD6-433B-98C6-78758A3FF71D}">
      <dsp:nvSpPr>
        <dsp:cNvPr id="0" name=""/>
        <dsp:cNvSpPr/>
      </dsp:nvSpPr>
      <dsp:spPr>
        <a:xfrm>
          <a:off x="7344584" y="2184272"/>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BOPPANA VEGESH SAI – IMPLEMENTATION OF ALGORITHM</a:t>
          </a:r>
        </a:p>
      </dsp:txBody>
      <dsp:txXfrm>
        <a:off x="7344584" y="2184272"/>
        <a:ext cx="3211807" cy="13625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B4DE-3CD4-4617-92DC-030C31C76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5298AF-E801-4B95-8FF1-FC2602305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9735CC-9D72-49C9-8866-5382067CCE38}"/>
              </a:ext>
            </a:extLst>
          </p:cNvPr>
          <p:cNvSpPr>
            <a:spLocks noGrp="1"/>
          </p:cNvSpPr>
          <p:nvPr>
            <p:ph type="dt" sz="half" idx="10"/>
          </p:nvPr>
        </p:nvSpPr>
        <p:spPr/>
        <p:txBody>
          <a:bodyPr/>
          <a:lstStyle/>
          <a:p>
            <a:fld id="{32DF7FBF-8EC4-496A-8ACE-F75338D07300}" type="datetimeFigureOut">
              <a:rPr lang="en-IN" smtClean="0"/>
              <a:t>11-04-2022</a:t>
            </a:fld>
            <a:endParaRPr lang="en-IN"/>
          </a:p>
        </p:txBody>
      </p:sp>
      <p:sp>
        <p:nvSpPr>
          <p:cNvPr id="5" name="Footer Placeholder 4">
            <a:extLst>
              <a:ext uri="{FF2B5EF4-FFF2-40B4-BE49-F238E27FC236}">
                <a16:creationId xmlns:a16="http://schemas.microsoft.com/office/drawing/2014/main" id="{E07C026F-8BF9-4006-8EC5-21CA6E6BA2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3D6BE9-E5E1-419B-90E9-D54F7E416B8D}"/>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386630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3FD5-3A4D-4D60-8573-C0759F1030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159C17-5B35-4049-8927-AF6A36E0A9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3DB24C-1612-49E6-9DC8-9BA0F5101955}"/>
              </a:ext>
            </a:extLst>
          </p:cNvPr>
          <p:cNvSpPr>
            <a:spLocks noGrp="1"/>
          </p:cNvSpPr>
          <p:nvPr>
            <p:ph type="dt" sz="half" idx="10"/>
          </p:nvPr>
        </p:nvSpPr>
        <p:spPr/>
        <p:txBody>
          <a:bodyPr/>
          <a:lstStyle/>
          <a:p>
            <a:fld id="{32DF7FBF-8EC4-496A-8ACE-F75338D07300}" type="datetimeFigureOut">
              <a:rPr lang="en-IN" smtClean="0"/>
              <a:t>11-04-2022</a:t>
            </a:fld>
            <a:endParaRPr lang="en-IN"/>
          </a:p>
        </p:txBody>
      </p:sp>
      <p:sp>
        <p:nvSpPr>
          <p:cNvPr id="5" name="Footer Placeholder 4">
            <a:extLst>
              <a:ext uri="{FF2B5EF4-FFF2-40B4-BE49-F238E27FC236}">
                <a16:creationId xmlns:a16="http://schemas.microsoft.com/office/drawing/2014/main" id="{74DBE2B4-8417-45FC-92C2-C4542633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D39372-545E-4119-B4B6-7B485B5EDA44}"/>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95562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C4D22-456A-4DAE-9B46-7B556FA199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18ED30-9B3B-4714-9AB0-11AD9D0313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3B69CB-FF6B-486E-A467-7F387E54EC18}"/>
              </a:ext>
            </a:extLst>
          </p:cNvPr>
          <p:cNvSpPr>
            <a:spLocks noGrp="1"/>
          </p:cNvSpPr>
          <p:nvPr>
            <p:ph type="dt" sz="half" idx="10"/>
          </p:nvPr>
        </p:nvSpPr>
        <p:spPr/>
        <p:txBody>
          <a:bodyPr/>
          <a:lstStyle/>
          <a:p>
            <a:fld id="{32DF7FBF-8EC4-496A-8ACE-F75338D07300}" type="datetimeFigureOut">
              <a:rPr lang="en-IN" smtClean="0"/>
              <a:t>11-04-2022</a:t>
            </a:fld>
            <a:endParaRPr lang="en-IN"/>
          </a:p>
        </p:txBody>
      </p:sp>
      <p:sp>
        <p:nvSpPr>
          <p:cNvPr id="5" name="Footer Placeholder 4">
            <a:extLst>
              <a:ext uri="{FF2B5EF4-FFF2-40B4-BE49-F238E27FC236}">
                <a16:creationId xmlns:a16="http://schemas.microsoft.com/office/drawing/2014/main" id="{09CD6320-056F-4604-9FA3-93C7CDBD1B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FDD28-5357-413D-9788-E2078C7E5BDA}"/>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2583264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11-04-2022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566F-C89C-4755-9336-0A942378E7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10D97A-20A4-46CD-8D1D-F4A146907F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0A724-13AD-4124-A1F8-A84A2B569196}"/>
              </a:ext>
            </a:extLst>
          </p:cNvPr>
          <p:cNvSpPr>
            <a:spLocks noGrp="1"/>
          </p:cNvSpPr>
          <p:nvPr>
            <p:ph type="dt" sz="half" idx="10"/>
          </p:nvPr>
        </p:nvSpPr>
        <p:spPr/>
        <p:txBody>
          <a:bodyPr/>
          <a:lstStyle/>
          <a:p>
            <a:fld id="{32DF7FBF-8EC4-496A-8ACE-F75338D07300}" type="datetimeFigureOut">
              <a:rPr lang="en-IN" smtClean="0"/>
              <a:t>11-04-2022</a:t>
            </a:fld>
            <a:endParaRPr lang="en-IN"/>
          </a:p>
        </p:txBody>
      </p:sp>
      <p:sp>
        <p:nvSpPr>
          <p:cNvPr id="5" name="Footer Placeholder 4">
            <a:extLst>
              <a:ext uri="{FF2B5EF4-FFF2-40B4-BE49-F238E27FC236}">
                <a16:creationId xmlns:a16="http://schemas.microsoft.com/office/drawing/2014/main" id="{27743BDC-DF35-4FD6-BAE7-E61647D9E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728FDB-2326-454F-886D-D67269B3B681}"/>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18336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E659-BD46-4132-AF66-B48E27EA9A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57FC73-7E29-4780-8B7D-24F0A64E3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667C1-1CC9-473C-8FF2-B51FFD47C676}"/>
              </a:ext>
            </a:extLst>
          </p:cNvPr>
          <p:cNvSpPr>
            <a:spLocks noGrp="1"/>
          </p:cNvSpPr>
          <p:nvPr>
            <p:ph type="dt" sz="half" idx="10"/>
          </p:nvPr>
        </p:nvSpPr>
        <p:spPr/>
        <p:txBody>
          <a:bodyPr/>
          <a:lstStyle/>
          <a:p>
            <a:fld id="{32DF7FBF-8EC4-496A-8ACE-F75338D07300}" type="datetimeFigureOut">
              <a:rPr lang="en-IN" smtClean="0"/>
              <a:t>11-04-2022</a:t>
            </a:fld>
            <a:endParaRPr lang="en-IN"/>
          </a:p>
        </p:txBody>
      </p:sp>
      <p:sp>
        <p:nvSpPr>
          <p:cNvPr id="5" name="Footer Placeholder 4">
            <a:extLst>
              <a:ext uri="{FF2B5EF4-FFF2-40B4-BE49-F238E27FC236}">
                <a16:creationId xmlns:a16="http://schemas.microsoft.com/office/drawing/2014/main" id="{883EE319-4689-4685-9FBB-5D03BA75D1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7B9F9B-4977-4914-83B9-A0145DC4C163}"/>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314463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8455-10C4-4CA5-A9C1-F821170E3D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C1A426-B739-4578-A8B4-94AA0FA6A2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A8814D-1653-47B5-BDD8-FAC66D6541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9C401E-0CB1-4306-A4D8-B676B87B695B}"/>
              </a:ext>
            </a:extLst>
          </p:cNvPr>
          <p:cNvSpPr>
            <a:spLocks noGrp="1"/>
          </p:cNvSpPr>
          <p:nvPr>
            <p:ph type="dt" sz="half" idx="10"/>
          </p:nvPr>
        </p:nvSpPr>
        <p:spPr/>
        <p:txBody>
          <a:bodyPr/>
          <a:lstStyle/>
          <a:p>
            <a:fld id="{32DF7FBF-8EC4-496A-8ACE-F75338D07300}" type="datetimeFigureOut">
              <a:rPr lang="en-IN" smtClean="0"/>
              <a:t>11-04-2022</a:t>
            </a:fld>
            <a:endParaRPr lang="en-IN"/>
          </a:p>
        </p:txBody>
      </p:sp>
      <p:sp>
        <p:nvSpPr>
          <p:cNvPr id="6" name="Footer Placeholder 5">
            <a:extLst>
              <a:ext uri="{FF2B5EF4-FFF2-40B4-BE49-F238E27FC236}">
                <a16:creationId xmlns:a16="http://schemas.microsoft.com/office/drawing/2014/main" id="{FA03A619-ACF4-415D-82AA-06592FAA6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9E2575-A4D2-44D4-9170-AFE68BD27D7C}"/>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393977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7DAF-A68F-4F79-BA6E-B4A9AB677B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D7F4BE-BF34-4308-AB1F-E0D85D40D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C69922-E3DB-4B88-90D4-5D57E2F4B0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C05D0D-C03B-4B86-A19B-5BE2D9E18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804DB-227F-4CFA-A825-311049F7FA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A710F2-D21E-48F1-B8BC-F16E1D67D125}"/>
              </a:ext>
            </a:extLst>
          </p:cNvPr>
          <p:cNvSpPr>
            <a:spLocks noGrp="1"/>
          </p:cNvSpPr>
          <p:nvPr>
            <p:ph type="dt" sz="half" idx="10"/>
          </p:nvPr>
        </p:nvSpPr>
        <p:spPr/>
        <p:txBody>
          <a:bodyPr/>
          <a:lstStyle/>
          <a:p>
            <a:fld id="{32DF7FBF-8EC4-496A-8ACE-F75338D07300}" type="datetimeFigureOut">
              <a:rPr lang="en-IN" smtClean="0"/>
              <a:t>11-04-2022</a:t>
            </a:fld>
            <a:endParaRPr lang="en-IN"/>
          </a:p>
        </p:txBody>
      </p:sp>
      <p:sp>
        <p:nvSpPr>
          <p:cNvPr id="8" name="Footer Placeholder 7">
            <a:extLst>
              <a:ext uri="{FF2B5EF4-FFF2-40B4-BE49-F238E27FC236}">
                <a16:creationId xmlns:a16="http://schemas.microsoft.com/office/drawing/2014/main" id="{D361A4DB-ECB1-49D1-9A48-5B5FEF89FE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D72C21-9BDC-4C6C-8854-01F1B6104641}"/>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2140392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AD10-8A63-4123-B547-77F3FE5BF6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09936D-8881-445B-BA32-D0EA7A70125A}"/>
              </a:ext>
            </a:extLst>
          </p:cNvPr>
          <p:cNvSpPr>
            <a:spLocks noGrp="1"/>
          </p:cNvSpPr>
          <p:nvPr>
            <p:ph type="dt" sz="half" idx="10"/>
          </p:nvPr>
        </p:nvSpPr>
        <p:spPr/>
        <p:txBody>
          <a:bodyPr/>
          <a:lstStyle/>
          <a:p>
            <a:fld id="{32DF7FBF-8EC4-496A-8ACE-F75338D07300}" type="datetimeFigureOut">
              <a:rPr lang="en-IN" smtClean="0"/>
              <a:t>11-04-2022</a:t>
            </a:fld>
            <a:endParaRPr lang="en-IN"/>
          </a:p>
        </p:txBody>
      </p:sp>
      <p:sp>
        <p:nvSpPr>
          <p:cNvPr id="4" name="Footer Placeholder 3">
            <a:extLst>
              <a:ext uri="{FF2B5EF4-FFF2-40B4-BE49-F238E27FC236}">
                <a16:creationId xmlns:a16="http://schemas.microsoft.com/office/drawing/2014/main" id="{024B0A5F-EBAF-4E9F-9328-B54486DF42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CD977E-A6A2-466A-8D7D-A213A2F03081}"/>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69254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1E84E-85F8-4F79-B930-9C44FC2B1DB3}"/>
              </a:ext>
            </a:extLst>
          </p:cNvPr>
          <p:cNvSpPr>
            <a:spLocks noGrp="1"/>
          </p:cNvSpPr>
          <p:nvPr>
            <p:ph type="dt" sz="half" idx="10"/>
          </p:nvPr>
        </p:nvSpPr>
        <p:spPr/>
        <p:txBody>
          <a:bodyPr/>
          <a:lstStyle/>
          <a:p>
            <a:fld id="{32DF7FBF-8EC4-496A-8ACE-F75338D07300}" type="datetimeFigureOut">
              <a:rPr lang="en-IN" smtClean="0"/>
              <a:t>11-04-2022</a:t>
            </a:fld>
            <a:endParaRPr lang="en-IN"/>
          </a:p>
        </p:txBody>
      </p:sp>
      <p:sp>
        <p:nvSpPr>
          <p:cNvPr id="3" name="Footer Placeholder 2">
            <a:extLst>
              <a:ext uri="{FF2B5EF4-FFF2-40B4-BE49-F238E27FC236}">
                <a16:creationId xmlns:a16="http://schemas.microsoft.com/office/drawing/2014/main" id="{0675485E-778C-4EBE-A125-4FE34D09BC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13098F-3E42-43B7-A30B-B7C1BC4A7A89}"/>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402742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818F-EB11-4E5A-BE3C-8848AE30D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635093-6AD9-4F7B-A88B-56FCCBBE0D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95851F-B581-4036-8A92-6A79EBA3B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88BCF3-F359-4358-8792-EE31DB9F5252}"/>
              </a:ext>
            </a:extLst>
          </p:cNvPr>
          <p:cNvSpPr>
            <a:spLocks noGrp="1"/>
          </p:cNvSpPr>
          <p:nvPr>
            <p:ph type="dt" sz="half" idx="10"/>
          </p:nvPr>
        </p:nvSpPr>
        <p:spPr/>
        <p:txBody>
          <a:bodyPr/>
          <a:lstStyle/>
          <a:p>
            <a:fld id="{32DF7FBF-8EC4-496A-8ACE-F75338D07300}" type="datetimeFigureOut">
              <a:rPr lang="en-IN" smtClean="0"/>
              <a:t>11-04-2022</a:t>
            </a:fld>
            <a:endParaRPr lang="en-IN"/>
          </a:p>
        </p:txBody>
      </p:sp>
      <p:sp>
        <p:nvSpPr>
          <p:cNvPr id="6" name="Footer Placeholder 5">
            <a:extLst>
              <a:ext uri="{FF2B5EF4-FFF2-40B4-BE49-F238E27FC236}">
                <a16:creationId xmlns:a16="http://schemas.microsoft.com/office/drawing/2014/main" id="{608FD33D-7D61-461A-A9B5-7C051846E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63263E-A2FA-4AB2-BE65-2F42174C8AFE}"/>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369770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4F84-9CCE-4B13-A47D-3634C25F5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9C12F5-0560-47B0-A150-396D70A56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67DAB0-F69D-4D5D-BED5-CCAD2A01A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58EE0-9B29-40CF-9D79-5F8B216EBF1A}"/>
              </a:ext>
            </a:extLst>
          </p:cNvPr>
          <p:cNvSpPr>
            <a:spLocks noGrp="1"/>
          </p:cNvSpPr>
          <p:nvPr>
            <p:ph type="dt" sz="half" idx="10"/>
          </p:nvPr>
        </p:nvSpPr>
        <p:spPr/>
        <p:txBody>
          <a:bodyPr/>
          <a:lstStyle/>
          <a:p>
            <a:fld id="{32DF7FBF-8EC4-496A-8ACE-F75338D07300}" type="datetimeFigureOut">
              <a:rPr lang="en-IN" smtClean="0"/>
              <a:t>11-04-2022</a:t>
            </a:fld>
            <a:endParaRPr lang="en-IN"/>
          </a:p>
        </p:txBody>
      </p:sp>
      <p:sp>
        <p:nvSpPr>
          <p:cNvPr id="6" name="Footer Placeholder 5">
            <a:extLst>
              <a:ext uri="{FF2B5EF4-FFF2-40B4-BE49-F238E27FC236}">
                <a16:creationId xmlns:a16="http://schemas.microsoft.com/office/drawing/2014/main" id="{014327E0-B03A-42AA-980A-8CD62CC5E3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0922E7-D347-477F-8A11-5130A7F2E71B}"/>
              </a:ext>
            </a:extLst>
          </p:cNvPr>
          <p:cNvSpPr>
            <a:spLocks noGrp="1"/>
          </p:cNvSpPr>
          <p:nvPr>
            <p:ph type="sldNum" sz="quarter" idx="12"/>
          </p:nvPr>
        </p:nvSpPr>
        <p:spPr/>
        <p:txBody>
          <a:bodyPr/>
          <a:lstStyle/>
          <a:p>
            <a:fld id="{C4807CA7-3DD1-443A-95C5-DC5250FEB4AE}" type="slidenum">
              <a:rPr lang="en-IN" smtClean="0"/>
              <a:t>‹#›</a:t>
            </a:fld>
            <a:endParaRPr lang="en-IN"/>
          </a:p>
        </p:txBody>
      </p:sp>
    </p:spTree>
    <p:extLst>
      <p:ext uri="{BB962C8B-B14F-4D97-AF65-F5344CB8AC3E}">
        <p14:creationId xmlns:p14="http://schemas.microsoft.com/office/powerpoint/2010/main" val="289131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A66793-9005-4967-AEE4-4ECD56A05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940BCE-4AE6-4E69-9975-3F6A3F489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5D10E-B03D-4A59-B924-F40D32C61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F7FBF-8EC4-496A-8ACE-F75338D07300}" type="datetimeFigureOut">
              <a:rPr lang="en-IN" smtClean="0"/>
              <a:t>11-04-2022</a:t>
            </a:fld>
            <a:endParaRPr lang="en-IN"/>
          </a:p>
        </p:txBody>
      </p:sp>
      <p:sp>
        <p:nvSpPr>
          <p:cNvPr id="5" name="Footer Placeholder 4">
            <a:extLst>
              <a:ext uri="{FF2B5EF4-FFF2-40B4-BE49-F238E27FC236}">
                <a16:creationId xmlns:a16="http://schemas.microsoft.com/office/drawing/2014/main" id="{7DF1C5FA-3414-423D-AD7C-CCDD52CF2A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1265D8-13DD-4358-B2AC-A0F0E8A81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07CA7-3DD1-443A-95C5-DC5250FEB4AE}" type="slidenum">
              <a:rPr lang="en-IN" smtClean="0"/>
              <a:t>‹#›</a:t>
            </a:fld>
            <a:endParaRPr lang="en-IN"/>
          </a:p>
        </p:txBody>
      </p:sp>
    </p:spTree>
    <p:extLst>
      <p:ext uri="{BB962C8B-B14F-4D97-AF65-F5344CB8AC3E}">
        <p14:creationId xmlns:p14="http://schemas.microsoft.com/office/powerpoint/2010/main" val="369493342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11-04-2022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246094" y="84138"/>
            <a:ext cx="9699812" cy="2387600"/>
          </a:xfrm>
        </p:spPr>
        <p:txBody>
          <a:bodyPr>
            <a:normAutofit/>
          </a:bodyPr>
          <a:lstStyle/>
          <a:p>
            <a:r>
              <a:rPr lang="en-IN" sz="4800" dirty="0">
                <a:solidFill>
                  <a:schemeClr val="accent1">
                    <a:lumMod val="75000"/>
                  </a:schemeClr>
                </a:solidFill>
              </a:rPr>
              <a:t>Design And Analysis of Algorithms</a:t>
            </a:r>
            <a:br>
              <a:rPr lang="en-IN" sz="6600" dirty="0">
                <a:solidFill>
                  <a:schemeClr val="accent1">
                    <a:lumMod val="75000"/>
                  </a:schemeClr>
                </a:solidFill>
              </a:rPr>
            </a:br>
            <a:r>
              <a:rPr lang="en-IN" sz="6600" dirty="0">
                <a:solidFill>
                  <a:schemeClr val="accent2">
                    <a:lumMod val="50000"/>
                  </a:schemeClr>
                </a:solidFill>
              </a:rPr>
              <a:t>OPTIMIZING MAKESPAN</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246094" y="2897188"/>
            <a:ext cx="9607420" cy="2584158"/>
          </a:xfrm>
        </p:spPr>
        <p:txBody>
          <a:bodyPr>
            <a:normAutofit fontScale="92500" lnSpcReduction="10000"/>
          </a:bodyPr>
          <a:lstStyle/>
          <a:p>
            <a:pPr lvl="1"/>
            <a:r>
              <a:rPr lang="en-IN" sz="4400" dirty="0">
                <a:solidFill>
                  <a:schemeClr val="accent6">
                    <a:lumMod val="75000"/>
                  </a:schemeClr>
                </a:solidFill>
              </a:rPr>
              <a:t>By</a:t>
            </a:r>
          </a:p>
          <a:p>
            <a:pPr lvl="1"/>
            <a:r>
              <a:rPr lang="en-IN" sz="3600" dirty="0">
                <a:solidFill>
                  <a:schemeClr val="accent6">
                    <a:lumMod val="75000"/>
                  </a:schemeClr>
                </a:solidFill>
              </a:rPr>
              <a:t>Cheethirala Varun  (2010030031)</a:t>
            </a:r>
          </a:p>
          <a:p>
            <a:pPr lvl="1"/>
            <a:r>
              <a:rPr lang="en-IN" sz="3600" dirty="0">
                <a:solidFill>
                  <a:schemeClr val="accent6">
                    <a:lumMod val="75000"/>
                  </a:schemeClr>
                </a:solidFill>
              </a:rPr>
              <a:t>K. Sai Anirudh (2010030083)</a:t>
            </a:r>
          </a:p>
          <a:p>
            <a:pPr lvl="1"/>
            <a:r>
              <a:rPr lang="en-IN" sz="3600" dirty="0">
                <a:solidFill>
                  <a:schemeClr val="accent6">
                    <a:lumMod val="75000"/>
                  </a:schemeClr>
                </a:solidFill>
              </a:rPr>
              <a:t>M.D. Fauzaan  (2010030452)</a:t>
            </a:r>
          </a:p>
          <a:p>
            <a:pPr lvl="1"/>
            <a:r>
              <a:rPr lang="en-IN" sz="3600" dirty="0" err="1">
                <a:solidFill>
                  <a:schemeClr val="accent6">
                    <a:lumMod val="75000"/>
                  </a:schemeClr>
                </a:solidFill>
              </a:rPr>
              <a:t>B.Vegesh</a:t>
            </a:r>
            <a:r>
              <a:rPr lang="en-IN" sz="3600" dirty="0">
                <a:solidFill>
                  <a:schemeClr val="accent6">
                    <a:lumMod val="75000"/>
                  </a:schemeClr>
                </a:solidFill>
              </a:rPr>
              <a:t> Sai (2010030024)</a:t>
            </a: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417C-0E07-48C7-9D08-4ADA375E3754}"/>
              </a:ext>
            </a:extLst>
          </p:cNvPr>
          <p:cNvSpPr>
            <a:spLocks noGrp="1"/>
          </p:cNvSpPr>
          <p:nvPr>
            <p:ph type="title"/>
          </p:nvPr>
        </p:nvSpPr>
        <p:spPr/>
        <p:txBody>
          <a:bodyPr/>
          <a:lstStyle/>
          <a:p>
            <a:r>
              <a:rPr lang="en-US" dirty="0"/>
              <a:t>Hardware and Software used</a:t>
            </a:r>
          </a:p>
        </p:txBody>
      </p:sp>
      <p:sp>
        <p:nvSpPr>
          <p:cNvPr id="3" name="Content Placeholder 2">
            <a:extLst>
              <a:ext uri="{FF2B5EF4-FFF2-40B4-BE49-F238E27FC236}">
                <a16:creationId xmlns:a16="http://schemas.microsoft.com/office/drawing/2014/main" id="{6E7EAC94-1D10-47FA-932C-E45113A20D77}"/>
              </a:ext>
            </a:extLst>
          </p:cNvPr>
          <p:cNvSpPr>
            <a:spLocks noGrp="1"/>
          </p:cNvSpPr>
          <p:nvPr>
            <p:ph idx="1"/>
          </p:nvPr>
        </p:nvSpPr>
        <p:spPr/>
        <p:txBody>
          <a:bodyPr/>
          <a:lstStyle/>
          <a:p>
            <a:r>
              <a:rPr lang="en-US" dirty="0" err="1"/>
              <a:t>Colab</a:t>
            </a:r>
            <a:endParaRPr lang="en-US" dirty="0"/>
          </a:p>
          <a:p>
            <a:endParaRPr lang="en-US" dirty="0"/>
          </a:p>
        </p:txBody>
      </p:sp>
    </p:spTree>
    <p:extLst>
      <p:ext uri="{BB962C8B-B14F-4D97-AF65-F5344CB8AC3E}">
        <p14:creationId xmlns:p14="http://schemas.microsoft.com/office/powerpoint/2010/main" val="247807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8" name="Group 37">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39" name="Rectangle 38">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2" name="Freeform: Shape 41">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44" name="Rectangle 43">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1143000" y="990599"/>
            <a:ext cx="9906000" cy="685800"/>
          </a:xfrm>
        </p:spPr>
        <p:txBody>
          <a:bodyPr anchor="t">
            <a:normAutofit/>
          </a:bodyPr>
          <a:lstStyle/>
          <a:p>
            <a:r>
              <a:rPr lang="en-IN" sz="4000"/>
              <a:t>Division of work among the group members</a:t>
            </a:r>
          </a:p>
        </p:txBody>
      </p:sp>
      <p:graphicFrame>
        <p:nvGraphicFramePr>
          <p:cNvPr id="5" name="Content Placeholder 2">
            <a:extLst>
              <a:ext uri="{FF2B5EF4-FFF2-40B4-BE49-F238E27FC236}">
                <a16:creationId xmlns:a16="http://schemas.microsoft.com/office/drawing/2014/main" id="{43E6D496-60D2-4409-8281-8A437323E6AE}"/>
              </a:ext>
            </a:extLst>
          </p:cNvPr>
          <p:cNvGraphicFramePr>
            <a:graphicFrameLocks noGrp="1"/>
          </p:cNvGraphicFramePr>
          <p:nvPr>
            <p:ph idx="1"/>
            <p:extLst>
              <p:ext uri="{D42A27DB-BD31-4B8C-83A1-F6EECF244321}">
                <p14:modId xmlns:p14="http://schemas.microsoft.com/office/powerpoint/2010/main" val="554878678"/>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13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Content Placeholder 6" descr="A screenshot of a computer&#10;&#10;Description automatically generated">
            <a:extLst>
              <a:ext uri="{FF2B5EF4-FFF2-40B4-BE49-F238E27FC236}">
                <a16:creationId xmlns:a16="http://schemas.microsoft.com/office/drawing/2014/main" id="{96B104E6-9B37-43F7-B267-177781403C5D}"/>
              </a:ext>
            </a:extLst>
          </p:cNvPr>
          <p:cNvPicPr>
            <a:picLocks noGrp="1" noChangeAspect="1"/>
          </p:cNvPicPr>
          <p:nvPr>
            <p:ph idx="1"/>
          </p:nvPr>
        </p:nvPicPr>
        <p:blipFill rotWithShape="1">
          <a:blip r:embed="rId2"/>
          <a:srcRect r="11999" b="-1"/>
          <a:stretch/>
        </p:blipFill>
        <p:spPr>
          <a:xfrm>
            <a:off x="20" y="10"/>
            <a:ext cx="12191980" cy="6857990"/>
          </a:xfrm>
          <a:prstGeom prst="rect">
            <a:avLst/>
          </a:prstGeom>
        </p:spPr>
      </p:pic>
      <p:sp>
        <p:nvSpPr>
          <p:cNvPr id="30" name="Rectangle 2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GitHub Commits </a:t>
            </a:r>
          </a:p>
        </p:txBody>
      </p:sp>
      <p:cxnSp>
        <p:nvCxnSpPr>
          <p:cNvPr id="31" name="Straight Connector 2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04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91FC-3AC9-41E5-80BD-130511C3E8EE}"/>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CC6B5E5C-E8D8-4EA1-B13D-933CFF79A6D2}"/>
              </a:ext>
            </a:extLst>
          </p:cNvPr>
          <p:cNvPicPr>
            <a:picLocks noGrp="1" noChangeAspect="1"/>
          </p:cNvPicPr>
          <p:nvPr>
            <p:ph idx="1"/>
          </p:nvPr>
        </p:nvPicPr>
        <p:blipFill>
          <a:blip r:embed="rId2"/>
          <a:stretch>
            <a:fillRect/>
          </a:stretch>
        </p:blipFill>
        <p:spPr>
          <a:xfrm>
            <a:off x="976311" y="1770500"/>
            <a:ext cx="10239375" cy="1581150"/>
          </a:xfrm>
        </p:spPr>
      </p:pic>
      <p:pic>
        <p:nvPicPr>
          <p:cNvPr id="7" name="Picture 6">
            <a:extLst>
              <a:ext uri="{FF2B5EF4-FFF2-40B4-BE49-F238E27FC236}">
                <a16:creationId xmlns:a16="http://schemas.microsoft.com/office/drawing/2014/main" id="{B37B59AA-BD42-420B-AB15-FB7CD47BA843}"/>
              </a:ext>
            </a:extLst>
          </p:cNvPr>
          <p:cNvPicPr>
            <a:picLocks noChangeAspect="1"/>
          </p:cNvPicPr>
          <p:nvPr/>
        </p:nvPicPr>
        <p:blipFill>
          <a:blip r:embed="rId3"/>
          <a:stretch>
            <a:fillRect/>
          </a:stretch>
        </p:blipFill>
        <p:spPr>
          <a:xfrm>
            <a:off x="652462" y="3943350"/>
            <a:ext cx="10887075" cy="2133600"/>
          </a:xfrm>
          <a:prstGeom prst="rect">
            <a:avLst/>
          </a:prstGeom>
        </p:spPr>
      </p:pic>
    </p:spTree>
    <p:extLst>
      <p:ext uri="{BB962C8B-B14F-4D97-AF65-F5344CB8AC3E}">
        <p14:creationId xmlns:p14="http://schemas.microsoft.com/office/powerpoint/2010/main" val="82151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82F2-2DAE-4115-9973-928B6752809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CC04CC7-6FA6-403F-AE6B-CCE7F2F7670D}"/>
              </a:ext>
            </a:extLst>
          </p:cNvPr>
          <p:cNvSpPr>
            <a:spLocks noGrp="1"/>
          </p:cNvSpPr>
          <p:nvPr>
            <p:ph idx="1"/>
          </p:nvPr>
        </p:nvSpPr>
        <p:spPr/>
        <p:txBody>
          <a:bodyPr>
            <a:normAutofit lnSpcReduction="10000"/>
          </a:bodyPr>
          <a:lstStyle/>
          <a:p>
            <a:r>
              <a:rPr lang="en-US" dirty="0"/>
              <a:t>There are n machines and m jobs. Each job contains exactly n operations. The </a:t>
            </a:r>
            <a:r>
              <a:rPr lang="en-US" dirty="0" err="1"/>
              <a:t>i-th</a:t>
            </a:r>
            <a:r>
              <a:rPr lang="en-US" dirty="0"/>
              <a:t> operation of the job must be executed on the </a:t>
            </a:r>
            <a:r>
              <a:rPr lang="en-US" dirty="0" err="1"/>
              <a:t>i-th</a:t>
            </a:r>
            <a:r>
              <a:rPr lang="en-US" dirty="0"/>
              <a:t> machine. No machine can perform more than one operation simultaneously. For each operation of each job, execution time is specified. Operations within one job must be performed in the specified order. The first operation gets executed on the first machine, then (as the first operation is finished) the second operation on the second machine, and so until the n-</a:t>
            </a:r>
            <a:r>
              <a:rPr lang="en-US" dirty="0" err="1"/>
              <a:t>th</a:t>
            </a:r>
            <a:r>
              <a:rPr lang="en-US" dirty="0"/>
              <a:t> operation. Jobs can be executed in any order, however. Problem definition implies that this job order is exactly the same for each machine. The problem is to determine the optimal such arrangement, i.e. the one with the shortest possible total job execution </a:t>
            </a:r>
            <a:r>
              <a:rPr lang="en-US" dirty="0" err="1"/>
              <a:t>makespan</a:t>
            </a:r>
            <a:r>
              <a:rPr lang="en-US" dirty="0"/>
              <a:t>.</a:t>
            </a:r>
          </a:p>
        </p:txBody>
      </p:sp>
    </p:spTree>
    <p:extLst>
      <p:ext uri="{BB962C8B-B14F-4D97-AF65-F5344CB8AC3E}">
        <p14:creationId xmlns:p14="http://schemas.microsoft.com/office/powerpoint/2010/main" val="9711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838200" y="365125"/>
            <a:ext cx="10515600" cy="1325563"/>
          </a:xfrm>
        </p:spPr>
        <p:txBody>
          <a:bodyPr>
            <a:normAutofit/>
          </a:bodyPr>
          <a:lstStyle/>
          <a:p>
            <a:r>
              <a:rPr lang="en-IN" sz="5400"/>
              <a:t>Problem statement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29384"/>
            <a:ext cx="10515600" cy="4251960"/>
          </a:xfrm>
        </p:spPr>
        <p:txBody>
          <a:bodyPr>
            <a:normAutofit/>
          </a:bodyPr>
          <a:lstStyle/>
          <a:p>
            <a:r>
              <a:rPr lang="en-US" sz="2200" b="0" i="0" dirty="0">
                <a:effectLst/>
                <a:latin typeface="-apple-system"/>
              </a:rPr>
              <a:t>Flow-shop scheduling may apply as well to production facilities as to computing designs. A special type of flow-shop scheduling problem is the permutation flow-shop scheduling problem in which the processing order of the jobs on the resources is the same for each subsequent step of processing.</a:t>
            </a:r>
            <a:endParaRPr lang="en-IN" sz="2200" dirty="0"/>
          </a:p>
        </p:txBody>
      </p:sp>
    </p:spTree>
    <p:extLst>
      <p:ext uri="{BB962C8B-B14F-4D97-AF65-F5344CB8AC3E}">
        <p14:creationId xmlns:p14="http://schemas.microsoft.com/office/powerpoint/2010/main" val="401313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F33FE-FA96-4E5A-AD96-A490FA2F3BF6}"/>
              </a:ext>
            </a:extLst>
          </p:cNvPr>
          <p:cNvSpPr>
            <a:spLocks noGrp="1"/>
          </p:cNvSpPr>
          <p:nvPr>
            <p:ph type="ctrTitle"/>
          </p:nvPr>
        </p:nvSpPr>
        <p:spPr>
          <a:xfrm>
            <a:off x="1166650" y="1332952"/>
            <a:ext cx="3926898" cy="3921176"/>
          </a:xfrm>
        </p:spPr>
        <p:txBody>
          <a:bodyPr vert="horz" lIns="91440" tIns="45720" rIns="91440" bIns="45720" rtlCol="0" anchor="ctr">
            <a:normAutofit/>
          </a:bodyPr>
          <a:lstStyle/>
          <a:p>
            <a:pPr algn="l"/>
            <a:r>
              <a:rPr lang="en-US" sz="5400" kern="1200">
                <a:solidFill>
                  <a:schemeClr val="tx1"/>
                </a:solidFill>
                <a:latin typeface="+mj-lt"/>
                <a:ea typeface="+mj-ea"/>
                <a:cs typeface="+mj-cs"/>
              </a:rPr>
              <a:t>ALGORITHM</a:t>
            </a:r>
            <a:endParaRPr lang="en-US" sz="5400" kern="1200" dirty="0">
              <a:solidFill>
                <a:schemeClr val="tx1"/>
              </a:solidFill>
              <a:latin typeface="+mj-lt"/>
              <a:ea typeface="+mj-ea"/>
              <a:cs typeface="+mj-cs"/>
            </a:endParaRPr>
          </a:p>
        </p:txBody>
      </p:sp>
      <p:grpSp>
        <p:nvGrpSpPr>
          <p:cNvPr id="30" name="Group 29">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31"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DC8CF7B2-6486-4717-A833-0492F8BDA5D9}"/>
              </a:ext>
            </a:extLst>
          </p:cNvPr>
          <p:cNvSpPr>
            <a:spLocks noGrp="1"/>
          </p:cNvSpPr>
          <p:nvPr>
            <p:ph type="subTitle" idx="1"/>
          </p:nvPr>
        </p:nvSpPr>
        <p:spPr>
          <a:xfrm>
            <a:off x="6421120" y="499833"/>
            <a:ext cx="5100320" cy="5581226"/>
          </a:xfrm>
        </p:spPr>
        <p:txBody>
          <a:bodyPr vert="horz" lIns="91440" tIns="45720" rIns="91440" bIns="45720" rtlCol="0" anchor="ctr">
            <a:normAutofit/>
          </a:bodyPr>
          <a:lstStyle/>
          <a:p>
            <a:pPr indent="-228600" algn="l">
              <a:buFont typeface="Arial" panose="020B0604020202020204" pitchFamily="34" charset="0"/>
              <a:buChar char="•"/>
            </a:pPr>
            <a:r>
              <a:rPr lang="en-US" sz="1700" dirty="0"/>
              <a:t>Algorithm JOHNSON_FLOWSHOP(T, Q)</a:t>
            </a:r>
          </a:p>
          <a:p>
            <a:pPr indent="-228600" algn="l">
              <a:buFont typeface="Arial" panose="020B0604020202020204" pitchFamily="34" charset="0"/>
              <a:buChar char="•"/>
            </a:pPr>
            <a:r>
              <a:rPr lang="en-US" sz="1700" dirty="0"/>
              <a:t>// T is array of time of jobs, each column indicating time on machine Mi</a:t>
            </a:r>
          </a:p>
          <a:p>
            <a:pPr indent="-228600" algn="l">
              <a:buFont typeface="Arial" panose="020B0604020202020204" pitchFamily="34" charset="0"/>
              <a:buChar char="•"/>
            </a:pPr>
            <a:r>
              <a:rPr lang="en-US" sz="1700" dirty="0"/>
              <a:t>// Q is queue of jobs</a:t>
            </a:r>
          </a:p>
          <a:p>
            <a:pPr indent="-228600" algn="l">
              <a:buFont typeface="Arial" panose="020B0604020202020204" pitchFamily="34" charset="0"/>
              <a:buChar char="•"/>
            </a:pPr>
            <a:r>
              <a:rPr lang="en-US" sz="1700" dirty="0"/>
              <a:t>Q = Φ</a:t>
            </a:r>
          </a:p>
          <a:p>
            <a:pPr indent="-228600" algn="l">
              <a:buFont typeface="Arial" panose="020B0604020202020204" pitchFamily="34" charset="0"/>
              <a:buChar char="•"/>
            </a:pPr>
            <a:r>
              <a:rPr lang="en-US" sz="1700" dirty="0"/>
              <a:t>for j = 1 to n do</a:t>
            </a:r>
          </a:p>
          <a:p>
            <a:pPr indent="-228600" algn="l">
              <a:buFont typeface="Arial" panose="020B0604020202020204" pitchFamily="34" charset="0"/>
              <a:buChar char="•"/>
            </a:pPr>
            <a:r>
              <a:rPr lang="en-US" sz="1700" dirty="0"/>
              <a:t>  t = minimum machine time scanning in booth columns</a:t>
            </a:r>
          </a:p>
          <a:p>
            <a:pPr indent="-228600" algn="l">
              <a:buFont typeface="Arial" panose="020B0604020202020204" pitchFamily="34" charset="0"/>
              <a:buChar char="•"/>
            </a:pPr>
            <a:r>
              <a:rPr lang="en-US" sz="1700" dirty="0"/>
              <a:t>  if t occurs in column 1 then</a:t>
            </a:r>
          </a:p>
          <a:p>
            <a:pPr indent="-228600" algn="l">
              <a:buFont typeface="Arial" panose="020B0604020202020204" pitchFamily="34" charset="0"/>
              <a:buChar char="•"/>
            </a:pPr>
            <a:r>
              <a:rPr lang="en-US" sz="1700" dirty="0"/>
              <a:t>    Add </a:t>
            </a:r>
            <a:r>
              <a:rPr lang="en-US" sz="1700" dirty="0" err="1"/>
              <a:t>Jobj</a:t>
            </a:r>
            <a:r>
              <a:rPr lang="en-US" sz="1700" dirty="0"/>
              <a:t> to the first empty slot of Q</a:t>
            </a:r>
          </a:p>
          <a:p>
            <a:pPr indent="-228600" algn="l">
              <a:buFont typeface="Arial" panose="020B0604020202020204" pitchFamily="34" charset="0"/>
              <a:buChar char="•"/>
            </a:pPr>
            <a:r>
              <a:rPr lang="en-US" sz="1700" dirty="0"/>
              <a:t>  else</a:t>
            </a:r>
          </a:p>
          <a:p>
            <a:pPr indent="-228600" algn="l">
              <a:buFont typeface="Arial" panose="020B0604020202020204" pitchFamily="34" charset="0"/>
              <a:buChar char="•"/>
            </a:pPr>
            <a:r>
              <a:rPr lang="en-US" sz="1700" dirty="0"/>
              <a:t>    Add </a:t>
            </a:r>
            <a:r>
              <a:rPr lang="en-US" sz="1700" dirty="0" err="1"/>
              <a:t>Jobj</a:t>
            </a:r>
            <a:r>
              <a:rPr lang="en-US" sz="1700" dirty="0"/>
              <a:t> to last empty slot of Q</a:t>
            </a:r>
          </a:p>
          <a:p>
            <a:pPr indent="-228600" algn="l">
              <a:buFont typeface="Arial" panose="020B0604020202020204" pitchFamily="34" charset="0"/>
              <a:buChar char="•"/>
            </a:pPr>
            <a:r>
              <a:rPr lang="en-US" sz="1700" dirty="0"/>
              <a:t>  end</a:t>
            </a:r>
          </a:p>
          <a:p>
            <a:pPr indent="-228600" algn="l">
              <a:buFont typeface="Arial" panose="020B0604020202020204" pitchFamily="34" charset="0"/>
              <a:buChar char="•"/>
            </a:pPr>
            <a:r>
              <a:rPr lang="en-US" sz="1700" dirty="0"/>
              <a:t>  Remove processed job from consideration</a:t>
            </a:r>
          </a:p>
          <a:p>
            <a:pPr indent="-228600" algn="l">
              <a:buFont typeface="Arial" panose="020B0604020202020204" pitchFamily="34" charset="0"/>
              <a:buChar char="•"/>
            </a:pPr>
            <a:r>
              <a:rPr lang="en-US" sz="1700" dirty="0"/>
              <a:t>end</a:t>
            </a:r>
          </a:p>
          <a:p>
            <a:pPr indent="-228600" algn="l">
              <a:buFont typeface="Arial" panose="020B0604020202020204" pitchFamily="34" charset="0"/>
              <a:buChar char="•"/>
            </a:pPr>
            <a:r>
              <a:rPr lang="en-US" sz="1700" dirty="0"/>
              <a:t>return Q</a:t>
            </a:r>
          </a:p>
        </p:txBody>
      </p:sp>
    </p:spTree>
    <p:extLst>
      <p:ext uri="{BB962C8B-B14F-4D97-AF65-F5344CB8AC3E}">
        <p14:creationId xmlns:p14="http://schemas.microsoft.com/office/powerpoint/2010/main" val="374615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C76B-2036-4C38-89B3-BC5BA887784D}"/>
              </a:ext>
            </a:extLst>
          </p:cNvPr>
          <p:cNvSpPr>
            <a:spLocks noGrp="1"/>
          </p:cNvSpPr>
          <p:nvPr>
            <p:ph type="ctrTitle"/>
          </p:nvPr>
        </p:nvSpPr>
        <p:spPr/>
        <p:txBody>
          <a:bodyPr/>
          <a:lstStyle/>
          <a:p>
            <a:r>
              <a:rPr lang="en-US" dirty="0"/>
              <a:t>FLOW CHART</a:t>
            </a:r>
            <a:endParaRPr lang="en-IN" dirty="0"/>
          </a:p>
        </p:txBody>
      </p:sp>
    </p:spTree>
    <p:extLst>
      <p:ext uri="{BB962C8B-B14F-4D97-AF65-F5344CB8AC3E}">
        <p14:creationId xmlns:p14="http://schemas.microsoft.com/office/powerpoint/2010/main" val="2412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DA73B74-C43D-4C5C-9EE8-99CB64E71E2B}"/>
              </a:ext>
            </a:extLst>
          </p:cNvPr>
          <p:cNvSpPr/>
          <p:nvPr/>
        </p:nvSpPr>
        <p:spPr>
          <a:xfrm>
            <a:off x="4967284" y="-4660"/>
            <a:ext cx="1076325"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9" name="Rectangle 8">
            <a:extLst>
              <a:ext uri="{FF2B5EF4-FFF2-40B4-BE49-F238E27FC236}">
                <a16:creationId xmlns:a16="http://schemas.microsoft.com/office/drawing/2014/main" id="{783A20E6-4ECC-4F11-A5B5-4D71F836CBC5}"/>
              </a:ext>
            </a:extLst>
          </p:cNvPr>
          <p:cNvSpPr/>
          <p:nvPr/>
        </p:nvSpPr>
        <p:spPr>
          <a:xfrm>
            <a:off x="4368757" y="971949"/>
            <a:ext cx="2245517" cy="83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job id’s no of machines, processing time</a:t>
            </a:r>
          </a:p>
        </p:txBody>
      </p:sp>
      <p:sp>
        <p:nvSpPr>
          <p:cNvPr id="10" name="Flowchart: Decision 9">
            <a:extLst>
              <a:ext uri="{FF2B5EF4-FFF2-40B4-BE49-F238E27FC236}">
                <a16:creationId xmlns:a16="http://schemas.microsoft.com/office/drawing/2014/main" id="{96E89A32-A7D5-4768-B428-AA44709F5512}"/>
              </a:ext>
            </a:extLst>
          </p:cNvPr>
          <p:cNvSpPr/>
          <p:nvPr/>
        </p:nvSpPr>
        <p:spPr>
          <a:xfrm>
            <a:off x="4650756" y="2094799"/>
            <a:ext cx="1695449" cy="96559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more time</a:t>
            </a:r>
          </a:p>
        </p:txBody>
      </p:sp>
      <p:cxnSp>
        <p:nvCxnSpPr>
          <p:cNvPr id="12" name="Straight Arrow Connector 11">
            <a:extLst>
              <a:ext uri="{FF2B5EF4-FFF2-40B4-BE49-F238E27FC236}">
                <a16:creationId xmlns:a16="http://schemas.microsoft.com/office/drawing/2014/main" id="{13199687-356E-4C5C-8515-E1384010DA46}"/>
              </a:ext>
            </a:extLst>
          </p:cNvPr>
          <p:cNvCxnSpPr>
            <a:cxnSpLocks/>
            <a:stCxn id="9" idx="2"/>
            <a:endCxn id="10" idx="0"/>
          </p:cNvCxnSpPr>
          <p:nvPr/>
        </p:nvCxnSpPr>
        <p:spPr>
          <a:xfrm>
            <a:off x="5491516" y="1810148"/>
            <a:ext cx="6965" cy="28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0815740-2B18-4F55-890B-A599B050061B}"/>
              </a:ext>
            </a:extLst>
          </p:cNvPr>
          <p:cNvSpPr/>
          <p:nvPr/>
        </p:nvSpPr>
        <p:spPr>
          <a:xfrm>
            <a:off x="8606519" y="3142035"/>
            <a:ext cx="1714500" cy="1028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to starting index of the  priority queue</a:t>
            </a:r>
          </a:p>
        </p:txBody>
      </p:sp>
      <p:sp>
        <p:nvSpPr>
          <p:cNvPr id="16" name="Rectangle 15">
            <a:extLst>
              <a:ext uri="{FF2B5EF4-FFF2-40B4-BE49-F238E27FC236}">
                <a16:creationId xmlns:a16="http://schemas.microsoft.com/office/drawing/2014/main" id="{B31245AE-1DE7-4529-837F-8597FA163147}"/>
              </a:ext>
            </a:extLst>
          </p:cNvPr>
          <p:cNvSpPr/>
          <p:nvPr/>
        </p:nvSpPr>
        <p:spPr>
          <a:xfrm>
            <a:off x="4403284" y="3260152"/>
            <a:ext cx="2176462" cy="96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Remaining job id’s no. of machines, processing</a:t>
            </a:r>
          </a:p>
        </p:txBody>
      </p:sp>
      <p:sp>
        <p:nvSpPr>
          <p:cNvPr id="19" name="Flowchart: Decision 18">
            <a:extLst>
              <a:ext uri="{FF2B5EF4-FFF2-40B4-BE49-F238E27FC236}">
                <a16:creationId xmlns:a16="http://schemas.microsoft.com/office/drawing/2014/main" id="{001EDBA1-72DD-4E9A-BBF0-0894FDBD877A}"/>
              </a:ext>
            </a:extLst>
          </p:cNvPr>
          <p:cNvSpPr/>
          <p:nvPr/>
        </p:nvSpPr>
        <p:spPr>
          <a:xfrm>
            <a:off x="4781546" y="4533834"/>
            <a:ext cx="1447800" cy="7858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less time</a:t>
            </a:r>
          </a:p>
        </p:txBody>
      </p:sp>
      <p:sp>
        <p:nvSpPr>
          <p:cNvPr id="20" name="Rectangle 19">
            <a:extLst>
              <a:ext uri="{FF2B5EF4-FFF2-40B4-BE49-F238E27FC236}">
                <a16:creationId xmlns:a16="http://schemas.microsoft.com/office/drawing/2014/main" id="{1A15B8E9-D730-439D-BE1F-26E50C6E04BA}"/>
              </a:ext>
            </a:extLst>
          </p:cNvPr>
          <p:cNvSpPr/>
          <p:nvPr/>
        </p:nvSpPr>
        <p:spPr>
          <a:xfrm>
            <a:off x="1366676" y="5362012"/>
            <a:ext cx="1695450" cy="842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to last index of the priority queue</a:t>
            </a:r>
          </a:p>
        </p:txBody>
      </p:sp>
      <p:sp>
        <p:nvSpPr>
          <p:cNvPr id="21" name="Rectangle 20">
            <a:extLst>
              <a:ext uri="{FF2B5EF4-FFF2-40B4-BE49-F238E27FC236}">
                <a16:creationId xmlns:a16="http://schemas.microsoft.com/office/drawing/2014/main" id="{84C1A545-77A8-4976-B7BD-E984C353591E}"/>
              </a:ext>
            </a:extLst>
          </p:cNvPr>
          <p:cNvSpPr/>
          <p:nvPr/>
        </p:nvSpPr>
        <p:spPr>
          <a:xfrm>
            <a:off x="4692249" y="5647762"/>
            <a:ext cx="1626393" cy="557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of job sequencing</a:t>
            </a:r>
          </a:p>
        </p:txBody>
      </p:sp>
      <p:sp>
        <p:nvSpPr>
          <p:cNvPr id="22" name="Oval 21">
            <a:extLst>
              <a:ext uri="{FF2B5EF4-FFF2-40B4-BE49-F238E27FC236}">
                <a16:creationId xmlns:a16="http://schemas.microsoft.com/office/drawing/2014/main" id="{5DD8BA7D-F437-44F5-B47C-7916F34E5600}"/>
              </a:ext>
            </a:extLst>
          </p:cNvPr>
          <p:cNvSpPr/>
          <p:nvPr/>
        </p:nvSpPr>
        <p:spPr>
          <a:xfrm>
            <a:off x="5000621" y="6463226"/>
            <a:ext cx="1009650" cy="269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7" name="Straight Arrow Connector 6">
            <a:extLst>
              <a:ext uri="{FF2B5EF4-FFF2-40B4-BE49-F238E27FC236}">
                <a16:creationId xmlns:a16="http://schemas.microsoft.com/office/drawing/2014/main" id="{8C1EC9C4-9064-472C-88CC-7CAA6748A4C9}"/>
              </a:ext>
            </a:extLst>
          </p:cNvPr>
          <p:cNvCxnSpPr>
            <a:stCxn id="10" idx="2"/>
            <a:endCxn id="16" idx="0"/>
          </p:cNvCxnSpPr>
          <p:nvPr/>
        </p:nvCxnSpPr>
        <p:spPr>
          <a:xfrm flipH="1">
            <a:off x="5491515" y="3060398"/>
            <a:ext cx="6966" cy="19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CB7571-D597-416D-914D-EC29D6425A1D}"/>
              </a:ext>
            </a:extLst>
          </p:cNvPr>
          <p:cNvCxnSpPr>
            <a:stCxn id="16" idx="2"/>
            <a:endCxn id="19" idx="0"/>
          </p:cNvCxnSpPr>
          <p:nvPr/>
        </p:nvCxnSpPr>
        <p:spPr>
          <a:xfrm>
            <a:off x="5491515" y="4225752"/>
            <a:ext cx="13931" cy="30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1840DC-50DF-4B8E-83FD-B46ACA522AA9}"/>
              </a:ext>
            </a:extLst>
          </p:cNvPr>
          <p:cNvCxnSpPr>
            <a:stCxn id="19" idx="2"/>
            <a:endCxn id="21" idx="0"/>
          </p:cNvCxnSpPr>
          <p:nvPr/>
        </p:nvCxnSpPr>
        <p:spPr>
          <a:xfrm>
            <a:off x="5505446" y="5319648"/>
            <a:ext cx="0" cy="32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2436D5C-98AF-4FEF-B6E6-8156BFB8B594}"/>
              </a:ext>
            </a:extLst>
          </p:cNvPr>
          <p:cNvCxnSpPr>
            <a:stCxn id="21" idx="2"/>
            <a:endCxn id="22" idx="0"/>
          </p:cNvCxnSpPr>
          <p:nvPr/>
        </p:nvCxnSpPr>
        <p:spPr>
          <a:xfrm>
            <a:off x="5505446" y="6204973"/>
            <a:ext cx="0" cy="25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EC13239-9F07-4879-81C8-40AE5DB61EA9}"/>
              </a:ext>
            </a:extLst>
          </p:cNvPr>
          <p:cNvCxnSpPr>
            <a:stCxn id="6" idx="4"/>
            <a:endCxn id="6" idx="4"/>
          </p:cNvCxnSpPr>
          <p:nvPr/>
        </p:nvCxnSpPr>
        <p:spPr>
          <a:xfrm>
            <a:off x="5505447" y="68114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25827A9-4510-480D-A0C5-3C4D0AFEE3D4}"/>
              </a:ext>
            </a:extLst>
          </p:cNvPr>
          <p:cNvCxnSpPr>
            <a:stCxn id="6" idx="4"/>
            <a:endCxn id="9" idx="0"/>
          </p:cNvCxnSpPr>
          <p:nvPr/>
        </p:nvCxnSpPr>
        <p:spPr>
          <a:xfrm flipH="1">
            <a:off x="5491516" y="681140"/>
            <a:ext cx="13931" cy="290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925A71F4-BBE2-4C05-9DF1-DDAB124679D9}"/>
              </a:ext>
            </a:extLst>
          </p:cNvPr>
          <p:cNvCxnSpPr>
            <a:stCxn id="10" idx="3"/>
            <a:endCxn id="15" idx="1"/>
          </p:cNvCxnSpPr>
          <p:nvPr/>
        </p:nvCxnSpPr>
        <p:spPr>
          <a:xfrm>
            <a:off x="6346205" y="2577599"/>
            <a:ext cx="2260314" cy="10787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316250EA-14DC-4A87-9DEB-537D9C9410C0}"/>
              </a:ext>
            </a:extLst>
          </p:cNvPr>
          <p:cNvCxnSpPr>
            <a:stCxn id="19" idx="1"/>
            <a:endCxn id="20" idx="0"/>
          </p:cNvCxnSpPr>
          <p:nvPr/>
        </p:nvCxnSpPr>
        <p:spPr>
          <a:xfrm rot="10800000" flipV="1">
            <a:off x="2214402" y="4926740"/>
            <a:ext cx="2567145" cy="4352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A008F2E0-55DD-4CC4-952C-7F7E555FBCBF}"/>
              </a:ext>
            </a:extLst>
          </p:cNvPr>
          <p:cNvCxnSpPr>
            <a:stCxn id="21" idx="3"/>
            <a:endCxn id="9" idx="3"/>
          </p:cNvCxnSpPr>
          <p:nvPr/>
        </p:nvCxnSpPr>
        <p:spPr>
          <a:xfrm flipV="1">
            <a:off x="6318642" y="1391049"/>
            <a:ext cx="295632" cy="4535319"/>
          </a:xfrm>
          <a:prstGeom prst="bentConnector3">
            <a:avLst>
              <a:gd name="adj1" fmla="val 152184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05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5" name="Freeform: Shape 14">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60092D3-25C7-4C94-ABE3-630A28BF80F4}"/>
              </a:ext>
            </a:extLst>
          </p:cNvPr>
          <p:cNvSpPr>
            <a:spLocks noGrp="1"/>
          </p:cNvSpPr>
          <p:nvPr>
            <p:ph type="ctrTitle"/>
          </p:nvPr>
        </p:nvSpPr>
        <p:spPr>
          <a:xfrm>
            <a:off x="457201" y="723406"/>
            <a:ext cx="3234018" cy="3826728"/>
          </a:xfrm>
        </p:spPr>
        <p:txBody>
          <a:bodyPr anchor="b">
            <a:normAutofit/>
          </a:bodyPr>
          <a:lstStyle/>
          <a:p>
            <a:r>
              <a:rPr lang="en-US" sz="4500"/>
              <a:t>NUMERIC EXAMPLE OF THE ALGORITHM</a:t>
            </a:r>
            <a:endParaRPr lang="en-IN" sz="4500"/>
          </a:p>
        </p:txBody>
      </p:sp>
      <p:pic>
        <p:nvPicPr>
          <p:cNvPr id="4" name="Picture 3">
            <a:extLst>
              <a:ext uri="{FF2B5EF4-FFF2-40B4-BE49-F238E27FC236}">
                <a16:creationId xmlns:a16="http://schemas.microsoft.com/office/drawing/2014/main" id="{AADD63BF-2FC0-4180-BDCC-65F48E91D42F}"/>
              </a:ext>
            </a:extLst>
          </p:cNvPr>
          <p:cNvPicPr>
            <a:picLocks noChangeAspect="1"/>
          </p:cNvPicPr>
          <p:nvPr/>
        </p:nvPicPr>
        <p:blipFill>
          <a:blip r:embed="rId2"/>
          <a:stretch>
            <a:fillRect/>
          </a:stretch>
        </p:blipFill>
        <p:spPr>
          <a:xfrm>
            <a:off x="4916251" y="1232368"/>
            <a:ext cx="6631341" cy="4393263"/>
          </a:xfrm>
          <a:prstGeom prst="rect">
            <a:avLst/>
          </a:prstGeom>
        </p:spPr>
      </p:pic>
    </p:spTree>
    <p:extLst>
      <p:ext uri="{BB962C8B-B14F-4D97-AF65-F5344CB8AC3E}">
        <p14:creationId xmlns:p14="http://schemas.microsoft.com/office/powerpoint/2010/main" val="288428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C6C229-B257-4A47-AF03-4EACCCCEA50D}"/>
              </a:ext>
            </a:extLst>
          </p:cNvPr>
          <p:cNvSpPr>
            <a:spLocks noGrp="1"/>
          </p:cNvSpPr>
          <p:nvPr>
            <p:ph idx="1"/>
          </p:nvPr>
        </p:nvSpPr>
        <p:spPr>
          <a:xfrm>
            <a:off x="1352248" y="724557"/>
            <a:ext cx="9618132" cy="1536382"/>
          </a:xfrm>
        </p:spPr>
        <p:txBody>
          <a:bodyPr>
            <a:normAutofit/>
          </a:bodyPr>
          <a:lstStyle/>
          <a:p>
            <a:r>
              <a:rPr lang="en-IN" sz="2400" b="1" i="0" dirty="0">
                <a:effectLst/>
                <a:latin typeface="Sintony"/>
              </a:rPr>
              <a:t>Solution:</a:t>
            </a:r>
            <a:endParaRPr lang="en-IN" sz="2400" b="0" i="0" dirty="0">
              <a:effectLst/>
              <a:latin typeface="Sintony"/>
            </a:endParaRPr>
          </a:p>
          <a:p>
            <a:pPr>
              <a:buFont typeface="Arial" panose="020B0604020202020204" pitchFamily="34" charset="0"/>
              <a:buChar char="•"/>
            </a:pPr>
            <a:r>
              <a:rPr lang="en-IN" sz="2400" b="0" i="0" dirty="0">
                <a:effectLst/>
                <a:latin typeface="Sintony"/>
              </a:rPr>
              <a:t>The smallest job is D, which is on machine M</a:t>
            </a:r>
            <a:r>
              <a:rPr lang="en-IN" sz="2400" b="0" i="0" baseline="-25000" dirty="0">
                <a:effectLst/>
                <a:latin typeface="Sintony"/>
              </a:rPr>
              <a:t>1</a:t>
            </a:r>
            <a:r>
              <a:rPr lang="en-IN" sz="2400" b="0" i="0" dirty="0">
                <a:effectLst/>
                <a:latin typeface="Sintony"/>
              </a:rPr>
              <a:t>, so schedule this job last. And skip that job from further consideration.</a:t>
            </a:r>
          </a:p>
          <a:p>
            <a:endParaRPr lang="en-IN" sz="2400" dirty="0"/>
          </a:p>
        </p:txBody>
      </p:sp>
      <p:pic>
        <p:nvPicPr>
          <p:cNvPr id="5" name="Picture 4" descr="Shape&#10;&#10;Description automatically generated">
            <a:extLst>
              <a:ext uri="{FF2B5EF4-FFF2-40B4-BE49-F238E27FC236}">
                <a16:creationId xmlns:a16="http://schemas.microsoft.com/office/drawing/2014/main" id="{F29D6299-E354-45C3-97BB-6F41D6D55237}"/>
              </a:ext>
            </a:extLst>
          </p:cNvPr>
          <p:cNvPicPr>
            <a:picLocks noChangeAspect="1"/>
          </p:cNvPicPr>
          <p:nvPr/>
        </p:nvPicPr>
        <p:blipFill>
          <a:blip r:embed="rId2"/>
          <a:stretch>
            <a:fillRect/>
          </a:stretch>
        </p:blipFill>
        <p:spPr>
          <a:xfrm>
            <a:off x="3113313" y="2060065"/>
            <a:ext cx="6096002" cy="534016"/>
          </a:xfrm>
          <a:prstGeom prst="rect">
            <a:avLst/>
          </a:prstGeom>
        </p:spPr>
      </p:pic>
      <p:sp>
        <p:nvSpPr>
          <p:cNvPr id="6" name="Content Placeholder 2">
            <a:extLst>
              <a:ext uri="{FF2B5EF4-FFF2-40B4-BE49-F238E27FC236}">
                <a16:creationId xmlns:a16="http://schemas.microsoft.com/office/drawing/2014/main" id="{B1030C07-31C4-48F0-9AAC-7B367D8E5049}"/>
              </a:ext>
            </a:extLst>
          </p:cNvPr>
          <p:cNvSpPr txBox="1">
            <a:spLocks/>
          </p:cNvSpPr>
          <p:nvPr/>
        </p:nvSpPr>
        <p:spPr>
          <a:xfrm>
            <a:off x="1286934" y="2878186"/>
            <a:ext cx="9618132" cy="4330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rgbClr val="4A4E57"/>
                </a:solidFill>
                <a:latin typeface="Sintony"/>
              </a:rPr>
              <a:t>Next smallest job is A, which is on machine M</a:t>
            </a:r>
            <a:r>
              <a:rPr lang="en-IN" sz="2400" baseline="-25000" dirty="0">
                <a:solidFill>
                  <a:srgbClr val="4A4E57"/>
                </a:solidFill>
                <a:latin typeface="Sintony"/>
              </a:rPr>
              <a:t>2</a:t>
            </a:r>
            <a:r>
              <a:rPr lang="en-IN" sz="2400" dirty="0">
                <a:solidFill>
                  <a:srgbClr val="4A4E57"/>
                </a:solidFill>
                <a:latin typeface="Sintony"/>
              </a:rPr>
              <a:t>, so schedule the job in last possible empty slot. And skip that job from further consideration.</a:t>
            </a:r>
          </a:p>
          <a:p>
            <a:endParaRPr lang="en-IN" sz="3600" dirty="0"/>
          </a:p>
          <a:p>
            <a:endParaRPr lang="en-IN" sz="2400" dirty="0"/>
          </a:p>
          <a:p>
            <a:endParaRPr lang="en-IN" sz="2400" dirty="0"/>
          </a:p>
          <a:p>
            <a:r>
              <a:rPr lang="en-IN" sz="2400" dirty="0">
                <a:solidFill>
                  <a:srgbClr val="4A4E57"/>
                </a:solidFill>
                <a:latin typeface="Sintony"/>
              </a:rPr>
              <a:t>Next smallest job is E, which is on machine M</a:t>
            </a:r>
            <a:r>
              <a:rPr lang="en-IN" sz="2400" baseline="-25000" dirty="0">
                <a:solidFill>
                  <a:srgbClr val="4A4E57"/>
                </a:solidFill>
                <a:latin typeface="Sintony"/>
              </a:rPr>
              <a:t>1</a:t>
            </a:r>
            <a:r>
              <a:rPr lang="en-IN" sz="2400" dirty="0">
                <a:solidFill>
                  <a:srgbClr val="4A4E57"/>
                </a:solidFill>
                <a:latin typeface="Sintony"/>
              </a:rPr>
              <a:t>, so schedule the job in earliest possible empty slot. And skip that job from further consideration</a:t>
            </a:r>
            <a:r>
              <a:rPr lang="en-IN" sz="1600" dirty="0">
                <a:solidFill>
                  <a:srgbClr val="4A4E57"/>
                </a:solidFill>
                <a:latin typeface="Sintony"/>
              </a:rPr>
              <a:t>.</a:t>
            </a:r>
          </a:p>
          <a:p>
            <a:endParaRPr lang="en-IN" sz="1600" dirty="0">
              <a:solidFill>
                <a:srgbClr val="4A4E57"/>
              </a:solidFill>
              <a:latin typeface="Sintony"/>
            </a:endParaRPr>
          </a:p>
          <a:p>
            <a:endParaRPr lang="en-IN" sz="2400" dirty="0"/>
          </a:p>
        </p:txBody>
      </p:sp>
      <p:pic>
        <p:nvPicPr>
          <p:cNvPr id="7" name="Picture 6">
            <a:extLst>
              <a:ext uri="{FF2B5EF4-FFF2-40B4-BE49-F238E27FC236}">
                <a16:creationId xmlns:a16="http://schemas.microsoft.com/office/drawing/2014/main" id="{3E715167-8058-4B75-A476-18F031B9AB99}"/>
              </a:ext>
            </a:extLst>
          </p:cNvPr>
          <p:cNvPicPr>
            <a:picLocks noChangeAspect="1"/>
          </p:cNvPicPr>
          <p:nvPr/>
        </p:nvPicPr>
        <p:blipFill>
          <a:blip r:embed="rId3"/>
          <a:stretch>
            <a:fillRect/>
          </a:stretch>
        </p:blipFill>
        <p:spPr>
          <a:xfrm>
            <a:off x="3303028" y="4112680"/>
            <a:ext cx="5585944" cy="480102"/>
          </a:xfrm>
          <a:prstGeom prst="rect">
            <a:avLst/>
          </a:prstGeom>
        </p:spPr>
      </p:pic>
      <p:pic>
        <p:nvPicPr>
          <p:cNvPr id="8" name="Picture 7">
            <a:extLst>
              <a:ext uri="{FF2B5EF4-FFF2-40B4-BE49-F238E27FC236}">
                <a16:creationId xmlns:a16="http://schemas.microsoft.com/office/drawing/2014/main" id="{39769AA6-59A0-4FB8-A2D1-4A5E2E8E8D6D}"/>
              </a:ext>
            </a:extLst>
          </p:cNvPr>
          <p:cNvPicPr>
            <a:picLocks noChangeAspect="1"/>
          </p:cNvPicPr>
          <p:nvPr/>
        </p:nvPicPr>
        <p:blipFill>
          <a:blip r:embed="rId4"/>
          <a:stretch>
            <a:fillRect/>
          </a:stretch>
        </p:blipFill>
        <p:spPr>
          <a:xfrm>
            <a:off x="3272545" y="5915385"/>
            <a:ext cx="5616427" cy="563929"/>
          </a:xfrm>
          <a:prstGeom prst="rect">
            <a:avLst/>
          </a:prstGeom>
        </p:spPr>
      </p:pic>
    </p:spTree>
    <p:extLst>
      <p:ext uri="{BB962C8B-B14F-4D97-AF65-F5344CB8AC3E}">
        <p14:creationId xmlns:p14="http://schemas.microsoft.com/office/powerpoint/2010/main" val="3294798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C6C229-B257-4A47-AF03-4EACCCCEA50D}"/>
              </a:ext>
            </a:extLst>
          </p:cNvPr>
          <p:cNvSpPr>
            <a:spLocks noGrp="1"/>
          </p:cNvSpPr>
          <p:nvPr>
            <p:ph idx="1"/>
          </p:nvPr>
        </p:nvSpPr>
        <p:spPr>
          <a:xfrm>
            <a:off x="1286933" y="694822"/>
            <a:ext cx="9618132" cy="1536382"/>
          </a:xfrm>
        </p:spPr>
        <p:txBody>
          <a:bodyPr>
            <a:normAutofit fontScale="25000" lnSpcReduction="20000"/>
          </a:bodyPr>
          <a:lstStyle/>
          <a:p>
            <a:r>
              <a:rPr lang="en-IN" sz="11200" b="0" i="0" dirty="0">
                <a:solidFill>
                  <a:srgbClr val="4A4E57"/>
                </a:solidFill>
                <a:effectLst/>
                <a:latin typeface="Sintony"/>
              </a:rPr>
              <a:t>Next smallest job is B, which is on machine M</a:t>
            </a:r>
            <a:r>
              <a:rPr lang="en-IN" sz="11200" b="0" i="0" baseline="-25000" dirty="0">
                <a:solidFill>
                  <a:srgbClr val="4A4E57"/>
                </a:solidFill>
                <a:effectLst/>
                <a:latin typeface="Sintony"/>
              </a:rPr>
              <a:t>1</a:t>
            </a:r>
            <a:r>
              <a:rPr lang="en-IN" sz="11200" b="0" i="0" dirty="0">
                <a:solidFill>
                  <a:srgbClr val="4A4E57"/>
                </a:solidFill>
                <a:effectLst/>
                <a:latin typeface="Sintony"/>
              </a:rPr>
              <a:t>, so schedule the job in earliest possible empty slot. And skip that job from further consideration.</a:t>
            </a:r>
          </a:p>
          <a:p>
            <a:endParaRPr lang="en-IN" sz="11200" dirty="0">
              <a:solidFill>
                <a:srgbClr val="4A4E57"/>
              </a:solidFill>
              <a:latin typeface="Sintony"/>
            </a:endParaRPr>
          </a:p>
          <a:p>
            <a:endParaRPr lang="en-IN" sz="1600" b="0" i="0" dirty="0">
              <a:solidFill>
                <a:srgbClr val="4A4E57"/>
              </a:solidFill>
              <a:effectLst/>
              <a:latin typeface="Sintony"/>
            </a:endParaRPr>
          </a:p>
          <a:p>
            <a:endParaRPr lang="en-IN" sz="1600" dirty="0">
              <a:solidFill>
                <a:srgbClr val="4A4E57"/>
              </a:solidFill>
              <a:latin typeface="Sintony"/>
            </a:endParaRPr>
          </a:p>
          <a:p>
            <a:endParaRPr lang="en-IN" sz="1600" b="0" i="0" dirty="0">
              <a:solidFill>
                <a:srgbClr val="4A4E57"/>
              </a:solidFill>
              <a:effectLst/>
              <a:latin typeface="Sintony"/>
            </a:endParaRPr>
          </a:p>
          <a:p>
            <a:endParaRPr lang="en-IN" sz="1600" dirty="0">
              <a:solidFill>
                <a:srgbClr val="4A4E57"/>
              </a:solidFill>
              <a:latin typeface="Sintony"/>
            </a:endParaRPr>
          </a:p>
          <a:p>
            <a:r>
              <a:rPr lang="en-IN" sz="11200" b="0" i="0" dirty="0">
                <a:solidFill>
                  <a:srgbClr val="4A4E57"/>
                </a:solidFill>
                <a:effectLst/>
                <a:latin typeface="Sintony"/>
              </a:rPr>
              <a:t>So final schedule is {E, B, C, A, D}.</a:t>
            </a:r>
          </a:p>
          <a:p>
            <a:endParaRPr lang="en-IN" sz="1600" b="0" i="0" dirty="0">
              <a:solidFill>
                <a:srgbClr val="4A4E57"/>
              </a:solidFill>
              <a:effectLst/>
              <a:latin typeface="Sintony"/>
            </a:endParaRPr>
          </a:p>
          <a:p>
            <a:endParaRPr lang="en-IN" sz="1600" dirty="0">
              <a:solidFill>
                <a:srgbClr val="4A4E57"/>
              </a:solidFill>
              <a:latin typeface="Sintony"/>
            </a:endParaRPr>
          </a:p>
          <a:p>
            <a:endParaRPr lang="en-IN" sz="1600" b="0" i="0" dirty="0">
              <a:solidFill>
                <a:srgbClr val="4A4E57"/>
              </a:solidFill>
              <a:effectLst/>
              <a:latin typeface="Sintony"/>
            </a:endParaRPr>
          </a:p>
          <a:p>
            <a:endParaRPr lang="en-IN" sz="1600" dirty="0">
              <a:solidFill>
                <a:srgbClr val="4A4E57"/>
              </a:solidFill>
              <a:latin typeface="Sintony"/>
            </a:endParaRPr>
          </a:p>
          <a:p>
            <a:endParaRPr lang="en-IN" sz="1600" b="0" i="0" dirty="0">
              <a:solidFill>
                <a:srgbClr val="4A4E57"/>
              </a:solidFill>
              <a:effectLst/>
              <a:latin typeface="Sintony"/>
            </a:endParaRPr>
          </a:p>
          <a:p>
            <a:endParaRPr lang="en-IN" sz="1600" b="0" i="0" dirty="0">
              <a:solidFill>
                <a:srgbClr val="4A4E57"/>
              </a:solidFill>
              <a:effectLst/>
              <a:latin typeface="Sintony"/>
            </a:endParaRPr>
          </a:p>
          <a:p>
            <a:endParaRPr lang="en-IN" sz="2400" dirty="0"/>
          </a:p>
        </p:txBody>
      </p:sp>
      <p:pic>
        <p:nvPicPr>
          <p:cNvPr id="6" name="Picture 5">
            <a:extLst>
              <a:ext uri="{FF2B5EF4-FFF2-40B4-BE49-F238E27FC236}">
                <a16:creationId xmlns:a16="http://schemas.microsoft.com/office/drawing/2014/main" id="{846F43BE-BE8F-40AB-9544-364E6A667104}"/>
              </a:ext>
            </a:extLst>
          </p:cNvPr>
          <p:cNvPicPr>
            <a:picLocks noChangeAspect="1"/>
          </p:cNvPicPr>
          <p:nvPr/>
        </p:nvPicPr>
        <p:blipFill>
          <a:blip r:embed="rId2"/>
          <a:stretch>
            <a:fillRect/>
          </a:stretch>
        </p:blipFill>
        <p:spPr>
          <a:xfrm>
            <a:off x="2984076" y="1987343"/>
            <a:ext cx="5570703" cy="487722"/>
          </a:xfrm>
          <a:prstGeom prst="rect">
            <a:avLst/>
          </a:prstGeom>
        </p:spPr>
      </p:pic>
      <p:pic>
        <p:nvPicPr>
          <p:cNvPr id="8" name="Picture 7">
            <a:extLst>
              <a:ext uri="{FF2B5EF4-FFF2-40B4-BE49-F238E27FC236}">
                <a16:creationId xmlns:a16="http://schemas.microsoft.com/office/drawing/2014/main" id="{C24594F7-D596-4B97-B0AC-65D485A05F77}"/>
              </a:ext>
            </a:extLst>
          </p:cNvPr>
          <p:cNvPicPr>
            <a:picLocks noChangeAspect="1"/>
          </p:cNvPicPr>
          <p:nvPr/>
        </p:nvPicPr>
        <p:blipFill>
          <a:blip r:embed="rId3"/>
          <a:stretch>
            <a:fillRect/>
          </a:stretch>
        </p:blipFill>
        <p:spPr>
          <a:xfrm>
            <a:off x="2984076" y="3879972"/>
            <a:ext cx="5928874" cy="502964"/>
          </a:xfrm>
          <a:prstGeom prst="rect">
            <a:avLst/>
          </a:prstGeom>
        </p:spPr>
      </p:pic>
    </p:spTree>
    <p:extLst>
      <p:ext uri="{BB962C8B-B14F-4D97-AF65-F5344CB8AC3E}">
        <p14:creationId xmlns:p14="http://schemas.microsoft.com/office/powerpoint/2010/main" val="3654116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553</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-apple-system</vt:lpstr>
      <vt:lpstr>Arial</vt:lpstr>
      <vt:lpstr>Calibri</vt:lpstr>
      <vt:lpstr>Calibri Light</vt:lpstr>
      <vt:lpstr>Sintony</vt:lpstr>
      <vt:lpstr>Office Theme</vt:lpstr>
      <vt:lpstr>Office Theme</vt:lpstr>
      <vt:lpstr>Design And Analysis of Algorithms OPTIMIZING MAKESPAN</vt:lpstr>
      <vt:lpstr>Abstract</vt:lpstr>
      <vt:lpstr>Problem statement</vt:lpstr>
      <vt:lpstr>ALGORITHM</vt:lpstr>
      <vt:lpstr>FLOW CHART</vt:lpstr>
      <vt:lpstr>PowerPoint Presentation</vt:lpstr>
      <vt:lpstr>NUMERIC EXAMPLE OF THE ALGORITHM</vt:lpstr>
      <vt:lpstr>PowerPoint Presentation</vt:lpstr>
      <vt:lpstr>PowerPoint Presentation</vt:lpstr>
      <vt:lpstr>Hardware and Software used</vt:lpstr>
      <vt:lpstr>Division of work among the group members</vt:lpstr>
      <vt:lpstr>GitHub Commits </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OPTIMIZING MAKESPAN</dc:title>
  <dc:creator>BOPPANA   VEGESH SAI .</dc:creator>
  <cp:lastModifiedBy>Varun Cheethirala</cp:lastModifiedBy>
  <cp:revision>9</cp:revision>
  <dcterms:created xsi:type="dcterms:W3CDTF">2022-03-13T05:04:39Z</dcterms:created>
  <dcterms:modified xsi:type="dcterms:W3CDTF">2022-04-11T03:50:41Z</dcterms:modified>
</cp:coreProperties>
</file>