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75" r:id="rId9"/>
    <p:sldId id="264" r:id="rId10"/>
    <p:sldId id="265" r:id="rId11"/>
    <p:sldId id="266" r:id="rId12"/>
    <p:sldId id="273" r:id="rId13"/>
    <p:sldId id="274"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97BCA-AE66-4BAE-B69E-2F92F7CB38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3F93D8-FB7B-4D8A-8599-E819DFCAD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1B70EB-7BAB-4F6F-B112-5B5DF0026CF2}"/>
              </a:ext>
            </a:extLst>
          </p:cNvPr>
          <p:cNvSpPr>
            <a:spLocks noGrp="1"/>
          </p:cNvSpPr>
          <p:nvPr>
            <p:ph type="dt" sz="half" idx="10"/>
          </p:nvPr>
        </p:nvSpPr>
        <p:spPr/>
        <p:txBody>
          <a:bodyPr/>
          <a:lstStyle/>
          <a:p>
            <a:fld id="{00B5BBF3-D0BA-4920-897C-BE29EEC74A64}" type="datetimeFigureOut">
              <a:rPr lang="en-IN" smtClean="0"/>
              <a:t>04-05-2022</a:t>
            </a:fld>
            <a:endParaRPr lang="en-IN"/>
          </a:p>
        </p:txBody>
      </p:sp>
      <p:sp>
        <p:nvSpPr>
          <p:cNvPr id="5" name="Footer Placeholder 4">
            <a:extLst>
              <a:ext uri="{FF2B5EF4-FFF2-40B4-BE49-F238E27FC236}">
                <a16:creationId xmlns:a16="http://schemas.microsoft.com/office/drawing/2014/main" id="{89CF1F85-5451-4506-8C50-35B4BE35E2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F8623A-5CF0-43DE-BC09-FCDEA1CEFB0B}"/>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3301754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BAD6-CA1F-4C3F-ABBB-2EA46B22E5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BFCCCC-F529-4021-AB5E-5732EE6E75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B6AD79-8BFE-4879-9483-B6B04ABF9B1A}"/>
              </a:ext>
            </a:extLst>
          </p:cNvPr>
          <p:cNvSpPr>
            <a:spLocks noGrp="1"/>
          </p:cNvSpPr>
          <p:nvPr>
            <p:ph type="dt" sz="half" idx="10"/>
          </p:nvPr>
        </p:nvSpPr>
        <p:spPr/>
        <p:txBody>
          <a:bodyPr/>
          <a:lstStyle/>
          <a:p>
            <a:fld id="{00B5BBF3-D0BA-4920-897C-BE29EEC74A64}" type="datetimeFigureOut">
              <a:rPr lang="en-IN" smtClean="0"/>
              <a:t>04-05-2022</a:t>
            </a:fld>
            <a:endParaRPr lang="en-IN"/>
          </a:p>
        </p:txBody>
      </p:sp>
      <p:sp>
        <p:nvSpPr>
          <p:cNvPr id="5" name="Footer Placeholder 4">
            <a:extLst>
              <a:ext uri="{FF2B5EF4-FFF2-40B4-BE49-F238E27FC236}">
                <a16:creationId xmlns:a16="http://schemas.microsoft.com/office/drawing/2014/main" id="{B141E13F-E2BA-4269-8E63-DB7B459D65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7F0730-CF6E-48B9-B09F-BA849B44F0EB}"/>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3563871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C71C0C-36D2-452E-9E5B-A3B571BB1C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4D8633-7FE5-4718-9C8E-217D204102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316CE7-4415-493E-80CD-E9839D7E540B}"/>
              </a:ext>
            </a:extLst>
          </p:cNvPr>
          <p:cNvSpPr>
            <a:spLocks noGrp="1"/>
          </p:cNvSpPr>
          <p:nvPr>
            <p:ph type="dt" sz="half" idx="10"/>
          </p:nvPr>
        </p:nvSpPr>
        <p:spPr/>
        <p:txBody>
          <a:bodyPr/>
          <a:lstStyle/>
          <a:p>
            <a:fld id="{00B5BBF3-D0BA-4920-897C-BE29EEC74A64}" type="datetimeFigureOut">
              <a:rPr lang="en-IN" smtClean="0"/>
              <a:t>04-05-2022</a:t>
            </a:fld>
            <a:endParaRPr lang="en-IN"/>
          </a:p>
        </p:txBody>
      </p:sp>
      <p:sp>
        <p:nvSpPr>
          <p:cNvPr id="5" name="Footer Placeholder 4">
            <a:extLst>
              <a:ext uri="{FF2B5EF4-FFF2-40B4-BE49-F238E27FC236}">
                <a16:creationId xmlns:a16="http://schemas.microsoft.com/office/drawing/2014/main" id="{CA2A4F4A-3CFD-43AD-84E4-2DF51B06CC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53B9E3-4ABD-4991-AF92-3C3324852756}"/>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4185279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06BB-D38C-43EE-976E-890C4F339D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F7BFB2-050A-4E1E-A06C-67B279BC0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E474E5-CE35-4284-8000-D15534FA31FA}"/>
              </a:ext>
            </a:extLst>
          </p:cNvPr>
          <p:cNvSpPr>
            <a:spLocks noGrp="1"/>
          </p:cNvSpPr>
          <p:nvPr>
            <p:ph type="dt" sz="half" idx="10"/>
          </p:nvPr>
        </p:nvSpPr>
        <p:spPr/>
        <p:txBody>
          <a:bodyPr/>
          <a:lstStyle/>
          <a:p>
            <a:fld id="{00B5BBF3-D0BA-4920-897C-BE29EEC74A64}" type="datetimeFigureOut">
              <a:rPr lang="en-IN" smtClean="0"/>
              <a:t>04-05-2022</a:t>
            </a:fld>
            <a:endParaRPr lang="en-IN"/>
          </a:p>
        </p:txBody>
      </p:sp>
      <p:sp>
        <p:nvSpPr>
          <p:cNvPr id="5" name="Footer Placeholder 4">
            <a:extLst>
              <a:ext uri="{FF2B5EF4-FFF2-40B4-BE49-F238E27FC236}">
                <a16:creationId xmlns:a16="http://schemas.microsoft.com/office/drawing/2014/main" id="{08C1E9F4-8289-4157-AF5B-9E3541F79A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FA24F7-1B70-4E8F-9381-2460B7D1EEE6}"/>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98744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58F3-1164-41CE-93F8-7761422875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61F51D-5083-484C-9205-A90708E22C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886CBB-613F-4488-8F8F-D86D412077A7}"/>
              </a:ext>
            </a:extLst>
          </p:cNvPr>
          <p:cNvSpPr>
            <a:spLocks noGrp="1"/>
          </p:cNvSpPr>
          <p:nvPr>
            <p:ph type="dt" sz="half" idx="10"/>
          </p:nvPr>
        </p:nvSpPr>
        <p:spPr/>
        <p:txBody>
          <a:bodyPr/>
          <a:lstStyle/>
          <a:p>
            <a:fld id="{00B5BBF3-D0BA-4920-897C-BE29EEC74A64}" type="datetimeFigureOut">
              <a:rPr lang="en-IN" smtClean="0"/>
              <a:t>04-05-2022</a:t>
            </a:fld>
            <a:endParaRPr lang="en-IN"/>
          </a:p>
        </p:txBody>
      </p:sp>
      <p:sp>
        <p:nvSpPr>
          <p:cNvPr id="5" name="Footer Placeholder 4">
            <a:extLst>
              <a:ext uri="{FF2B5EF4-FFF2-40B4-BE49-F238E27FC236}">
                <a16:creationId xmlns:a16="http://schemas.microsoft.com/office/drawing/2014/main" id="{10116B01-DFFE-4EEB-81E1-8034058DC9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14549B-B1E2-46EA-ABD0-A3E620A7FA58}"/>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14299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40F7-FAA0-4549-9BB6-80C9188E8D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19829D-BC78-4F5C-96F4-A952AC5131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411811-4D14-4156-B96E-CEE0C727DF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BBE9B1-E7F3-4517-947B-11829FDA7F42}"/>
              </a:ext>
            </a:extLst>
          </p:cNvPr>
          <p:cNvSpPr>
            <a:spLocks noGrp="1"/>
          </p:cNvSpPr>
          <p:nvPr>
            <p:ph type="dt" sz="half" idx="10"/>
          </p:nvPr>
        </p:nvSpPr>
        <p:spPr/>
        <p:txBody>
          <a:bodyPr/>
          <a:lstStyle/>
          <a:p>
            <a:fld id="{00B5BBF3-D0BA-4920-897C-BE29EEC74A64}" type="datetimeFigureOut">
              <a:rPr lang="en-IN" smtClean="0"/>
              <a:t>04-05-2022</a:t>
            </a:fld>
            <a:endParaRPr lang="en-IN"/>
          </a:p>
        </p:txBody>
      </p:sp>
      <p:sp>
        <p:nvSpPr>
          <p:cNvPr id="6" name="Footer Placeholder 5">
            <a:extLst>
              <a:ext uri="{FF2B5EF4-FFF2-40B4-BE49-F238E27FC236}">
                <a16:creationId xmlns:a16="http://schemas.microsoft.com/office/drawing/2014/main" id="{963E2DD7-C2AF-4B0E-8DFE-466E872982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22316B-A003-43FE-A649-1845382F81B8}"/>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7260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616F-37B7-4C6E-B88B-B61E17A0F2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6C10AA-1F73-4852-B24F-72EBEAB3FF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4AB3CA-49F5-4944-844D-486E347605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02949E-3F0C-45C8-8F49-BA59034088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CF1BAE-6244-47E3-9E2E-2EEF743286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7CF98A-ED10-4367-B51A-057B8950292B}"/>
              </a:ext>
            </a:extLst>
          </p:cNvPr>
          <p:cNvSpPr>
            <a:spLocks noGrp="1"/>
          </p:cNvSpPr>
          <p:nvPr>
            <p:ph type="dt" sz="half" idx="10"/>
          </p:nvPr>
        </p:nvSpPr>
        <p:spPr/>
        <p:txBody>
          <a:bodyPr/>
          <a:lstStyle/>
          <a:p>
            <a:fld id="{00B5BBF3-D0BA-4920-897C-BE29EEC74A64}" type="datetimeFigureOut">
              <a:rPr lang="en-IN" smtClean="0"/>
              <a:t>04-05-2022</a:t>
            </a:fld>
            <a:endParaRPr lang="en-IN"/>
          </a:p>
        </p:txBody>
      </p:sp>
      <p:sp>
        <p:nvSpPr>
          <p:cNvPr id="8" name="Footer Placeholder 7">
            <a:extLst>
              <a:ext uri="{FF2B5EF4-FFF2-40B4-BE49-F238E27FC236}">
                <a16:creationId xmlns:a16="http://schemas.microsoft.com/office/drawing/2014/main" id="{1C25FC32-BD93-473A-941A-139A9C3775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7F5581-2E8B-4ADD-91D6-193F813DAC24}"/>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198127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7BA8-A398-4A56-9548-10F083A791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01AA72-A21E-4C87-9000-9D2535080F9E}"/>
              </a:ext>
            </a:extLst>
          </p:cNvPr>
          <p:cNvSpPr>
            <a:spLocks noGrp="1"/>
          </p:cNvSpPr>
          <p:nvPr>
            <p:ph type="dt" sz="half" idx="10"/>
          </p:nvPr>
        </p:nvSpPr>
        <p:spPr/>
        <p:txBody>
          <a:bodyPr/>
          <a:lstStyle/>
          <a:p>
            <a:fld id="{00B5BBF3-D0BA-4920-897C-BE29EEC74A64}" type="datetimeFigureOut">
              <a:rPr lang="en-IN" smtClean="0"/>
              <a:t>04-05-2022</a:t>
            </a:fld>
            <a:endParaRPr lang="en-IN"/>
          </a:p>
        </p:txBody>
      </p:sp>
      <p:sp>
        <p:nvSpPr>
          <p:cNvPr id="4" name="Footer Placeholder 3">
            <a:extLst>
              <a:ext uri="{FF2B5EF4-FFF2-40B4-BE49-F238E27FC236}">
                <a16:creationId xmlns:a16="http://schemas.microsoft.com/office/drawing/2014/main" id="{53DAB3C9-2889-442A-8203-16085A4852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584EF5-E893-4E66-98CE-C15039BA7DF1}"/>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66780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CAC4C0-C26F-403D-A7B5-0849DA0AF391}"/>
              </a:ext>
            </a:extLst>
          </p:cNvPr>
          <p:cNvSpPr>
            <a:spLocks noGrp="1"/>
          </p:cNvSpPr>
          <p:nvPr>
            <p:ph type="dt" sz="half" idx="10"/>
          </p:nvPr>
        </p:nvSpPr>
        <p:spPr/>
        <p:txBody>
          <a:bodyPr/>
          <a:lstStyle/>
          <a:p>
            <a:fld id="{00B5BBF3-D0BA-4920-897C-BE29EEC74A64}" type="datetimeFigureOut">
              <a:rPr lang="en-IN" smtClean="0"/>
              <a:t>04-05-2022</a:t>
            </a:fld>
            <a:endParaRPr lang="en-IN"/>
          </a:p>
        </p:txBody>
      </p:sp>
      <p:sp>
        <p:nvSpPr>
          <p:cNvPr id="3" name="Footer Placeholder 2">
            <a:extLst>
              <a:ext uri="{FF2B5EF4-FFF2-40B4-BE49-F238E27FC236}">
                <a16:creationId xmlns:a16="http://schemas.microsoft.com/office/drawing/2014/main" id="{A8071B9E-0C6F-4EA3-A8E3-3E985FD76F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18DCF0-4EC1-42B9-B825-7D2BEC8968A4}"/>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129320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4BE2-E55C-437E-9521-66C07DFF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C5C507-FFBF-4907-AB3B-E38EC5500A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F64653-0E58-4E07-9942-A720E5CB3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0D116-8A95-4258-8880-BEC74DF126FC}"/>
              </a:ext>
            </a:extLst>
          </p:cNvPr>
          <p:cNvSpPr>
            <a:spLocks noGrp="1"/>
          </p:cNvSpPr>
          <p:nvPr>
            <p:ph type="dt" sz="half" idx="10"/>
          </p:nvPr>
        </p:nvSpPr>
        <p:spPr/>
        <p:txBody>
          <a:bodyPr/>
          <a:lstStyle/>
          <a:p>
            <a:fld id="{00B5BBF3-D0BA-4920-897C-BE29EEC74A64}" type="datetimeFigureOut">
              <a:rPr lang="en-IN" smtClean="0"/>
              <a:t>04-05-2022</a:t>
            </a:fld>
            <a:endParaRPr lang="en-IN"/>
          </a:p>
        </p:txBody>
      </p:sp>
      <p:sp>
        <p:nvSpPr>
          <p:cNvPr id="6" name="Footer Placeholder 5">
            <a:extLst>
              <a:ext uri="{FF2B5EF4-FFF2-40B4-BE49-F238E27FC236}">
                <a16:creationId xmlns:a16="http://schemas.microsoft.com/office/drawing/2014/main" id="{A7997EFD-CF9D-4C8E-A0C9-6294BDD94A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B710DD-9D61-42D7-BC76-75A4CF5224EF}"/>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552684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7A3FD-C84C-4F22-A9DD-FE9EEF73E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DCF513-AAB1-4574-B34E-83F2C01D5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2AD09A-3822-40A3-9A0E-E2C0171BFC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48226-BFAA-41A8-B59C-08F611D57BC5}"/>
              </a:ext>
            </a:extLst>
          </p:cNvPr>
          <p:cNvSpPr>
            <a:spLocks noGrp="1"/>
          </p:cNvSpPr>
          <p:nvPr>
            <p:ph type="dt" sz="half" idx="10"/>
          </p:nvPr>
        </p:nvSpPr>
        <p:spPr/>
        <p:txBody>
          <a:bodyPr/>
          <a:lstStyle/>
          <a:p>
            <a:fld id="{00B5BBF3-D0BA-4920-897C-BE29EEC74A64}" type="datetimeFigureOut">
              <a:rPr lang="en-IN" smtClean="0"/>
              <a:t>04-05-2022</a:t>
            </a:fld>
            <a:endParaRPr lang="en-IN"/>
          </a:p>
        </p:txBody>
      </p:sp>
      <p:sp>
        <p:nvSpPr>
          <p:cNvPr id="6" name="Footer Placeholder 5">
            <a:extLst>
              <a:ext uri="{FF2B5EF4-FFF2-40B4-BE49-F238E27FC236}">
                <a16:creationId xmlns:a16="http://schemas.microsoft.com/office/drawing/2014/main" id="{F6C3B0D0-3B45-4E18-9B42-F17F323332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45D7B7-5A4D-4C71-8096-CC686B549944}"/>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20373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2E2966-5628-49F5-949F-57ECB87B3D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28A122-3A4B-46C7-9B37-5F20C0F648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B8FA1E-88A2-4CCC-B105-E61E48807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5BBF3-D0BA-4920-897C-BE29EEC74A64}" type="datetimeFigureOut">
              <a:rPr lang="en-IN" smtClean="0"/>
              <a:t>04-05-2022</a:t>
            </a:fld>
            <a:endParaRPr lang="en-IN"/>
          </a:p>
        </p:txBody>
      </p:sp>
      <p:sp>
        <p:nvSpPr>
          <p:cNvPr id="5" name="Footer Placeholder 4">
            <a:extLst>
              <a:ext uri="{FF2B5EF4-FFF2-40B4-BE49-F238E27FC236}">
                <a16:creationId xmlns:a16="http://schemas.microsoft.com/office/drawing/2014/main" id="{2DF525A7-FCCD-4F58-85AC-BD965BDAE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1C4BE1-EF06-4DA0-A29B-520C962F87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D3AFB-4384-4A51-B242-5C8DBF53995F}" type="slidenum">
              <a:rPr lang="en-IN" smtClean="0"/>
              <a:t>‹#›</a:t>
            </a:fld>
            <a:endParaRPr lang="en-IN"/>
          </a:p>
        </p:txBody>
      </p:sp>
    </p:spTree>
    <p:extLst>
      <p:ext uri="{BB962C8B-B14F-4D97-AF65-F5344CB8AC3E}">
        <p14:creationId xmlns:p14="http://schemas.microsoft.com/office/powerpoint/2010/main" val="2696645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BD9B8-A30D-4603-8875-E8561E642DF6}"/>
              </a:ext>
            </a:extLst>
          </p:cNvPr>
          <p:cNvSpPr>
            <a:spLocks noGrp="1"/>
          </p:cNvSpPr>
          <p:nvPr>
            <p:ph type="ctrTitle"/>
          </p:nvPr>
        </p:nvSpPr>
        <p:spPr>
          <a:xfrm>
            <a:off x="1524000" y="1356043"/>
            <a:ext cx="9144000" cy="1298108"/>
          </a:xfrm>
        </p:spPr>
        <p:txBody>
          <a:bodyPr/>
          <a:lstStyle/>
          <a:p>
            <a:r>
              <a:rPr lang="en-IN" sz="2400" b="1" dirty="0">
                <a:solidFill>
                  <a:srgbClr val="000000"/>
                </a:solidFill>
                <a:effectLst/>
                <a:latin typeface="TimesNewRomanPS-BoldMT"/>
              </a:rPr>
              <a:t>FORGOTTEN PASSWORD ANALYSIS </a:t>
            </a:r>
            <a:br>
              <a:rPr lang="en-IN" dirty="0"/>
            </a:br>
            <a:endParaRPr lang="en-IN" dirty="0"/>
          </a:p>
        </p:txBody>
      </p:sp>
      <p:sp>
        <p:nvSpPr>
          <p:cNvPr id="3" name="Subtitle 2">
            <a:extLst>
              <a:ext uri="{FF2B5EF4-FFF2-40B4-BE49-F238E27FC236}">
                <a16:creationId xmlns:a16="http://schemas.microsoft.com/office/drawing/2014/main" id="{2BFC9860-EDB7-4F2A-B1A5-CA7C73639DA5}"/>
              </a:ext>
            </a:extLst>
          </p:cNvPr>
          <p:cNvSpPr>
            <a:spLocks noGrp="1"/>
          </p:cNvSpPr>
          <p:nvPr>
            <p:ph type="subTitle" idx="1"/>
          </p:nvPr>
        </p:nvSpPr>
        <p:spPr>
          <a:xfrm>
            <a:off x="1524000" y="3361765"/>
            <a:ext cx="9144000" cy="1896035"/>
          </a:xfrm>
        </p:spPr>
        <p:txBody>
          <a:bodyPr>
            <a:normAutofit fontScale="77500" lnSpcReduction="20000"/>
          </a:bodyPr>
          <a:lstStyle/>
          <a:p>
            <a:r>
              <a:rPr lang="en-US" b="1" dirty="0"/>
              <a:t>Batch Members:                                                                   Supervisor:</a:t>
            </a:r>
            <a:endParaRPr lang="en-IN" b="1" dirty="0"/>
          </a:p>
          <a:p>
            <a:pPr algn="l"/>
            <a:r>
              <a:rPr lang="en-IN" dirty="0">
                <a:latin typeface="Times New Roman" panose="02020603050405020304" pitchFamily="18" charset="0"/>
                <a:cs typeface="Times New Roman" panose="02020603050405020304" pitchFamily="18" charset="0"/>
              </a:rPr>
              <a:t>G.SAITEJA (2010030055)                                                      Name  :-  Ms P. </a:t>
            </a:r>
            <a:r>
              <a:rPr lang="en-IN" dirty="0" err="1">
                <a:latin typeface="Times New Roman" panose="02020603050405020304" pitchFamily="18" charset="0"/>
                <a:cs typeface="Times New Roman" panose="02020603050405020304" pitchFamily="18" charset="0"/>
              </a:rPr>
              <a:t>Sree</a:t>
            </a:r>
            <a:r>
              <a:rPr lang="en-IN" dirty="0">
                <a:latin typeface="Times New Roman" panose="02020603050405020304" pitchFamily="18" charset="0"/>
                <a:cs typeface="Times New Roman" panose="02020603050405020304" pitchFamily="18" charset="0"/>
              </a:rPr>
              <a:t> Lakshmi                             </a:t>
            </a:r>
          </a:p>
          <a:p>
            <a:pPr algn="l"/>
            <a:r>
              <a:rPr lang="en-IN" dirty="0">
                <a:latin typeface="Times New Roman" panose="02020603050405020304" pitchFamily="18" charset="0"/>
                <a:cs typeface="Times New Roman" panose="02020603050405020304" pitchFamily="18" charset="0"/>
              </a:rPr>
              <a:t>MD.ADNAN (2010030236)                                                Designation:- Assistant professor</a:t>
            </a:r>
          </a:p>
          <a:p>
            <a:pPr algn="l"/>
            <a:r>
              <a:rPr lang="en-IN" dirty="0">
                <a:latin typeface="Times New Roman" panose="02020603050405020304" pitchFamily="18" charset="0"/>
                <a:cs typeface="Times New Roman" panose="02020603050405020304" pitchFamily="18" charset="0"/>
              </a:rPr>
              <a:t>G.SAMANTH (2010030272)</a:t>
            </a:r>
          </a:p>
          <a:p>
            <a:pPr algn="l"/>
            <a:r>
              <a:rPr lang="en-IN" dirty="0">
                <a:latin typeface="Times New Roman" panose="02020603050405020304" pitchFamily="18" charset="0"/>
                <a:cs typeface="Times New Roman" panose="02020603050405020304" pitchFamily="18" charset="0"/>
              </a:rPr>
              <a:t>K.TRIBHUVAN (2010030402)</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9F46AD1-CFAE-44A8-9D8E-BFACE7211776}"/>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47908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0571-FC12-422D-AB8C-6182DA1CD374}"/>
              </a:ext>
            </a:extLst>
          </p:cNvPr>
          <p:cNvSpPr>
            <a:spLocks noGrp="1"/>
          </p:cNvSpPr>
          <p:nvPr>
            <p:ph type="title"/>
          </p:nvPr>
        </p:nvSpPr>
        <p:spPr>
          <a:xfrm>
            <a:off x="838200" y="365125"/>
            <a:ext cx="10515600" cy="92579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Block Diagram/Architecture</a:t>
            </a:r>
            <a:endParaRPr lang="en-IN" sz="4000"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F6B22B4-F5B0-4834-B947-4E0E3262ED3A}"/>
              </a:ext>
            </a:extLst>
          </p:cNvPr>
          <p:cNvPicPr>
            <a:picLocks noGrp="1" noChangeAspect="1"/>
          </p:cNvPicPr>
          <p:nvPr>
            <p:ph idx="1"/>
          </p:nvPr>
        </p:nvPicPr>
        <p:blipFill>
          <a:blip r:embed="rId2"/>
          <a:stretch>
            <a:fillRect/>
          </a:stretch>
        </p:blipFill>
        <p:spPr>
          <a:xfrm>
            <a:off x="3596640" y="1412838"/>
            <a:ext cx="4836160" cy="5201957"/>
          </a:xfrm>
        </p:spPr>
      </p:pic>
      <p:pic>
        <p:nvPicPr>
          <p:cNvPr id="6" name="Picture 5">
            <a:extLst>
              <a:ext uri="{FF2B5EF4-FFF2-40B4-BE49-F238E27FC236}">
                <a16:creationId xmlns:a16="http://schemas.microsoft.com/office/drawing/2014/main" id="{87E6D70F-6931-4C9D-92BF-937603CCD6BD}"/>
              </a:ext>
            </a:extLst>
          </p:cNvPr>
          <p:cNvPicPr>
            <a:picLocks noChangeAspect="1"/>
          </p:cNvPicPr>
          <p:nvPr/>
        </p:nvPicPr>
        <p:blipFill>
          <a:blip r:embed="rId3"/>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1861608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4972-377D-44A6-AB95-C8877DBA826C}"/>
              </a:ext>
            </a:extLst>
          </p:cNvPr>
          <p:cNvSpPr>
            <a:spLocks noGrp="1"/>
          </p:cNvSpPr>
          <p:nvPr>
            <p:ph type="title"/>
          </p:nvPr>
        </p:nvSpPr>
        <p:spPr>
          <a:xfrm>
            <a:off x="838200" y="365125"/>
            <a:ext cx="10515600" cy="90786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Results</a:t>
            </a:r>
            <a:endParaRPr lang="en-IN" sz="4000"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D179A370-107C-1CE5-2106-2CF9A74DAD02}"/>
              </a:ext>
            </a:extLst>
          </p:cNvPr>
          <p:cNvPicPr>
            <a:picLocks noGrp="1" noChangeAspect="1"/>
          </p:cNvPicPr>
          <p:nvPr>
            <p:ph idx="1"/>
          </p:nvPr>
        </p:nvPicPr>
        <p:blipFill>
          <a:blip r:embed="rId2"/>
          <a:stretch>
            <a:fillRect/>
          </a:stretch>
        </p:blipFill>
        <p:spPr>
          <a:xfrm>
            <a:off x="573742" y="1272988"/>
            <a:ext cx="5329217" cy="4650292"/>
          </a:xfrm>
        </p:spPr>
      </p:pic>
      <p:pic>
        <p:nvPicPr>
          <p:cNvPr id="4" name="Picture 3">
            <a:extLst>
              <a:ext uri="{FF2B5EF4-FFF2-40B4-BE49-F238E27FC236}">
                <a16:creationId xmlns:a16="http://schemas.microsoft.com/office/drawing/2014/main" id="{F8847670-8BCC-4465-85FB-B2D2DD433179}"/>
              </a:ext>
            </a:extLst>
          </p:cNvPr>
          <p:cNvPicPr>
            <a:picLocks noChangeAspect="1"/>
          </p:cNvPicPr>
          <p:nvPr/>
        </p:nvPicPr>
        <p:blipFill>
          <a:blip r:embed="rId3"/>
          <a:stretch>
            <a:fillRect/>
          </a:stretch>
        </p:blipFill>
        <p:spPr bwMode="auto">
          <a:xfrm>
            <a:off x="10243483" y="401057"/>
            <a:ext cx="1374775" cy="446405"/>
          </a:xfrm>
          <a:prstGeom prst="rect">
            <a:avLst/>
          </a:prstGeom>
        </p:spPr>
      </p:pic>
      <p:pic>
        <p:nvPicPr>
          <p:cNvPr id="8" name="Picture 7">
            <a:extLst>
              <a:ext uri="{FF2B5EF4-FFF2-40B4-BE49-F238E27FC236}">
                <a16:creationId xmlns:a16="http://schemas.microsoft.com/office/drawing/2014/main" id="{5839DBED-53D1-8A89-A4D9-9CEF1572CFBA}"/>
              </a:ext>
            </a:extLst>
          </p:cNvPr>
          <p:cNvPicPr>
            <a:picLocks noChangeAspect="1"/>
          </p:cNvPicPr>
          <p:nvPr/>
        </p:nvPicPr>
        <p:blipFill>
          <a:blip r:embed="rId4"/>
          <a:stretch>
            <a:fillRect/>
          </a:stretch>
        </p:blipFill>
        <p:spPr>
          <a:xfrm>
            <a:off x="6167417" y="1272987"/>
            <a:ext cx="5821383" cy="4650293"/>
          </a:xfrm>
          <a:prstGeom prst="rect">
            <a:avLst/>
          </a:prstGeom>
        </p:spPr>
      </p:pic>
    </p:spTree>
    <p:extLst>
      <p:ext uri="{BB962C8B-B14F-4D97-AF65-F5344CB8AC3E}">
        <p14:creationId xmlns:p14="http://schemas.microsoft.com/office/powerpoint/2010/main" val="87929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360A6-2293-8DD3-8DEC-E25550A5B7B6}"/>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EAD6BFB0-76A6-8E69-AB9C-5FA0F3D5E832}"/>
              </a:ext>
            </a:extLst>
          </p:cNvPr>
          <p:cNvPicPr>
            <a:picLocks noGrp="1" noChangeAspect="1"/>
          </p:cNvPicPr>
          <p:nvPr>
            <p:ph idx="1"/>
          </p:nvPr>
        </p:nvPicPr>
        <p:blipFill>
          <a:blip r:embed="rId2"/>
          <a:stretch>
            <a:fillRect/>
          </a:stretch>
        </p:blipFill>
        <p:spPr>
          <a:xfrm>
            <a:off x="0" y="250840"/>
            <a:ext cx="6472343" cy="6242035"/>
          </a:xfrm>
        </p:spPr>
      </p:pic>
      <p:pic>
        <p:nvPicPr>
          <p:cNvPr id="7" name="Picture 6">
            <a:extLst>
              <a:ext uri="{FF2B5EF4-FFF2-40B4-BE49-F238E27FC236}">
                <a16:creationId xmlns:a16="http://schemas.microsoft.com/office/drawing/2014/main" id="{F487DD59-592B-0A21-B400-2D2A0A1AFCD1}"/>
              </a:ext>
            </a:extLst>
          </p:cNvPr>
          <p:cNvPicPr>
            <a:picLocks noChangeAspect="1"/>
          </p:cNvPicPr>
          <p:nvPr/>
        </p:nvPicPr>
        <p:blipFill>
          <a:blip r:embed="rId3"/>
          <a:stretch>
            <a:fillRect/>
          </a:stretch>
        </p:blipFill>
        <p:spPr>
          <a:xfrm>
            <a:off x="6604000" y="250840"/>
            <a:ext cx="5425440" cy="5631800"/>
          </a:xfrm>
          <a:prstGeom prst="rect">
            <a:avLst/>
          </a:prstGeom>
        </p:spPr>
      </p:pic>
    </p:spTree>
    <p:extLst>
      <p:ext uri="{BB962C8B-B14F-4D97-AF65-F5344CB8AC3E}">
        <p14:creationId xmlns:p14="http://schemas.microsoft.com/office/powerpoint/2010/main" val="1410648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234DD-B86D-2799-EC6A-66864CCCB285}"/>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895521B0-3792-47AE-6B9C-6786F0F94180}"/>
              </a:ext>
            </a:extLst>
          </p:cNvPr>
          <p:cNvPicPr>
            <a:picLocks noGrp="1" noChangeAspect="1"/>
          </p:cNvPicPr>
          <p:nvPr>
            <p:ph idx="1"/>
          </p:nvPr>
        </p:nvPicPr>
        <p:blipFill>
          <a:blip r:embed="rId2"/>
          <a:stretch>
            <a:fillRect/>
          </a:stretch>
        </p:blipFill>
        <p:spPr>
          <a:xfrm>
            <a:off x="196144" y="365124"/>
            <a:ext cx="6377376" cy="5588635"/>
          </a:xfrm>
        </p:spPr>
      </p:pic>
      <p:pic>
        <p:nvPicPr>
          <p:cNvPr id="7" name="Picture 6">
            <a:extLst>
              <a:ext uri="{FF2B5EF4-FFF2-40B4-BE49-F238E27FC236}">
                <a16:creationId xmlns:a16="http://schemas.microsoft.com/office/drawing/2014/main" id="{1F306649-4ED3-8136-30F8-715C9B4A5CB3}"/>
              </a:ext>
            </a:extLst>
          </p:cNvPr>
          <p:cNvPicPr>
            <a:picLocks noChangeAspect="1"/>
          </p:cNvPicPr>
          <p:nvPr/>
        </p:nvPicPr>
        <p:blipFill>
          <a:blip r:embed="rId3"/>
          <a:stretch>
            <a:fillRect/>
          </a:stretch>
        </p:blipFill>
        <p:spPr>
          <a:xfrm>
            <a:off x="6786880" y="365124"/>
            <a:ext cx="5208976" cy="5588635"/>
          </a:xfrm>
          <a:prstGeom prst="rect">
            <a:avLst/>
          </a:prstGeom>
        </p:spPr>
      </p:pic>
    </p:spTree>
    <p:extLst>
      <p:ext uri="{BB962C8B-B14F-4D97-AF65-F5344CB8AC3E}">
        <p14:creationId xmlns:p14="http://schemas.microsoft.com/office/powerpoint/2010/main" val="169299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D32B-13AD-4829-BDEE-F54D60DD6A6F}"/>
              </a:ext>
            </a:extLst>
          </p:cNvPr>
          <p:cNvSpPr>
            <a:spLocks noGrp="1"/>
          </p:cNvSpPr>
          <p:nvPr>
            <p:ph type="title"/>
          </p:nvPr>
        </p:nvSpPr>
        <p:spPr/>
        <p:txBody>
          <a:bodyPr>
            <a:normAutofit/>
          </a:bodyPr>
          <a:lstStyle/>
          <a:p>
            <a:r>
              <a:rPr lang="en-US" sz="4000" dirty="0" err="1">
                <a:solidFill>
                  <a:srgbClr val="FF0000"/>
                </a:solidFill>
                <a:latin typeface="Times New Roman" panose="02020603050405020304" pitchFamily="18" charset="0"/>
                <a:cs typeface="Times New Roman" panose="02020603050405020304" pitchFamily="18" charset="0"/>
              </a:rPr>
              <a:t>Github</a:t>
            </a:r>
            <a:r>
              <a:rPr lang="en-US" sz="4000" dirty="0">
                <a:solidFill>
                  <a:srgbClr val="FF0000"/>
                </a:solidFill>
                <a:latin typeface="Times New Roman" panose="02020603050405020304" pitchFamily="18" charset="0"/>
                <a:cs typeface="Times New Roman" panose="02020603050405020304" pitchFamily="18" charset="0"/>
              </a:rPr>
              <a:t> Setup</a:t>
            </a:r>
            <a:endParaRPr lang="en-IN" sz="40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2D0B822-8DFB-4E33-B742-C050CB3932A5}"/>
              </a:ext>
            </a:extLst>
          </p:cNvPr>
          <p:cNvPicPr>
            <a:picLocks noChangeAspect="1"/>
          </p:cNvPicPr>
          <p:nvPr/>
        </p:nvPicPr>
        <p:blipFill>
          <a:blip r:embed="rId2"/>
          <a:stretch>
            <a:fillRect/>
          </a:stretch>
        </p:blipFill>
        <p:spPr bwMode="auto">
          <a:xfrm>
            <a:off x="10243483" y="401057"/>
            <a:ext cx="1374775" cy="446405"/>
          </a:xfrm>
          <a:prstGeom prst="rect">
            <a:avLst/>
          </a:prstGeom>
        </p:spPr>
      </p:pic>
      <p:sp>
        <p:nvSpPr>
          <p:cNvPr id="6" name="Content Placeholder 5">
            <a:extLst>
              <a:ext uri="{FF2B5EF4-FFF2-40B4-BE49-F238E27FC236}">
                <a16:creationId xmlns:a16="http://schemas.microsoft.com/office/drawing/2014/main" id="{BEC8EB5F-CF1F-0069-B4A5-07175E1ED6BD}"/>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9F607EF9-6B27-478F-50BB-81A2BA98A0C5}"/>
              </a:ext>
            </a:extLst>
          </p:cNvPr>
          <p:cNvPicPr>
            <a:picLocks noChangeAspect="1"/>
          </p:cNvPicPr>
          <p:nvPr/>
        </p:nvPicPr>
        <p:blipFill>
          <a:blip r:embed="rId3"/>
          <a:stretch>
            <a:fillRect/>
          </a:stretch>
        </p:blipFill>
        <p:spPr>
          <a:xfrm>
            <a:off x="488272" y="1616134"/>
            <a:ext cx="11215456" cy="4770320"/>
          </a:xfrm>
          <a:prstGeom prst="rect">
            <a:avLst/>
          </a:prstGeom>
        </p:spPr>
      </p:pic>
    </p:spTree>
    <p:extLst>
      <p:ext uri="{BB962C8B-B14F-4D97-AF65-F5344CB8AC3E}">
        <p14:creationId xmlns:p14="http://schemas.microsoft.com/office/powerpoint/2010/main" val="548642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3EB59-DAC9-4E3E-BD33-5A31F3A79DE7}"/>
              </a:ext>
            </a:extLst>
          </p:cNvPr>
          <p:cNvSpPr>
            <a:spLocks noGrp="1"/>
          </p:cNvSpPr>
          <p:nvPr>
            <p:ph type="title"/>
          </p:nvPr>
        </p:nvSpPr>
        <p:spPr>
          <a:xfrm>
            <a:off x="838200" y="365126"/>
            <a:ext cx="10515600" cy="1042334"/>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Applications</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0D8B89-BE84-4E78-BA90-2459C3E062CE}"/>
              </a:ext>
            </a:extLst>
          </p:cNvPr>
          <p:cNvSpPr>
            <a:spLocks noGrp="1"/>
          </p:cNvSpPr>
          <p:nvPr>
            <p:ph idx="1"/>
          </p:nvPr>
        </p:nvSpPr>
        <p:spPr>
          <a:xfrm>
            <a:off x="838200" y="1574800"/>
            <a:ext cx="10515600" cy="4652963"/>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The real time application of our project is that forgot password program. we use this application in our daily life where we forgot the passwords of our routine applications and sites where this application helps you to recover the password in a easy and secured manner.</a:t>
            </a:r>
            <a:r>
              <a:rPr lang="en-US" sz="2400" dirty="0">
                <a:solidFill>
                  <a:srgbClr val="000000"/>
                </a:solidFill>
                <a:effectLst/>
                <a:latin typeface="Times New Roman" panose="02020603050405020304" pitchFamily="18" charset="0"/>
                <a:cs typeface="Times New Roman" panose="02020603050405020304" pitchFamily="18" charset="0"/>
              </a:rPr>
              <a:t> so to get correct passwords through the guess of password enter to the model designed to know the minimum possible changes to get right password. </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ED1A930-9714-43F9-B1F6-7EFFDA82C29D}"/>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1584794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6D3F-92FC-48BA-8CAE-AA7EA89BF2BD}"/>
              </a:ext>
            </a:extLst>
          </p:cNvPr>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Conclusion</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1FB545-B29C-4F30-B81F-9A76B5AFBF24}"/>
              </a:ext>
            </a:extLst>
          </p:cNvPr>
          <p:cNvSpPr>
            <a:spLocks noGrp="1"/>
          </p:cNvSpPr>
          <p:nvPr>
            <p:ph idx="1"/>
          </p:nvPr>
        </p:nvSpPr>
        <p:spPr/>
        <p:txBody>
          <a:bodyPr>
            <a:normAutofit/>
          </a:bodyPr>
          <a:lstStyle/>
          <a:p>
            <a:pPr marL="481965" marR="85090">
              <a:spcBef>
                <a:spcPts val="5"/>
              </a:spcBef>
              <a:spcAft>
                <a:spcPts val="0"/>
              </a:spcAft>
              <a:tabLst>
                <a:tab pos="1412240" algn="l"/>
                <a:tab pos="2174875" algn="l"/>
                <a:tab pos="2721610" algn="l"/>
                <a:tab pos="3147695" algn="l"/>
                <a:tab pos="3584575" algn="l"/>
                <a:tab pos="4474845" algn="l"/>
                <a:tab pos="4764405" algn="l"/>
              </a:tabLst>
            </a:pPr>
            <a:r>
              <a:rPr lang="en-US" sz="2400" dirty="0">
                <a:solidFill>
                  <a:srgbClr val="000000"/>
                </a:solidFill>
                <a:effectLst/>
                <a:latin typeface="Times New Roman" panose="02020603050405020304" pitchFamily="18" charset="0"/>
              </a:rPr>
              <a:t>In this paper, we present an efficient algorithm to compute the edit distance between a string. By the model designed webpage for forgotten password analysis using string dynamic editing-Any path from (</a:t>
            </a:r>
            <a:r>
              <a:rPr lang="en-US" sz="2400" dirty="0" err="1">
                <a:solidFill>
                  <a:srgbClr val="000000"/>
                </a:solidFill>
                <a:effectLst/>
                <a:latin typeface="Times New Roman" panose="02020603050405020304" pitchFamily="18" charset="0"/>
              </a:rPr>
              <a:t>n,m</a:t>
            </a:r>
            <a:r>
              <a:rPr lang="en-US" sz="2400" dirty="0">
                <a:solidFill>
                  <a:srgbClr val="000000"/>
                </a:solidFill>
                <a:effectLst/>
                <a:latin typeface="Times New Roman" panose="02020603050405020304" pitchFamily="18" charset="0"/>
              </a:rPr>
              <a:t>) to (0,0) corresponds to an optimal edit sequence and an optimal alignment . </a:t>
            </a:r>
            <a:r>
              <a:rPr lang="en-US" sz="2400" dirty="0">
                <a:effectLst/>
                <a:latin typeface="Times New Roman" panose="02020603050405020304" pitchFamily="18" charset="0"/>
                <a:ea typeface="Times New Roman" panose="02020603050405020304" pitchFamily="18" charset="0"/>
              </a:rPr>
              <a:t>The</a:t>
            </a:r>
            <a:r>
              <a:rPr lang="en-US" sz="2400" spc="-3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correspondence</a:t>
            </a:r>
            <a:r>
              <a:rPr lang="en-US" sz="2400" spc="2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between</a:t>
            </a:r>
            <a:r>
              <a:rPr lang="en-US" sz="2400" spc="2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paths</a:t>
            </a:r>
            <a:r>
              <a:rPr lang="en-US" sz="2400" spc="2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alignments</a:t>
            </a:r>
            <a:r>
              <a:rPr lang="en-US" sz="2400" spc="2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2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one-to-one.</a:t>
            </a:r>
            <a:r>
              <a:rPr lang="en-US" sz="2400" spc="2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insertion</a:t>
            </a:r>
            <a:r>
              <a:rPr lang="en-US" sz="2400" spc="2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3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deletion</a:t>
            </a:r>
            <a:r>
              <a:rPr lang="en-US" sz="2400" spc="1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1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replacing</a:t>
            </a:r>
            <a:r>
              <a:rPr lang="en-US" sz="2400" spc="1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we</a:t>
            </a:r>
            <a:r>
              <a:rPr lang="en-US" sz="2400" spc="1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able</a:t>
            </a:r>
            <a:r>
              <a:rPr lang="en-US" sz="2400" spc="1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1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find</a:t>
            </a:r>
            <a:r>
              <a:rPr lang="en-US" sz="2400" spc="1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how</a:t>
            </a:r>
            <a:r>
              <a:rPr lang="en-US" sz="2400" spc="1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close</a:t>
            </a:r>
            <a:r>
              <a:rPr lang="en-US" sz="2400" spc="1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entered</a:t>
            </a:r>
            <a:r>
              <a:rPr lang="en-US" sz="2400" spc="1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password</a:t>
            </a:r>
            <a:r>
              <a:rPr lang="en-US" sz="2400" spc="1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1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1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original</a:t>
            </a:r>
            <a:r>
              <a:rPr lang="en-US" sz="2400" spc="-3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password and it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gives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number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operations need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 done.</a:t>
            </a:r>
          </a:p>
          <a:p>
            <a:pPr marL="558800" marR="85090" indent="0">
              <a:spcBef>
                <a:spcPts val="5"/>
              </a:spcBef>
              <a:spcAft>
                <a:spcPts val="0"/>
              </a:spcAft>
              <a:buNone/>
              <a:tabLst>
                <a:tab pos="1412240" algn="l"/>
                <a:tab pos="2174875" algn="l"/>
                <a:tab pos="2721610" algn="l"/>
                <a:tab pos="3147695" algn="l"/>
                <a:tab pos="3584575" algn="l"/>
                <a:tab pos="4474845" algn="l"/>
                <a:tab pos="4764405" algn="l"/>
              </a:tabLst>
            </a:pPr>
            <a:endParaRPr lang="en-US" sz="2400" dirty="0">
              <a:effectLst/>
              <a:latin typeface="Times New Roman" panose="02020603050405020304" pitchFamily="18" charset="0"/>
              <a:ea typeface="Times New Roman" panose="02020603050405020304" pitchFamily="18" charset="0"/>
            </a:endParaRPr>
          </a:p>
          <a:p>
            <a:pPr marL="0" indent="0">
              <a:buNone/>
            </a:pPr>
            <a:endParaRPr lang="en-IN" sz="2400" dirty="0"/>
          </a:p>
        </p:txBody>
      </p:sp>
      <p:pic>
        <p:nvPicPr>
          <p:cNvPr id="4" name="Picture 3">
            <a:extLst>
              <a:ext uri="{FF2B5EF4-FFF2-40B4-BE49-F238E27FC236}">
                <a16:creationId xmlns:a16="http://schemas.microsoft.com/office/drawing/2014/main" id="{D0184658-62C5-413D-B63C-D8609772FC7E}"/>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684636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81394-EB00-4E8E-98B6-DD005ABDBD07}"/>
              </a:ext>
            </a:extLst>
          </p:cNvPr>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Future Scope</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04A18C-9558-4D81-8209-55E51D06D771}"/>
              </a:ext>
            </a:extLst>
          </p:cNvPr>
          <p:cNvSpPr>
            <a:spLocks noGrp="1"/>
          </p:cNvSpPr>
          <p:nvPr>
            <p:ph idx="1"/>
          </p:nvPr>
        </p:nvSpPr>
        <p:spPr/>
        <p:txBody>
          <a:bodyPr>
            <a:normAutofit/>
          </a:bodyPr>
          <a:lstStyle/>
          <a:p>
            <a:pPr marL="0" indent="0">
              <a:buNone/>
            </a:pPr>
            <a:r>
              <a:rPr lang="en-US" sz="2400" dirty="0">
                <a:solidFill>
                  <a:srgbClr val="000000"/>
                </a:solidFill>
                <a:effectLst/>
                <a:latin typeface="Times New Roman" panose="02020603050405020304" pitchFamily="18" charset="0"/>
              </a:rPr>
              <a:t>We recover all optimal edit sequences and alignments simply by extracting all paths from (</a:t>
            </a:r>
            <a:r>
              <a:rPr lang="en-US" sz="2400" dirty="0" err="1">
                <a:solidFill>
                  <a:srgbClr val="000000"/>
                </a:solidFill>
                <a:effectLst/>
                <a:latin typeface="Times New Roman" panose="02020603050405020304" pitchFamily="18" charset="0"/>
              </a:rPr>
              <a:t>n,m</a:t>
            </a:r>
            <a:r>
              <a:rPr lang="en-US" sz="2400" dirty="0">
                <a:solidFill>
                  <a:srgbClr val="000000"/>
                </a:solidFill>
                <a:effectLst/>
                <a:latin typeface="Times New Roman" panose="02020603050405020304" pitchFamily="18" charset="0"/>
              </a:rPr>
              <a:t>) to (0,0)The correspondence between paths and edit sequences is one-to-one. The correspondence between paths and alignments is one-to-one. And insertion , deletion , replacing we able to find how close entered password is to original password and it gives the number of operations need to be done.</a:t>
            </a:r>
            <a:endParaRPr lang="en-IN" sz="2400" dirty="0"/>
          </a:p>
        </p:txBody>
      </p:sp>
      <p:pic>
        <p:nvPicPr>
          <p:cNvPr id="4" name="Picture 3">
            <a:extLst>
              <a:ext uri="{FF2B5EF4-FFF2-40B4-BE49-F238E27FC236}">
                <a16:creationId xmlns:a16="http://schemas.microsoft.com/office/drawing/2014/main" id="{2477DA14-4EFC-4859-BFAC-F19A008759FB}"/>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2146408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628D6-B8C0-4100-ACB6-E37B85F8E45F}"/>
              </a:ext>
            </a:extLst>
          </p:cNvPr>
          <p:cNvSpPr>
            <a:spLocks noGrp="1"/>
          </p:cNvSpPr>
          <p:nvPr>
            <p:ph type="title"/>
          </p:nvPr>
        </p:nvSpPr>
        <p:spPr>
          <a:xfrm>
            <a:off x="838200" y="365125"/>
            <a:ext cx="10515600" cy="92579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References</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292457-664E-4F9B-A042-04E71A08A1A8}"/>
              </a:ext>
            </a:extLst>
          </p:cNvPr>
          <p:cNvSpPr>
            <a:spLocks noGrp="1"/>
          </p:cNvSpPr>
          <p:nvPr>
            <p:ph idx="1"/>
          </p:nvPr>
        </p:nvSpPr>
        <p:spPr>
          <a:xfrm>
            <a:off x="838200" y="1488141"/>
            <a:ext cx="10515600" cy="4500563"/>
          </a:xfrm>
        </p:spPr>
        <p:txBody>
          <a:bodyPr>
            <a:noAutofit/>
          </a:bodyPr>
          <a:lstStyle/>
          <a:p>
            <a:r>
              <a:rPr lang="en-IN" sz="2400" dirty="0">
                <a:solidFill>
                  <a:srgbClr val="000000"/>
                </a:solidFill>
                <a:effectLst/>
                <a:latin typeface="Times New Roman" panose="02020603050405020304" pitchFamily="18" charset="0"/>
              </a:rPr>
              <a:t>B. S. Baker. On finding duplication and near-duplication in large software systems. In WCRE’95, pages 86–95, 1995. </a:t>
            </a:r>
            <a:endParaRPr lang="en-IN" sz="2400" dirty="0"/>
          </a:p>
          <a:p>
            <a:r>
              <a:rPr lang="en-IN" sz="2400" dirty="0">
                <a:solidFill>
                  <a:srgbClr val="000000"/>
                </a:solidFill>
                <a:effectLst/>
                <a:latin typeface="Symbol" panose="05050102010706020507" pitchFamily="18" charset="2"/>
              </a:rPr>
              <a:t> </a:t>
            </a:r>
            <a:r>
              <a:rPr lang="en-IN" sz="2400" dirty="0">
                <a:solidFill>
                  <a:srgbClr val="000000"/>
                </a:solidFill>
                <a:effectLst/>
                <a:latin typeface="Times New Roman" panose="02020603050405020304" pitchFamily="18" charset="0"/>
              </a:rPr>
              <a:t>G. Balakrishnan and T. Reps. WYSINWYX: What You See Is Not What You </a:t>
            </a:r>
            <a:r>
              <a:rPr lang="en-IN" sz="2400" dirty="0" err="1">
                <a:solidFill>
                  <a:srgbClr val="000000"/>
                </a:solidFill>
                <a:effectLst/>
                <a:latin typeface="Times New Roman" panose="02020603050405020304" pitchFamily="18" charset="0"/>
              </a:rPr>
              <a:t>eXecute</a:t>
            </a:r>
            <a:r>
              <a:rPr lang="en-IN" sz="2400" dirty="0">
                <a:solidFill>
                  <a:srgbClr val="000000"/>
                </a:solidFill>
                <a:effectLst/>
                <a:latin typeface="Times New Roman" panose="02020603050405020304" pitchFamily="18" charset="0"/>
              </a:rPr>
              <a:t>. ACM Transactions on Programming Languages and Systems (TOPLAS), 32(6):23:1–23:84, Aug. 2010. </a:t>
            </a:r>
            <a:endParaRPr lang="en-IN" sz="2400" dirty="0"/>
          </a:p>
          <a:p>
            <a:r>
              <a:rPr lang="en-IN" sz="2400" dirty="0">
                <a:solidFill>
                  <a:srgbClr val="000000"/>
                </a:solidFill>
                <a:effectLst/>
                <a:latin typeface="Symbol" panose="05050102010706020507" pitchFamily="18" charset="2"/>
              </a:rPr>
              <a:t> </a:t>
            </a:r>
            <a:r>
              <a:rPr lang="en-IN" sz="2400" dirty="0">
                <a:solidFill>
                  <a:srgbClr val="000000"/>
                </a:solidFill>
                <a:effectLst/>
                <a:latin typeface="Times New Roman" panose="02020603050405020304" pitchFamily="18" charset="0"/>
              </a:rPr>
              <a:t>G. Balakrishnan, T. Reps, D. </a:t>
            </a:r>
            <a:r>
              <a:rPr lang="en-IN" sz="2400" dirty="0" err="1">
                <a:solidFill>
                  <a:srgbClr val="000000"/>
                </a:solidFill>
                <a:effectLst/>
                <a:latin typeface="Times New Roman" panose="02020603050405020304" pitchFamily="18" charset="0"/>
              </a:rPr>
              <a:t>Melski</a:t>
            </a:r>
            <a:r>
              <a:rPr lang="en-IN" sz="2400" dirty="0">
                <a:solidFill>
                  <a:srgbClr val="000000"/>
                </a:solidFill>
                <a:effectLst/>
                <a:latin typeface="Times New Roman" panose="02020603050405020304" pitchFamily="18" charset="0"/>
              </a:rPr>
              <a:t>, and T. Teitelbaum. WYSINWYX: What You See Is Not What You </a:t>
            </a:r>
            <a:r>
              <a:rPr lang="en-IN" sz="2400" dirty="0" err="1">
                <a:solidFill>
                  <a:srgbClr val="000000"/>
                </a:solidFill>
                <a:effectLst/>
                <a:latin typeface="Times New Roman" panose="02020603050405020304" pitchFamily="18" charset="0"/>
              </a:rPr>
              <a:t>eXecute</a:t>
            </a:r>
            <a:r>
              <a:rPr lang="en-IN" sz="2400" dirty="0">
                <a:solidFill>
                  <a:srgbClr val="000000"/>
                </a:solidFill>
                <a:effectLst/>
                <a:latin typeface="Times New Roman" panose="02020603050405020304" pitchFamily="18" charset="0"/>
              </a:rPr>
              <a:t>. In Verified Software: Theories, Tools, Experiments (VSTTE), pages 202–213, </a:t>
            </a:r>
            <a:r>
              <a:rPr lang="en-IN" sz="2400" dirty="0">
                <a:solidFill>
                  <a:srgbClr val="000000"/>
                </a:solidFill>
                <a:effectLst/>
                <a:latin typeface="Symbol" panose="05050102010706020507" pitchFamily="18" charset="2"/>
              </a:rPr>
              <a:t>• </a:t>
            </a:r>
            <a:r>
              <a:rPr lang="en-IN" sz="2400" dirty="0">
                <a:solidFill>
                  <a:srgbClr val="000000"/>
                </a:solidFill>
                <a:effectLst/>
                <a:latin typeface="Times New Roman" panose="02020603050405020304" pitchFamily="18" charset="0"/>
              </a:rPr>
              <a:t>2005. </a:t>
            </a:r>
            <a:endParaRPr lang="en-IN" sz="2400" dirty="0"/>
          </a:p>
          <a:p>
            <a:r>
              <a:rPr lang="en-IN" sz="2400" dirty="0">
                <a:solidFill>
                  <a:srgbClr val="000000"/>
                </a:solidFill>
                <a:effectLst/>
                <a:latin typeface="Symbol" panose="05050102010706020507" pitchFamily="18" charset="2"/>
              </a:rPr>
              <a:t> </a:t>
            </a:r>
            <a:r>
              <a:rPr lang="en-IN" sz="2400" dirty="0">
                <a:solidFill>
                  <a:srgbClr val="000000"/>
                </a:solidFill>
                <a:effectLst/>
                <a:latin typeface="Times New Roman" panose="02020603050405020304" pitchFamily="18" charset="0"/>
              </a:rPr>
              <a:t>C. </a:t>
            </a:r>
            <a:r>
              <a:rPr lang="en-IN" sz="2400" dirty="0" err="1">
                <a:solidFill>
                  <a:srgbClr val="000000"/>
                </a:solidFill>
                <a:effectLst/>
                <a:latin typeface="Times New Roman" panose="02020603050405020304" pitchFamily="18" charset="0"/>
              </a:rPr>
              <a:t>Cadar</a:t>
            </a:r>
            <a:r>
              <a:rPr lang="en-IN" sz="2400" dirty="0">
                <a:solidFill>
                  <a:srgbClr val="000000"/>
                </a:solidFill>
                <a:effectLst/>
                <a:latin typeface="Times New Roman" panose="02020603050405020304" pitchFamily="18" charset="0"/>
              </a:rPr>
              <a:t>, D. Dunbar, and D. Engler. KLEE: Unassisted and automatic generation of high-coverage tests for complex systems programs. In OSDI’08, 2008. </a:t>
            </a:r>
            <a:endParaRPr lang="en-IN" sz="2400" dirty="0"/>
          </a:p>
          <a:p>
            <a:r>
              <a:rPr lang="en-IN" sz="2400" dirty="0">
                <a:solidFill>
                  <a:srgbClr val="000000"/>
                </a:solidFill>
                <a:effectLst/>
                <a:latin typeface="Symbol" panose="05050102010706020507" pitchFamily="18" charset="2"/>
              </a:rPr>
              <a:t> </a:t>
            </a:r>
            <a:r>
              <a:rPr lang="en-IN" sz="2400" dirty="0">
                <a:solidFill>
                  <a:srgbClr val="000000"/>
                </a:solidFill>
                <a:effectLst/>
                <a:latin typeface="Times New Roman" panose="02020603050405020304" pitchFamily="18" charset="0"/>
              </a:rPr>
              <a:t>C. </a:t>
            </a:r>
            <a:r>
              <a:rPr lang="en-IN" sz="2400" dirty="0" err="1">
                <a:solidFill>
                  <a:srgbClr val="000000"/>
                </a:solidFill>
                <a:effectLst/>
                <a:latin typeface="Times New Roman" panose="02020603050405020304" pitchFamily="18" charset="0"/>
              </a:rPr>
              <a:t>Cadar</a:t>
            </a:r>
            <a:r>
              <a:rPr lang="en-IN" sz="2400" dirty="0">
                <a:solidFill>
                  <a:srgbClr val="000000"/>
                </a:solidFill>
                <a:effectLst/>
                <a:latin typeface="Times New Roman" panose="02020603050405020304" pitchFamily="18" charset="0"/>
              </a:rPr>
              <a:t> and D. Engler. Execution generated test cases: How to make systems code crash itself. In SPIN’05, 2005</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157466B-41CF-452B-B0A7-480DD5B7A489}"/>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2750325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981DED-3F88-4062-A920-7540E9C0085A}"/>
              </a:ext>
            </a:extLst>
          </p:cNvPr>
          <p:cNvSpPr>
            <a:spLocks noGrp="1"/>
          </p:cNvSpPr>
          <p:nvPr>
            <p:ph idx="1"/>
          </p:nvPr>
        </p:nvSpPr>
        <p:spPr>
          <a:xfrm>
            <a:off x="838200" y="1524000"/>
            <a:ext cx="10515600" cy="3971365"/>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4000" i="1" dirty="0">
                <a:latin typeface="Times New Roman" panose="02020603050405020304" pitchFamily="18" charset="0"/>
                <a:cs typeface="Times New Roman" panose="02020603050405020304" pitchFamily="18" charset="0"/>
              </a:rPr>
              <a:t>Thank You</a:t>
            </a:r>
            <a:endParaRPr lang="en-IN" sz="4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233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A79F-0781-4049-9D92-918893346DC5}"/>
              </a:ext>
            </a:extLst>
          </p:cNvPr>
          <p:cNvSpPr>
            <a:spLocks noGrp="1"/>
          </p:cNvSpPr>
          <p:nvPr>
            <p:ph type="title"/>
          </p:nvPr>
        </p:nvSpPr>
        <p:spPr>
          <a:xfrm>
            <a:off x="838200" y="365126"/>
            <a:ext cx="10515600" cy="764428"/>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Abstract</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05ADB2-DB20-4883-8C12-2678832BC96B}"/>
              </a:ext>
            </a:extLst>
          </p:cNvPr>
          <p:cNvSpPr>
            <a:spLocks noGrp="1"/>
          </p:cNvSpPr>
          <p:nvPr>
            <p:ph idx="1"/>
          </p:nvPr>
        </p:nvSpPr>
        <p:spPr>
          <a:xfrm>
            <a:off x="838200" y="1622612"/>
            <a:ext cx="10515600" cy="4554351"/>
          </a:xfrm>
        </p:spPr>
        <p:txBody>
          <a:bodyPr/>
          <a:lstStyle/>
          <a:p>
            <a:pPr marL="0" indent="0">
              <a:buNone/>
            </a:pPr>
            <a:r>
              <a:rPr lang="en-US" sz="2400" dirty="0">
                <a:solidFill>
                  <a:srgbClr val="000000"/>
                </a:solidFill>
                <a:effectLst/>
                <a:latin typeface="Times New Roman" panose="02020603050405020304" pitchFamily="18" charset="0"/>
              </a:rPr>
              <a:t>Given two strings. We have to find the minimum number of steps to convert A </a:t>
            </a:r>
            <a:endParaRPr lang="en-US" sz="2400" dirty="0"/>
          </a:p>
          <a:p>
            <a:pPr marL="0" indent="0">
              <a:buNone/>
            </a:pPr>
            <a:r>
              <a:rPr lang="en-US" sz="2400" dirty="0">
                <a:solidFill>
                  <a:srgbClr val="000000"/>
                </a:solidFill>
                <a:effectLst/>
                <a:latin typeface="Times New Roman" panose="02020603050405020304" pitchFamily="18" charset="0"/>
              </a:rPr>
              <a:t>string to B string. We have three operations to perform it. </a:t>
            </a:r>
            <a:endParaRPr lang="en-US" sz="2400" dirty="0"/>
          </a:p>
          <a:p>
            <a:pPr marL="0" indent="0">
              <a:buNone/>
            </a:pPr>
            <a:r>
              <a:rPr lang="en-US" sz="2400" dirty="0">
                <a:solidFill>
                  <a:srgbClr val="000000"/>
                </a:solidFill>
                <a:effectLst/>
                <a:latin typeface="Times New Roman" panose="02020603050405020304" pitchFamily="18" charset="0"/>
              </a:rPr>
              <a:t>1) Insert a character </a:t>
            </a:r>
            <a:endParaRPr lang="en-US" sz="2400" dirty="0"/>
          </a:p>
          <a:p>
            <a:pPr marL="0" indent="0">
              <a:buNone/>
            </a:pPr>
            <a:r>
              <a:rPr lang="en-US" sz="2400" dirty="0">
                <a:solidFill>
                  <a:srgbClr val="000000"/>
                </a:solidFill>
                <a:effectLst/>
                <a:latin typeface="Times New Roman" panose="02020603050405020304" pitchFamily="18" charset="0"/>
              </a:rPr>
              <a:t>2)Delete a character </a:t>
            </a:r>
            <a:endParaRPr lang="en-US" sz="2400" dirty="0"/>
          </a:p>
          <a:p>
            <a:pPr marL="0" indent="0">
              <a:buNone/>
            </a:pPr>
            <a:r>
              <a:rPr lang="en-US" sz="2400" dirty="0">
                <a:solidFill>
                  <a:srgbClr val="000000"/>
                </a:solidFill>
                <a:effectLst/>
                <a:latin typeface="Times New Roman" panose="02020603050405020304" pitchFamily="18" charset="0"/>
              </a:rPr>
              <a:t>3)Replace a character </a:t>
            </a:r>
            <a:endParaRPr lang="en-US" sz="2400" dirty="0"/>
          </a:p>
          <a:p>
            <a:pPr marL="0" indent="0">
              <a:buNone/>
            </a:pPr>
            <a:r>
              <a:rPr lang="en-US" sz="2400" dirty="0">
                <a:solidFill>
                  <a:srgbClr val="000000"/>
                </a:solidFill>
                <a:effectLst/>
                <a:latin typeface="Times New Roman" panose="02020603050405020304" pitchFamily="18" charset="0"/>
              </a:rPr>
              <a:t>By using this three operations we have to convert string A to string B </a:t>
            </a:r>
            <a:endParaRPr lang="en-US" sz="2400" dirty="0"/>
          </a:p>
          <a:p>
            <a:pPr marL="0" indent="0">
              <a:buNone/>
            </a:pPr>
            <a:r>
              <a:rPr lang="en-US" sz="2400" dirty="0">
                <a:solidFill>
                  <a:srgbClr val="000000"/>
                </a:solidFill>
                <a:effectLst/>
                <a:latin typeface="Times New Roman" panose="02020603050405020304" pitchFamily="18" charset="0"/>
              </a:rPr>
              <a:t>The algorithm we used in these string editing concept we used Levenshtein algorithm to calculates the least number of edit operations that are necessary to modify one string to obtain another string. The most common way of calculating this is by the dynamic programming approa</a:t>
            </a:r>
            <a:r>
              <a:rPr lang="en-US" sz="1800" dirty="0">
                <a:solidFill>
                  <a:srgbClr val="000000"/>
                </a:solidFill>
                <a:effectLst/>
                <a:latin typeface="Times New Roman" panose="02020603050405020304" pitchFamily="18" charset="0"/>
              </a:rPr>
              <a:t>ch. </a:t>
            </a:r>
            <a:endParaRPr lang="en-IN" dirty="0"/>
          </a:p>
        </p:txBody>
      </p:sp>
      <p:pic>
        <p:nvPicPr>
          <p:cNvPr id="4" name="Picture 3">
            <a:extLst>
              <a:ext uri="{FF2B5EF4-FFF2-40B4-BE49-F238E27FC236}">
                <a16:creationId xmlns:a16="http://schemas.microsoft.com/office/drawing/2014/main" id="{B2E9E86A-F5E2-49FF-8896-1915701357E3}"/>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333126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03E0-65BE-4E58-B6A5-0E98DFC03B5F}"/>
              </a:ext>
            </a:extLst>
          </p:cNvPr>
          <p:cNvSpPr>
            <a:spLocks noGrp="1"/>
          </p:cNvSpPr>
          <p:nvPr>
            <p:ph type="title"/>
          </p:nvPr>
        </p:nvSpPr>
        <p:spPr>
          <a:xfrm>
            <a:off x="676275" y="123157"/>
            <a:ext cx="10515600" cy="872004"/>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Introduction</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97DBB3-A9D9-4E02-825B-1F321EA4D2D5}"/>
              </a:ext>
            </a:extLst>
          </p:cNvPr>
          <p:cNvSpPr>
            <a:spLocks noGrp="1"/>
          </p:cNvSpPr>
          <p:nvPr>
            <p:ph idx="1"/>
          </p:nvPr>
        </p:nvSpPr>
        <p:spPr>
          <a:xfrm>
            <a:off x="838200" y="1125362"/>
            <a:ext cx="10515600" cy="4572281"/>
          </a:xfrm>
        </p:spPr>
        <p:txBody>
          <a:bodyPr>
            <a:noAutofit/>
          </a:bodyPr>
          <a:lstStyle/>
          <a:p>
            <a:pPr marL="0" indent="0">
              <a:buNone/>
            </a:pPr>
            <a:r>
              <a:rPr lang="en-US" sz="2400" dirty="0">
                <a:solidFill>
                  <a:srgbClr val="000000"/>
                </a:solidFill>
                <a:effectLst/>
                <a:latin typeface="Times New Roman" panose="02020603050405020304" pitchFamily="18" charset="0"/>
                <a:cs typeface="Times New Roman" panose="02020603050405020304" pitchFamily="18" charset="0"/>
              </a:rPr>
              <a:t>As now a days in today’s life people are not able to remember the passwords of there applications due to more number of applications and sites have good security so to get correct passwords through the guess of password enter to the model designed to know the minimum possible changes to get right password.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000000"/>
                </a:solidFill>
                <a:effectLst/>
                <a:latin typeface="Times New Roman" panose="02020603050405020304" pitchFamily="18" charset="0"/>
                <a:cs typeface="Times New Roman" panose="02020603050405020304" pitchFamily="18" charset="0"/>
              </a:rPr>
              <a:t>This is possible through dynamic string editing</a:t>
            </a:r>
            <a:endParaRPr lang="en-US" sz="24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Dynamic Programming it is mainly an optimization over plain recursion. dynamic programming is both a mathematical optimization method and a computer programming method.  </a:t>
            </a:r>
            <a:endParaRPr lang="en-IN" sz="2400" dirty="0">
              <a:solidFill>
                <a:srgbClr val="000000"/>
              </a:solidFill>
              <a:effectLst/>
              <a:latin typeface="Times New Roman" panose="02020603050405020304" pitchFamily="18" charset="0"/>
              <a:cs typeface="Times New Roman" panose="02020603050405020304" pitchFamily="18" charset="0"/>
            </a:endParaRPr>
          </a:p>
          <a:p>
            <a:r>
              <a:rPr lang="en-US" sz="2400" dirty="0">
                <a:solidFill>
                  <a:srgbClr val="1F2021"/>
                </a:solidFill>
                <a:effectLst/>
                <a:latin typeface="Times New Roman" panose="02020603050405020304" pitchFamily="18" charset="0"/>
                <a:cs typeface="Times New Roman" panose="02020603050405020304" pitchFamily="18" charset="0"/>
              </a:rPr>
              <a:t>In both contexts it refers to simplifying a complicated problem by breaking it down into simpler sub-problems in a </a:t>
            </a:r>
            <a:r>
              <a:rPr lang="en-US" sz="2400" dirty="0">
                <a:solidFill>
                  <a:srgbClr val="000000"/>
                </a:solidFill>
                <a:effectLst/>
                <a:latin typeface="Times New Roman" panose="02020603050405020304" pitchFamily="18" charset="0"/>
                <a:cs typeface="Times New Roman" panose="02020603050405020304" pitchFamily="18" charset="0"/>
              </a:rPr>
              <a:t>recursive </a:t>
            </a:r>
            <a:r>
              <a:rPr lang="en-US" sz="2400" dirty="0">
                <a:solidFill>
                  <a:srgbClr val="1F2021"/>
                </a:solidFill>
                <a:effectLst/>
                <a:latin typeface="Times New Roman" panose="02020603050405020304" pitchFamily="18" charset="0"/>
                <a:cs typeface="Times New Roman" panose="02020603050405020304" pitchFamily="18" charset="0"/>
              </a:rPr>
              <a:t>manner.</a:t>
            </a:r>
            <a:endParaRPr lang="en-US" sz="24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An optimal transcript is an edit transcript with the minimal number of edit operations for transforming one string into another. </a:t>
            </a:r>
            <a:endParaRPr lang="en-US" sz="2400" dirty="0">
              <a:solidFill>
                <a:srgbClr val="1F2021"/>
              </a:solidFill>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The edit distance problem entails computing the edit distance between two strings along with an optimal transcript</a:t>
            </a:r>
          </a:p>
        </p:txBody>
      </p:sp>
      <p:pic>
        <p:nvPicPr>
          <p:cNvPr id="4" name="Picture 3">
            <a:extLst>
              <a:ext uri="{FF2B5EF4-FFF2-40B4-BE49-F238E27FC236}">
                <a16:creationId xmlns:a16="http://schemas.microsoft.com/office/drawing/2014/main" id="{CD6723CF-43A8-42E2-A703-D6ED9667B48F}"/>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413122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15F76-8653-4975-ADA1-B73BC3392964}"/>
              </a:ext>
            </a:extLst>
          </p:cNvPr>
          <p:cNvSpPr>
            <a:spLocks noGrp="1"/>
          </p:cNvSpPr>
          <p:nvPr>
            <p:ph type="title"/>
          </p:nvPr>
        </p:nvSpPr>
        <p:spPr>
          <a:xfrm>
            <a:off x="838200" y="365125"/>
            <a:ext cx="10515600" cy="880969"/>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Literature Survey</a:t>
            </a:r>
            <a:endParaRPr lang="en-IN" sz="4000" b="1"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97EC332-A25E-41E8-9FF5-34EED9E780B2}"/>
              </a:ext>
            </a:extLst>
          </p:cNvPr>
          <p:cNvPicPr>
            <a:picLocks noChangeAspect="1"/>
          </p:cNvPicPr>
          <p:nvPr/>
        </p:nvPicPr>
        <p:blipFill>
          <a:blip r:embed="rId2"/>
          <a:stretch>
            <a:fillRect/>
          </a:stretch>
        </p:blipFill>
        <p:spPr bwMode="auto">
          <a:xfrm>
            <a:off x="10243483" y="401057"/>
            <a:ext cx="1374775" cy="446405"/>
          </a:xfrm>
          <a:prstGeom prst="rect">
            <a:avLst/>
          </a:prstGeom>
        </p:spPr>
      </p:pic>
      <p:sp>
        <p:nvSpPr>
          <p:cNvPr id="6" name="Content Placeholder 5">
            <a:extLst>
              <a:ext uri="{FF2B5EF4-FFF2-40B4-BE49-F238E27FC236}">
                <a16:creationId xmlns:a16="http://schemas.microsoft.com/office/drawing/2014/main" id="{717A49D7-02BD-4BF8-2DCF-D9895F566580}"/>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1CC7EFFA-2C0D-4976-0182-ED977F2E7F0C}"/>
              </a:ext>
            </a:extLst>
          </p:cNvPr>
          <p:cNvPicPr>
            <a:picLocks noChangeAspect="1"/>
          </p:cNvPicPr>
          <p:nvPr/>
        </p:nvPicPr>
        <p:blipFill>
          <a:blip r:embed="rId3"/>
          <a:stretch>
            <a:fillRect/>
          </a:stretch>
        </p:blipFill>
        <p:spPr>
          <a:xfrm>
            <a:off x="838200" y="1246094"/>
            <a:ext cx="10696575" cy="5144277"/>
          </a:xfrm>
          <a:prstGeom prst="rect">
            <a:avLst/>
          </a:prstGeom>
        </p:spPr>
      </p:pic>
    </p:spTree>
    <p:extLst>
      <p:ext uri="{BB962C8B-B14F-4D97-AF65-F5344CB8AC3E}">
        <p14:creationId xmlns:p14="http://schemas.microsoft.com/office/powerpoint/2010/main" val="67891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0EF9-FAA9-4A05-B08D-471C619675F0}"/>
              </a:ext>
            </a:extLst>
          </p:cNvPr>
          <p:cNvSpPr>
            <a:spLocks noGrp="1"/>
          </p:cNvSpPr>
          <p:nvPr>
            <p:ph type="title"/>
          </p:nvPr>
        </p:nvSpPr>
        <p:spPr>
          <a:xfrm>
            <a:off x="838200" y="365126"/>
            <a:ext cx="10515600" cy="1015440"/>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Existing System</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E1611C-8ECA-4E41-8414-ACE1CC095441}"/>
              </a:ext>
            </a:extLst>
          </p:cNvPr>
          <p:cNvSpPr>
            <a:spLocks noGrp="1"/>
          </p:cNvSpPr>
          <p:nvPr>
            <p:ph idx="1"/>
          </p:nvPr>
        </p:nvSpPr>
        <p:spPr>
          <a:xfrm>
            <a:off x="733425" y="1380566"/>
            <a:ext cx="10515600" cy="4351338"/>
          </a:xfrm>
        </p:spPr>
        <p:txBody>
          <a:bodyPr>
            <a:normAutofit/>
          </a:bodyPr>
          <a:lstStyle/>
          <a:p>
            <a:pPr marL="0" indent="0">
              <a:buNone/>
            </a:pPr>
            <a:r>
              <a:rPr lang="en-US" sz="2400" b="1" u="sng" dirty="0">
                <a:solidFill>
                  <a:srgbClr val="000000"/>
                </a:solidFill>
                <a:effectLst/>
                <a:latin typeface="TimesNewRomanPS-BoldMT"/>
              </a:rPr>
              <a:t>Recursion</a:t>
            </a:r>
            <a:r>
              <a:rPr lang="en-US" sz="2400" b="1" dirty="0">
                <a:solidFill>
                  <a:srgbClr val="000000"/>
                </a:solidFill>
                <a:effectLst/>
                <a:latin typeface="TimesNewRomanPS-BoldMT"/>
              </a:rPr>
              <a:t> </a:t>
            </a:r>
            <a:endParaRPr lang="en-US" sz="2400" dirty="0"/>
          </a:p>
          <a:p>
            <a:r>
              <a:rPr lang="en-US" sz="2400" dirty="0">
                <a:solidFill>
                  <a:srgbClr val="000000"/>
                </a:solidFill>
                <a:effectLst/>
                <a:latin typeface="Times New Roman" panose="02020603050405020304" pitchFamily="18" charset="0"/>
              </a:rPr>
              <a:t>All the characters of both the strings are traversed one by one either from the left or the right end and apply the given operations. </a:t>
            </a:r>
            <a:endParaRPr lang="en-US" sz="2400" dirty="0"/>
          </a:p>
          <a:p>
            <a:r>
              <a:rPr lang="en-US" sz="2400" dirty="0">
                <a:solidFill>
                  <a:srgbClr val="000000"/>
                </a:solidFill>
                <a:effectLst/>
                <a:latin typeface="Times New Roman" panose="02020603050405020304" pitchFamily="18" charset="0"/>
              </a:rPr>
              <a:t>Time Complexity: O(3^(N * M)), where N and M is the length of the first and second string. </a:t>
            </a:r>
            <a:endParaRPr lang="en-US" sz="2400" dirty="0"/>
          </a:p>
          <a:p>
            <a:r>
              <a:rPr lang="en-US" sz="2400" dirty="0">
                <a:solidFill>
                  <a:srgbClr val="000000"/>
                </a:solidFill>
                <a:effectLst/>
                <a:latin typeface="Times New Roman" panose="02020603050405020304" pitchFamily="18" charset="0"/>
              </a:rPr>
              <a:t>Space Complexity: O(N + M), where N and M is the length of the first and second string</a:t>
            </a:r>
            <a:endParaRPr lang="en-IN" sz="2400" dirty="0"/>
          </a:p>
        </p:txBody>
      </p:sp>
      <p:pic>
        <p:nvPicPr>
          <p:cNvPr id="4" name="Picture 3">
            <a:extLst>
              <a:ext uri="{FF2B5EF4-FFF2-40B4-BE49-F238E27FC236}">
                <a16:creationId xmlns:a16="http://schemas.microsoft.com/office/drawing/2014/main" id="{EE7619E0-6815-4BA1-A7B4-0F54AE4511D5}"/>
              </a:ext>
            </a:extLst>
          </p:cNvPr>
          <p:cNvPicPr>
            <a:picLocks noChangeAspect="1"/>
          </p:cNvPicPr>
          <p:nvPr/>
        </p:nvPicPr>
        <p:blipFill>
          <a:blip r:embed="rId2"/>
          <a:stretch>
            <a:fillRect/>
          </a:stretch>
        </p:blipFill>
        <p:spPr bwMode="auto">
          <a:xfrm>
            <a:off x="10243483" y="401057"/>
            <a:ext cx="1374775" cy="446405"/>
          </a:xfrm>
          <a:prstGeom prst="rect">
            <a:avLst/>
          </a:prstGeom>
        </p:spPr>
      </p:pic>
      <p:pic>
        <p:nvPicPr>
          <p:cNvPr id="6" name="Picture 5">
            <a:extLst>
              <a:ext uri="{FF2B5EF4-FFF2-40B4-BE49-F238E27FC236}">
                <a16:creationId xmlns:a16="http://schemas.microsoft.com/office/drawing/2014/main" id="{C09911B0-245E-E70A-6063-E326C787E6AD}"/>
              </a:ext>
            </a:extLst>
          </p:cNvPr>
          <p:cNvPicPr>
            <a:picLocks noChangeAspect="1"/>
          </p:cNvPicPr>
          <p:nvPr/>
        </p:nvPicPr>
        <p:blipFill>
          <a:blip r:embed="rId3"/>
          <a:stretch>
            <a:fillRect/>
          </a:stretch>
        </p:blipFill>
        <p:spPr>
          <a:xfrm>
            <a:off x="3007030" y="4013813"/>
            <a:ext cx="5372430" cy="2733531"/>
          </a:xfrm>
          <a:prstGeom prst="rect">
            <a:avLst/>
          </a:prstGeom>
        </p:spPr>
      </p:pic>
    </p:spTree>
    <p:extLst>
      <p:ext uri="{BB962C8B-B14F-4D97-AF65-F5344CB8AC3E}">
        <p14:creationId xmlns:p14="http://schemas.microsoft.com/office/powerpoint/2010/main" val="3813700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501F-A7CB-41CB-95B2-6BB94ECF62FD}"/>
              </a:ext>
            </a:extLst>
          </p:cNvPr>
          <p:cNvSpPr>
            <a:spLocks noGrp="1"/>
          </p:cNvSpPr>
          <p:nvPr>
            <p:ph type="title"/>
          </p:nvPr>
        </p:nvSpPr>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Proposed System</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F59CCC-37DB-45F6-B34F-10524DE8F054}"/>
              </a:ext>
            </a:extLst>
          </p:cNvPr>
          <p:cNvSpPr>
            <a:spLocks noGrp="1"/>
          </p:cNvSpPr>
          <p:nvPr>
            <p:ph idx="1"/>
          </p:nvPr>
        </p:nvSpPr>
        <p:spPr>
          <a:xfrm>
            <a:off x="838200" y="1473200"/>
            <a:ext cx="10515600" cy="4351338"/>
          </a:xfrm>
        </p:spPr>
        <p:txBody>
          <a:bodyPr/>
          <a:lstStyle/>
          <a:p>
            <a:pPr marL="0" indent="0">
              <a:buNone/>
            </a:pPr>
            <a:r>
              <a:rPr lang="en-US" sz="2400" b="1" u="sng" dirty="0">
                <a:solidFill>
                  <a:srgbClr val="000000"/>
                </a:solidFill>
                <a:effectLst/>
                <a:latin typeface="TimesNewRomanPS-BoldMT"/>
              </a:rPr>
              <a:t>Dynamic programming </a:t>
            </a:r>
            <a:endParaRPr lang="en-US" sz="2400" u="sng" dirty="0"/>
          </a:p>
          <a:p>
            <a:r>
              <a:rPr lang="en-US" sz="2400" dirty="0">
                <a:solidFill>
                  <a:srgbClr val="000000"/>
                </a:solidFill>
                <a:effectLst/>
                <a:latin typeface="Times New Roman" panose="02020603050405020304" pitchFamily="18" charset="0"/>
              </a:rPr>
              <a:t>The idea is to use a dynamic programming approach here. The tabulation method is the most efficient method to solve this problem. As stated earlier, since the problem has overlapping subproblems, many of the calculations are repeated. </a:t>
            </a:r>
            <a:endParaRPr lang="en-US" sz="2400" dirty="0"/>
          </a:p>
          <a:p>
            <a:r>
              <a:rPr lang="en-US" sz="2400" dirty="0">
                <a:solidFill>
                  <a:srgbClr val="000000"/>
                </a:solidFill>
                <a:effectLst/>
                <a:latin typeface="Times New Roman" panose="02020603050405020304" pitchFamily="18" charset="0"/>
              </a:rPr>
              <a:t>Time Complexity: O(N * M), where N and M is the length of the first and second string. </a:t>
            </a:r>
            <a:endParaRPr lang="en-US" sz="2400" dirty="0"/>
          </a:p>
          <a:p>
            <a:r>
              <a:rPr lang="en-US" sz="2400" dirty="0">
                <a:solidFill>
                  <a:srgbClr val="000000"/>
                </a:solidFill>
                <a:effectLst/>
                <a:latin typeface="Times New Roman" panose="02020603050405020304" pitchFamily="18" charset="0"/>
              </a:rPr>
              <a:t>Space Complexity: O(N * M), where N and M is the length of the first and second string.</a:t>
            </a:r>
          </a:p>
          <a:p>
            <a:pPr marL="0" indent="0">
              <a:buNone/>
            </a:pPr>
            <a:endParaRPr lang="en-US" sz="1800" dirty="0">
              <a:solidFill>
                <a:srgbClr val="000000"/>
              </a:solidFill>
              <a:effectLst/>
              <a:latin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57D33F8-2135-4767-9535-19F45D250294}"/>
              </a:ext>
            </a:extLst>
          </p:cNvPr>
          <p:cNvPicPr>
            <a:picLocks noChangeAspect="1"/>
          </p:cNvPicPr>
          <p:nvPr/>
        </p:nvPicPr>
        <p:blipFill>
          <a:blip r:embed="rId2"/>
          <a:stretch>
            <a:fillRect/>
          </a:stretch>
        </p:blipFill>
        <p:spPr bwMode="auto">
          <a:xfrm>
            <a:off x="10243483" y="401057"/>
            <a:ext cx="1374775" cy="446405"/>
          </a:xfrm>
          <a:prstGeom prst="rect">
            <a:avLst/>
          </a:prstGeom>
        </p:spPr>
      </p:pic>
      <p:pic>
        <p:nvPicPr>
          <p:cNvPr id="6" name="Picture 5">
            <a:extLst>
              <a:ext uri="{FF2B5EF4-FFF2-40B4-BE49-F238E27FC236}">
                <a16:creationId xmlns:a16="http://schemas.microsoft.com/office/drawing/2014/main" id="{6B8BD3B6-DB60-3981-3169-B701F6988FE5}"/>
              </a:ext>
            </a:extLst>
          </p:cNvPr>
          <p:cNvPicPr>
            <a:picLocks noChangeAspect="1"/>
          </p:cNvPicPr>
          <p:nvPr/>
        </p:nvPicPr>
        <p:blipFill>
          <a:blip r:embed="rId3"/>
          <a:stretch>
            <a:fillRect/>
          </a:stretch>
        </p:blipFill>
        <p:spPr>
          <a:xfrm>
            <a:off x="3050230" y="4390549"/>
            <a:ext cx="5411494" cy="2275046"/>
          </a:xfrm>
          <a:prstGeom prst="rect">
            <a:avLst/>
          </a:prstGeom>
        </p:spPr>
      </p:pic>
    </p:spTree>
    <p:extLst>
      <p:ext uri="{BB962C8B-B14F-4D97-AF65-F5344CB8AC3E}">
        <p14:creationId xmlns:p14="http://schemas.microsoft.com/office/powerpoint/2010/main" val="1533258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B3E5B-F3BE-410F-892D-4581D218C43C}"/>
              </a:ext>
            </a:extLst>
          </p:cNvPr>
          <p:cNvSpPr>
            <a:spLocks noGrp="1"/>
          </p:cNvSpPr>
          <p:nvPr>
            <p:ph type="title"/>
          </p:nvPr>
        </p:nvSpPr>
        <p:spPr>
          <a:xfrm>
            <a:off x="573742" y="-44263"/>
            <a:ext cx="10515600" cy="1024404"/>
          </a:xfrm>
        </p:spPr>
        <p:txBody>
          <a:bodyPr>
            <a:normAutofit fontScale="90000"/>
          </a:bodyPr>
          <a:lstStyle/>
          <a:p>
            <a:br>
              <a:rPr lang="en-IN" b="1" i="0" dirty="0">
                <a:solidFill>
                  <a:srgbClr val="FF0000"/>
                </a:solidFill>
                <a:effectLst/>
                <a:latin typeface="ff1"/>
              </a:rPr>
            </a:br>
            <a:r>
              <a:rPr lang="en-IN" b="1" i="0" dirty="0">
                <a:solidFill>
                  <a:srgbClr val="FF0000"/>
                </a:solidFill>
                <a:effectLst/>
                <a:latin typeface="Times New Roman" panose="02020603050405020304" pitchFamily="18" charset="0"/>
                <a:cs typeface="Times New Roman" panose="02020603050405020304" pitchFamily="18" charset="0"/>
              </a:rPr>
              <a:t>Algorithm</a:t>
            </a:r>
            <a:br>
              <a:rPr lang="en-IN" b="0" i="0" dirty="0">
                <a:solidFill>
                  <a:srgbClr val="00000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95D5C4-1286-4DFC-89AE-9D5122BC11BF}"/>
              </a:ext>
            </a:extLst>
          </p:cNvPr>
          <p:cNvSpPr>
            <a:spLocks noGrp="1"/>
          </p:cNvSpPr>
          <p:nvPr>
            <p:ph idx="1"/>
          </p:nvPr>
        </p:nvSpPr>
        <p:spPr>
          <a:xfrm>
            <a:off x="746760" y="872563"/>
            <a:ext cx="10515600" cy="4688822"/>
          </a:xfrm>
        </p:spPr>
        <p:txBody>
          <a:bodyPr>
            <a:noAutofit/>
          </a:bodyPr>
          <a:lstStyle/>
          <a:p>
            <a:pPr marL="0" indent="0">
              <a:buNone/>
            </a:pPr>
            <a:r>
              <a:rPr lang="en-US" sz="2400" b="1" u="sng" dirty="0">
                <a:solidFill>
                  <a:srgbClr val="000000"/>
                </a:solidFill>
                <a:effectLst/>
                <a:latin typeface="TimesNewRomanPS-BoldMT"/>
              </a:rPr>
              <a:t>LEVENSHTEIN ALGORITHM </a:t>
            </a:r>
            <a:endParaRPr lang="en-US" sz="2400" u="sng" dirty="0"/>
          </a:p>
          <a:p>
            <a:r>
              <a:rPr lang="en-US" sz="2400" dirty="0">
                <a:solidFill>
                  <a:srgbClr val="000000"/>
                </a:solidFill>
                <a:effectLst/>
                <a:latin typeface="Arial" panose="020B0604020202020204" pitchFamily="34" charset="0"/>
              </a:rPr>
              <a:t> </a:t>
            </a:r>
            <a:r>
              <a:rPr lang="en-US" sz="2400" dirty="0">
                <a:solidFill>
                  <a:srgbClr val="000000"/>
                </a:solidFill>
                <a:effectLst/>
                <a:latin typeface="Times New Roman" panose="02020603050405020304" pitchFamily="18" charset="0"/>
              </a:rPr>
              <a:t>The Levenshtein algorithm calculates the least number of edit operations that are necessary to modify one string to obtain another string. The most common way of calculating this is by the dynamic programming approach: </a:t>
            </a:r>
            <a:endParaRPr lang="en-US" sz="2400" dirty="0"/>
          </a:p>
          <a:p>
            <a:r>
              <a:rPr lang="en-US" sz="2400" dirty="0">
                <a:solidFill>
                  <a:srgbClr val="000000"/>
                </a:solidFill>
                <a:effectLst/>
                <a:latin typeface="Arial" panose="020B0604020202020204" pitchFamily="34" charset="0"/>
              </a:rPr>
              <a:t> </a:t>
            </a:r>
            <a:r>
              <a:rPr lang="en-US" sz="2400" dirty="0">
                <a:solidFill>
                  <a:srgbClr val="000000"/>
                </a:solidFill>
                <a:effectLst/>
                <a:latin typeface="Times New Roman" panose="02020603050405020304" pitchFamily="18" charset="0"/>
              </a:rPr>
              <a:t>A matrix is initialized measuring in the (m, n) cell the Levenshtein distance between the m-character prefix of one with the n-prefix of the other word. </a:t>
            </a:r>
            <a:endParaRPr lang="en-US" sz="2400" dirty="0"/>
          </a:p>
          <a:p>
            <a:r>
              <a:rPr lang="en-US" sz="2400" dirty="0">
                <a:solidFill>
                  <a:srgbClr val="000000"/>
                </a:solidFill>
                <a:effectLst/>
                <a:latin typeface="Times New Roman" panose="02020603050405020304" pitchFamily="18" charset="0"/>
              </a:rPr>
              <a:t>The matrix can be filled from the upper left to the lower right corner. </a:t>
            </a:r>
            <a:endParaRPr lang="en-US" sz="2400" dirty="0"/>
          </a:p>
          <a:p>
            <a:r>
              <a:rPr lang="en-US" sz="2400" dirty="0">
                <a:solidFill>
                  <a:srgbClr val="000000"/>
                </a:solidFill>
                <a:effectLst/>
                <a:latin typeface="Arial" panose="020B0604020202020204" pitchFamily="34" charset="0"/>
              </a:rPr>
              <a:t> </a:t>
            </a:r>
            <a:r>
              <a:rPr lang="en-US" sz="2400" dirty="0">
                <a:solidFill>
                  <a:srgbClr val="000000"/>
                </a:solidFill>
                <a:effectLst/>
                <a:latin typeface="Times New Roman" panose="02020603050405020304" pitchFamily="18" charset="0"/>
              </a:rPr>
              <a:t>Each jump horizontally or vertically corresponds to an insert or a delete, respectively. </a:t>
            </a:r>
            <a:endParaRPr lang="en-US" sz="2400" dirty="0"/>
          </a:p>
          <a:p>
            <a:r>
              <a:rPr lang="en-US" sz="2400" dirty="0">
                <a:solidFill>
                  <a:srgbClr val="000000"/>
                </a:solidFill>
                <a:effectLst/>
                <a:latin typeface="Arial" panose="020B0604020202020204" pitchFamily="34" charset="0"/>
              </a:rPr>
              <a:t> </a:t>
            </a:r>
            <a:r>
              <a:rPr lang="en-US" sz="2400" dirty="0">
                <a:solidFill>
                  <a:srgbClr val="000000"/>
                </a:solidFill>
                <a:effectLst/>
                <a:latin typeface="Times New Roman" panose="02020603050405020304" pitchFamily="18" charset="0"/>
              </a:rPr>
              <a:t>The cost is normally set to 1 for each of the operations. </a:t>
            </a:r>
            <a:endParaRPr lang="en-US" sz="2400" dirty="0"/>
          </a:p>
          <a:p>
            <a:r>
              <a:rPr lang="en-US" sz="2400" dirty="0">
                <a:solidFill>
                  <a:srgbClr val="000000"/>
                </a:solidFill>
                <a:effectLst/>
                <a:latin typeface="Arial" panose="020B0604020202020204" pitchFamily="34" charset="0"/>
              </a:rPr>
              <a:t> </a:t>
            </a:r>
            <a:r>
              <a:rPr lang="en-US" sz="2400" dirty="0">
                <a:solidFill>
                  <a:srgbClr val="000000"/>
                </a:solidFill>
                <a:effectLst/>
                <a:latin typeface="Times New Roman" panose="02020603050405020304" pitchFamily="18" charset="0"/>
              </a:rPr>
              <a:t>The diagonal jump can cost either one, if the two characters in the row and column do not match else 0, if they match. Each cell always minimizes the cost locally. </a:t>
            </a:r>
            <a:endParaRPr lang="en-US" sz="2400" dirty="0"/>
          </a:p>
          <a:p>
            <a:r>
              <a:rPr lang="en-US" sz="2400" dirty="0">
                <a:solidFill>
                  <a:srgbClr val="000000"/>
                </a:solidFill>
                <a:effectLst/>
                <a:latin typeface="Times New Roman" panose="02020603050405020304" pitchFamily="18" charset="0"/>
              </a:rPr>
              <a:t>This way the number in the lower right corner is the Levenshtein distance between both words.</a:t>
            </a:r>
          </a:p>
          <a:p>
            <a:pPr marL="0" indent="0">
              <a:buNone/>
            </a:pPr>
            <a:r>
              <a:rPr lang="en-US" sz="2400" dirty="0">
                <a:solidFill>
                  <a:srgbClr val="000000"/>
                </a:solidFill>
                <a:effectLst/>
                <a:latin typeface="Times New Roman" panose="02020603050405020304" pitchFamily="18" charset="0"/>
              </a:rPr>
              <a:t> </a:t>
            </a:r>
            <a:endParaRPr lang="en-IN" sz="2400" dirty="0"/>
          </a:p>
        </p:txBody>
      </p:sp>
      <p:pic>
        <p:nvPicPr>
          <p:cNvPr id="4" name="Picture 3">
            <a:extLst>
              <a:ext uri="{FF2B5EF4-FFF2-40B4-BE49-F238E27FC236}">
                <a16:creationId xmlns:a16="http://schemas.microsoft.com/office/drawing/2014/main" id="{BC32A16D-AA9A-4E66-B077-DB98F2B7514E}"/>
              </a:ext>
            </a:extLst>
          </p:cNvPr>
          <p:cNvPicPr>
            <a:picLocks noChangeAspect="1"/>
          </p:cNvPicPr>
          <p:nvPr/>
        </p:nvPicPr>
        <p:blipFill>
          <a:blip r:embed="rId3"/>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292011603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48E4-B6D0-7A66-0621-56103CA5CA51}"/>
              </a:ext>
            </a:extLst>
          </p:cNvPr>
          <p:cNvSpPr>
            <a:spLocks noGrp="1"/>
          </p:cNvSpPr>
          <p:nvPr>
            <p:ph type="title"/>
          </p:nvPr>
        </p:nvSpPr>
        <p:spPr/>
        <p:txBody>
          <a:bodyPr/>
          <a:lstStyle/>
          <a:p>
            <a:r>
              <a:rPr lang="en-US" dirty="0">
                <a:solidFill>
                  <a:srgbClr val="FF0000"/>
                </a:solidFill>
                <a:latin typeface="Cambria Math" panose="02040503050406030204" pitchFamily="18" charset="0"/>
                <a:ea typeface="Cambria Math" panose="02040503050406030204" pitchFamily="18" charset="0"/>
              </a:rPr>
              <a:t>Tabular representation</a:t>
            </a:r>
            <a:endParaRPr lang="en-US" dirty="0">
              <a:solidFill>
                <a:srgbClr val="FF0000"/>
              </a:solidFill>
            </a:endParaRPr>
          </a:p>
        </p:txBody>
      </p:sp>
      <p:pic>
        <p:nvPicPr>
          <p:cNvPr id="4" name="Picture 2">
            <a:extLst>
              <a:ext uri="{FF2B5EF4-FFF2-40B4-BE49-F238E27FC236}">
                <a16:creationId xmlns:a16="http://schemas.microsoft.com/office/drawing/2014/main" id="{202C1226-F4C1-1AF7-897B-4D505F864749}"/>
              </a:ext>
            </a:extLst>
          </p:cNvPr>
          <p:cNvPicPr>
            <a:picLocks noGrp="1" noChangeAspect="1" noChangeArrowheads="1"/>
          </p:cNvPicPr>
          <p:nvPr>
            <p:ph idx="1"/>
          </p:nvPr>
        </p:nvPicPr>
        <p:blipFill>
          <a:blip r:embed="rId2" cstate="print"/>
          <a:srcRect/>
          <a:stretch>
            <a:fillRect/>
          </a:stretch>
        </p:blipFill>
        <p:spPr bwMode="auto">
          <a:xfrm>
            <a:off x="1615737" y="1914072"/>
            <a:ext cx="8797770" cy="3387566"/>
          </a:xfrm>
          <a:prstGeom prst="rect">
            <a:avLst/>
          </a:prstGeom>
          <a:noFill/>
          <a:ln w="9525">
            <a:noFill/>
            <a:miter lim="800000"/>
            <a:headEnd/>
            <a:tailEnd/>
          </a:ln>
          <a:effectLst/>
        </p:spPr>
      </p:pic>
    </p:spTree>
    <p:extLst>
      <p:ext uri="{BB962C8B-B14F-4D97-AF65-F5344CB8AC3E}">
        <p14:creationId xmlns:p14="http://schemas.microsoft.com/office/powerpoint/2010/main" val="1560906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8751A-B561-422F-AC06-4BEF76CE75B0}"/>
              </a:ext>
            </a:extLst>
          </p:cNvPr>
          <p:cNvSpPr>
            <a:spLocks noGrp="1"/>
          </p:cNvSpPr>
          <p:nvPr>
            <p:ph type="title"/>
          </p:nvPr>
        </p:nvSpPr>
        <p:spPr>
          <a:xfrm>
            <a:off x="838200" y="365125"/>
            <a:ext cx="10515600" cy="1078193"/>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Software and Hardware Requirements</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667BE4-454D-481D-94A0-E95667E95923}"/>
              </a:ext>
            </a:extLst>
          </p:cNvPr>
          <p:cNvSpPr>
            <a:spLocks noGrp="1"/>
          </p:cNvSpPr>
          <p:nvPr>
            <p:ph idx="1"/>
          </p:nvPr>
        </p:nvSpPr>
        <p:spPr>
          <a:xfrm>
            <a:off x="838200" y="1559859"/>
            <a:ext cx="10515600" cy="4617104"/>
          </a:xfrm>
        </p:spPr>
        <p:txBody>
          <a:bodyPr>
            <a:normAutofit/>
          </a:bodyPr>
          <a:lstStyle/>
          <a:p>
            <a:pPr marL="0" indent="0">
              <a:buNone/>
            </a:pPr>
            <a:r>
              <a:rPr lang="en-US" sz="2400" b="1" u="sng" dirty="0">
                <a:solidFill>
                  <a:srgbClr val="000000"/>
                </a:solidFill>
                <a:effectLst/>
                <a:latin typeface="TimesNewRomanPS-BoldMT"/>
              </a:rPr>
              <a:t>Software requirements: </a:t>
            </a:r>
            <a:endParaRPr lang="en-US" sz="2400" u="sng" dirty="0"/>
          </a:p>
          <a:p>
            <a:pPr marL="0" indent="0">
              <a:buNone/>
            </a:pPr>
            <a:r>
              <a:rPr lang="en-US" sz="2400" dirty="0">
                <a:solidFill>
                  <a:srgbClr val="000000"/>
                </a:solidFill>
                <a:effectLst/>
                <a:latin typeface="Times New Roman" panose="02020603050405020304" pitchFamily="18" charset="0"/>
              </a:rPr>
              <a:t>The major software requirements of the project are as follows: </a:t>
            </a:r>
            <a:endParaRPr lang="en-US" sz="2400" dirty="0"/>
          </a:p>
          <a:p>
            <a:pPr marL="0" indent="0">
              <a:buNone/>
            </a:pPr>
            <a:r>
              <a:rPr lang="en-US" sz="2400" dirty="0">
                <a:solidFill>
                  <a:srgbClr val="000000"/>
                </a:solidFill>
                <a:effectLst/>
                <a:latin typeface="Times New Roman" panose="02020603050405020304" pitchFamily="18" charset="0"/>
              </a:rPr>
              <a:t>Coding Language : Python </a:t>
            </a:r>
            <a:endParaRPr lang="en-US" sz="2400" dirty="0"/>
          </a:p>
          <a:p>
            <a:pPr marL="0" indent="0">
              <a:buNone/>
            </a:pPr>
            <a:r>
              <a:rPr lang="en-US" sz="2400" dirty="0">
                <a:solidFill>
                  <a:srgbClr val="000000"/>
                </a:solidFill>
                <a:effectLst/>
                <a:latin typeface="Times New Roman" panose="02020603050405020304" pitchFamily="18" charset="0"/>
              </a:rPr>
              <a:t>Operating system : Windows 10 </a:t>
            </a:r>
            <a:endParaRPr lang="en-US" sz="2400" dirty="0"/>
          </a:p>
          <a:p>
            <a:pPr marL="0" indent="0">
              <a:buNone/>
            </a:pPr>
            <a:r>
              <a:rPr lang="en-US" sz="2400" dirty="0">
                <a:solidFill>
                  <a:srgbClr val="000000"/>
                </a:solidFill>
                <a:effectLst/>
                <a:latin typeface="Times New Roman" panose="02020603050405020304" pitchFamily="18" charset="0"/>
              </a:rPr>
              <a:t>Tools : </a:t>
            </a:r>
            <a:r>
              <a:rPr lang="en-US" sz="2400" dirty="0" err="1">
                <a:solidFill>
                  <a:srgbClr val="000000"/>
                </a:solidFill>
                <a:effectLst/>
                <a:latin typeface="Times New Roman" panose="02020603050405020304" pitchFamily="18" charset="0"/>
              </a:rPr>
              <a:t>Pycharm</a:t>
            </a:r>
            <a:r>
              <a:rPr lang="en-US" sz="2400" dirty="0">
                <a:solidFill>
                  <a:srgbClr val="000000"/>
                </a:solidFill>
                <a:effectLst/>
                <a:latin typeface="Times New Roman" panose="02020603050405020304" pitchFamily="18" charset="0"/>
              </a:rPr>
              <a:t>, Django. </a:t>
            </a:r>
            <a:endParaRPr lang="en-US" sz="2400" dirty="0"/>
          </a:p>
          <a:p>
            <a:pPr marL="0" indent="0">
              <a:buNone/>
            </a:pPr>
            <a:r>
              <a:rPr lang="en-US" sz="2400" b="1" dirty="0">
                <a:solidFill>
                  <a:srgbClr val="000000"/>
                </a:solidFill>
                <a:effectLst/>
                <a:latin typeface="TimesNewRomanPS-BoldMT"/>
              </a:rPr>
              <a:t> </a:t>
            </a:r>
            <a:r>
              <a:rPr lang="en-US" sz="2400" b="1" u="sng" dirty="0">
                <a:solidFill>
                  <a:srgbClr val="000000"/>
                </a:solidFill>
                <a:effectLst/>
                <a:latin typeface="TimesNewRomanPS-BoldMT"/>
              </a:rPr>
              <a:t>Hardware requirements: </a:t>
            </a:r>
            <a:endParaRPr lang="en-US" sz="2400" u="sng" dirty="0"/>
          </a:p>
          <a:p>
            <a:pPr marL="0" indent="0">
              <a:buNone/>
            </a:pPr>
            <a:r>
              <a:rPr lang="en-US" sz="2400" dirty="0">
                <a:solidFill>
                  <a:srgbClr val="000000"/>
                </a:solidFill>
                <a:effectLst/>
                <a:latin typeface="Times New Roman" panose="02020603050405020304" pitchFamily="18" charset="0"/>
              </a:rPr>
              <a:t>The hardware requirements that map towards the software are as follows: </a:t>
            </a:r>
            <a:endParaRPr lang="en-US" sz="2400" dirty="0"/>
          </a:p>
          <a:p>
            <a:pPr marL="0" indent="0">
              <a:buNone/>
            </a:pPr>
            <a:r>
              <a:rPr lang="en-US" sz="2400" dirty="0">
                <a:solidFill>
                  <a:srgbClr val="000000"/>
                </a:solidFill>
                <a:effectLst/>
                <a:latin typeface="Times New Roman" panose="02020603050405020304" pitchFamily="18" charset="0"/>
              </a:rPr>
              <a:t>RAM : 4.00 GB </a:t>
            </a:r>
            <a:endParaRPr lang="en-US" sz="2400" dirty="0"/>
          </a:p>
          <a:p>
            <a:pPr marL="0" indent="0">
              <a:buNone/>
            </a:pPr>
            <a:r>
              <a:rPr lang="en-US" sz="2400" dirty="0">
                <a:solidFill>
                  <a:srgbClr val="000000"/>
                </a:solidFill>
                <a:effectLst/>
                <a:latin typeface="Times New Roman" panose="02020603050405020304" pitchFamily="18" charset="0"/>
              </a:rPr>
              <a:t>Processor : Intel(R) Core(TM) i5-4210U CPU @ 1.70GHz 1.70 GHz</a:t>
            </a:r>
            <a:endParaRPr lang="en-IN" sz="2400" dirty="0"/>
          </a:p>
        </p:txBody>
      </p:sp>
      <p:pic>
        <p:nvPicPr>
          <p:cNvPr id="4" name="Picture 3">
            <a:extLst>
              <a:ext uri="{FF2B5EF4-FFF2-40B4-BE49-F238E27FC236}">
                <a16:creationId xmlns:a16="http://schemas.microsoft.com/office/drawing/2014/main" id="{5BD474A9-94AF-4E3D-AFD7-0A4ABDD018F7}"/>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920985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100</TotalTime>
  <Words>1134</Words>
  <Application>Microsoft Office PowerPoint</Application>
  <PresentationFormat>Widescreen</PresentationFormat>
  <Paragraphs>74</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Cambria Math</vt:lpstr>
      <vt:lpstr>ff1</vt:lpstr>
      <vt:lpstr>Symbol</vt:lpstr>
      <vt:lpstr>Times New Roman</vt:lpstr>
      <vt:lpstr>TimesNewRomanPS-BoldMT</vt:lpstr>
      <vt:lpstr>Office Theme</vt:lpstr>
      <vt:lpstr>FORGOTTEN PASSWORD ANALYSIS  </vt:lpstr>
      <vt:lpstr>Abstract</vt:lpstr>
      <vt:lpstr>Introduction</vt:lpstr>
      <vt:lpstr>Literature Survey</vt:lpstr>
      <vt:lpstr>Existing System</vt:lpstr>
      <vt:lpstr>Proposed System</vt:lpstr>
      <vt:lpstr> Algorithm </vt:lpstr>
      <vt:lpstr>Tabular representation</vt:lpstr>
      <vt:lpstr>Software and Hardware Requirements</vt:lpstr>
      <vt:lpstr>Block Diagram/Architecture</vt:lpstr>
      <vt:lpstr>Results</vt:lpstr>
      <vt:lpstr>.</vt:lpstr>
      <vt:lpstr>.</vt:lpstr>
      <vt:lpstr>Github Setup</vt:lpstr>
      <vt:lpstr>Applications</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Sree Lakshmi P</dc:creator>
  <cp:lastModifiedBy>sai teja</cp:lastModifiedBy>
  <cp:revision>7</cp:revision>
  <dcterms:created xsi:type="dcterms:W3CDTF">2022-04-29T09:32:14Z</dcterms:created>
  <dcterms:modified xsi:type="dcterms:W3CDTF">2022-05-04T07:43:48Z</dcterms:modified>
</cp:coreProperties>
</file>