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8" r:id="rId4"/>
    <p:sldId id="258" r:id="rId5"/>
    <p:sldId id="259" r:id="rId6"/>
    <p:sldId id="266" r:id="rId7"/>
    <p:sldId id="267" r:id="rId8"/>
    <p:sldId id="261" r:id="rId9"/>
    <p:sldId id="262"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0CBF4F-0119-4A9F-9A3B-533C7EEE9B1C}" type="datetimeFigureOut">
              <a:rPr lang="en-IN" smtClean="0"/>
              <a:pPr/>
              <a:t>15-03-2022</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2255529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CBF4F-0119-4A9F-9A3B-533C7EEE9B1C}" type="datetimeFigureOut">
              <a:rPr lang="en-IN" smtClean="0"/>
              <a:pPr/>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2581404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CBF4F-0119-4A9F-9A3B-533C7EEE9B1C}" type="datetimeFigureOut">
              <a:rPr lang="en-IN" smtClean="0"/>
              <a:pPr/>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2916686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CBF4F-0119-4A9F-9A3B-533C7EEE9B1C}" type="datetimeFigureOut">
              <a:rPr lang="en-IN" smtClean="0"/>
              <a:pPr/>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2932814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0CBF4F-0119-4A9F-9A3B-533C7EEE9B1C}" type="datetimeFigureOut">
              <a:rPr lang="en-IN" smtClean="0"/>
              <a:pPr/>
              <a:t>15-03-2022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565675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0CBF4F-0119-4A9F-9A3B-533C7EEE9B1C}" type="datetimeFigureOut">
              <a:rPr lang="en-IN" smtClean="0"/>
              <a:pPr/>
              <a:t>15-03-2022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194172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0CBF4F-0119-4A9F-9A3B-533C7EEE9B1C}" type="datetimeFigureOut">
              <a:rPr lang="en-IN" smtClean="0"/>
              <a:pPr/>
              <a:t>15-03-2022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62006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0CBF4F-0119-4A9F-9A3B-533C7EEE9B1C}" type="datetimeFigureOut">
              <a:rPr lang="en-IN" smtClean="0"/>
              <a:pPr/>
              <a:t>15-03-2022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235663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CBF4F-0119-4A9F-9A3B-533C7EEE9B1C}" type="datetimeFigureOut">
              <a:rPr lang="en-IN" smtClean="0"/>
              <a:pPr/>
              <a:t>15-03-2022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2853343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0CBF4F-0119-4A9F-9A3B-533C7EEE9B1C}" type="datetimeFigureOut">
              <a:rPr lang="en-IN" smtClean="0"/>
              <a:pPr/>
              <a:t>15-03-2022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1645132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cstate="print">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A0CBF4F-0119-4A9F-9A3B-533C7EEE9B1C}" type="datetimeFigureOut">
              <a:rPr lang="en-IN" smtClean="0"/>
              <a:pPr/>
              <a:t>15-03-2022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40058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A0CBF4F-0119-4A9F-9A3B-533C7EEE9B1C}" type="datetimeFigureOut">
              <a:rPr lang="en-IN" smtClean="0"/>
              <a:pPr/>
              <a:t>15-03-2022</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11BF930-F085-4B0B-A16A-72438560C25A}" type="slidenum">
              <a:rPr lang="en-IN" smtClean="0"/>
              <a:pPr/>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cstate="print">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34607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AA0F-00B4-40C6-826A-4B794DC07100}"/>
              </a:ext>
            </a:extLst>
          </p:cNvPr>
          <p:cNvSpPr>
            <a:spLocks noGrp="1"/>
          </p:cNvSpPr>
          <p:nvPr>
            <p:ph type="ctrTitle"/>
          </p:nvPr>
        </p:nvSpPr>
        <p:spPr>
          <a:xfrm>
            <a:off x="1295400" y="288047"/>
            <a:ext cx="9144000" cy="2819137"/>
          </a:xfrm>
        </p:spPr>
        <p:txBody>
          <a:bodyPr>
            <a:normAutofit/>
          </a:bodyPr>
          <a:lstStyle/>
          <a:p>
            <a:r>
              <a:rPr lang="en-IN" sz="4000" dirty="0">
                <a:latin typeface="Algerian" panose="04020705040A02060702" pitchFamily="82" charset="0"/>
              </a:rPr>
              <a:t>Design And Analysis of Algorithms</a:t>
            </a:r>
            <a:br>
              <a:rPr lang="en-IN" sz="4000" dirty="0"/>
            </a:br>
            <a:br>
              <a:rPr lang="en-IN" sz="4000" dirty="0"/>
            </a:br>
            <a:r>
              <a:rPr lang="en-IN" sz="4000" dirty="0">
                <a:latin typeface="Algerian" panose="04020705040A02060702" pitchFamily="82" charset="0"/>
              </a:rPr>
              <a:t>forgotten - password analysis</a:t>
            </a:r>
            <a:endParaRPr lang="en-IN" sz="4000" b="1" i="1" dirty="0"/>
          </a:p>
        </p:txBody>
      </p:sp>
      <p:sp>
        <p:nvSpPr>
          <p:cNvPr id="3" name="Subtitle 2">
            <a:extLst>
              <a:ext uri="{FF2B5EF4-FFF2-40B4-BE49-F238E27FC236}">
                <a16:creationId xmlns:a16="http://schemas.microsoft.com/office/drawing/2014/main" id="{7CBFD0BC-94D6-444A-B161-FAB9198115C9}"/>
              </a:ext>
            </a:extLst>
          </p:cNvPr>
          <p:cNvSpPr>
            <a:spLocks noGrp="1"/>
          </p:cNvSpPr>
          <p:nvPr>
            <p:ph type="subTitle" idx="1"/>
          </p:nvPr>
        </p:nvSpPr>
        <p:spPr>
          <a:xfrm>
            <a:off x="7652551" y="3870665"/>
            <a:ext cx="3648723" cy="2987336"/>
          </a:xfrm>
        </p:spPr>
        <p:txBody>
          <a:bodyPr>
            <a:normAutofit fontScale="47500" lnSpcReduction="20000"/>
          </a:bodyPr>
          <a:lstStyle/>
          <a:p>
            <a:r>
              <a:rPr lang="en-IN" sz="4000" dirty="0">
                <a:latin typeface="Cambria Math" panose="02040503050406030204" pitchFamily="18" charset="0"/>
                <a:ea typeface="Cambria Math" panose="02040503050406030204" pitchFamily="18" charset="0"/>
              </a:rPr>
              <a:t>By</a:t>
            </a:r>
          </a:p>
          <a:p>
            <a:pPr algn="l"/>
            <a:r>
              <a:rPr lang="en-IN" sz="4000" dirty="0">
                <a:latin typeface="Cambria Math" panose="02040503050406030204" pitchFamily="18" charset="0"/>
                <a:ea typeface="Cambria Math" panose="02040503050406030204" pitchFamily="18" charset="0"/>
              </a:rPr>
              <a:t>GANDE SAITEJA (2010030055)</a:t>
            </a:r>
          </a:p>
          <a:p>
            <a:pPr algn="l"/>
            <a:r>
              <a:rPr lang="en-IN" sz="4000" dirty="0">
                <a:latin typeface="Cambria Math" panose="02040503050406030204" pitchFamily="18" charset="0"/>
                <a:ea typeface="Cambria Math" panose="02040503050406030204" pitchFamily="18" charset="0"/>
              </a:rPr>
              <a:t>MD.ADNAN(2010030236)</a:t>
            </a:r>
          </a:p>
          <a:p>
            <a:pPr algn="l"/>
            <a:r>
              <a:rPr lang="en-IN" sz="4000" dirty="0">
                <a:latin typeface="Cambria Math" panose="02040503050406030204" pitchFamily="18" charset="0"/>
                <a:ea typeface="Cambria Math" panose="02040503050406030204" pitchFamily="18" charset="0"/>
              </a:rPr>
              <a:t>GILLA SAMANTH(2010030272)</a:t>
            </a:r>
          </a:p>
          <a:p>
            <a:pPr algn="l"/>
            <a:r>
              <a:rPr lang="en-IN" sz="4000" dirty="0">
                <a:latin typeface="Cambria Math" panose="02040503050406030204" pitchFamily="18" charset="0"/>
                <a:ea typeface="Cambria Math" panose="02040503050406030204" pitchFamily="18" charset="0"/>
              </a:rPr>
              <a:t>K.TRIBHUVAN(2010030402)</a:t>
            </a:r>
          </a:p>
          <a:p>
            <a:endParaRPr lang="en-IN" dirty="0"/>
          </a:p>
        </p:txBody>
      </p:sp>
    </p:spTree>
    <p:extLst>
      <p:ext uri="{BB962C8B-B14F-4D97-AF65-F5344CB8AC3E}">
        <p14:creationId xmlns:p14="http://schemas.microsoft.com/office/powerpoint/2010/main" val="3070237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0F3E181-6CB8-4C66-9588-9712C8DB5DDC}"/>
              </a:ext>
            </a:extLst>
          </p:cNvPr>
          <p:cNvSpPr>
            <a:spLocks noGrp="1"/>
          </p:cNvSpPr>
          <p:nvPr>
            <p:ph type="title"/>
          </p:nvPr>
        </p:nvSpPr>
        <p:spPr>
          <a:xfrm>
            <a:off x="2516777" y="411676"/>
            <a:ext cx="8610600" cy="1293028"/>
          </a:xfrm>
        </p:spPr>
        <p:txBody>
          <a:bodyPr>
            <a:normAutofit/>
          </a:bodyPr>
          <a:lstStyle/>
          <a:p>
            <a:r>
              <a:rPr lang="en-IN" sz="2400" dirty="0">
                <a:latin typeface="Bookman Old Style" panose="02050604050505020204" pitchFamily="18" charset="0"/>
              </a:rPr>
              <a:t>Division of work among the group members</a:t>
            </a:r>
          </a:p>
        </p:txBody>
      </p:sp>
      <p:sp>
        <p:nvSpPr>
          <p:cNvPr id="9" name="Content Placeholder 2">
            <a:extLst>
              <a:ext uri="{FF2B5EF4-FFF2-40B4-BE49-F238E27FC236}">
                <a16:creationId xmlns:a16="http://schemas.microsoft.com/office/drawing/2014/main" id="{0D677678-E6FC-43AF-8710-22E963C7CB46}"/>
              </a:ext>
            </a:extLst>
          </p:cNvPr>
          <p:cNvSpPr>
            <a:spLocks noGrp="1"/>
          </p:cNvSpPr>
          <p:nvPr>
            <p:ph idx="1"/>
          </p:nvPr>
        </p:nvSpPr>
        <p:spPr>
          <a:xfrm>
            <a:off x="1254033" y="1841864"/>
            <a:ext cx="9873343" cy="3722914"/>
          </a:xfrm>
        </p:spPr>
        <p:txBody>
          <a:bodyPr>
            <a:normAutofit lnSpcReduction="10000"/>
          </a:bodyPr>
          <a:lstStyle/>
          <a:p>
            <a:pPr marL="0" indent="0">
              <a:buNone/>
            </a:pPr>
            <a:r>
              <a:rPr lang="en-US" sz="2400" dirty="0">
                <a:latin typeface="Bookman Old Style" panose="02050604050505020204" pitchFamily="18" charset="0"/>
                <a:ea typeface="Cambria Math" panose="02040503050406030204" pitchFamily="18" charset="0"/>
              </a:rPr>
              <a:t>PPT PREPARATION AND COLLECTING THE REQUIRED DATA AND ALGORITHMS –</a:t>
            </a:r>
          </a:p>
          <a:p>
            <a:pPr marL="514350" indent="-514350">
              <a:buFont typeface="+mj-lt"/>
              <a:buAutoNum type="arabicPeriod"/>
            </a:pPr>
            <a:r>
              <a:rPr lang="en-US" sz="2400" dirty="0">
                <a:latin typeface="Bookman Old Style" panose="02050604050505020204" pitchFamily="18" charset="0"/>
                <a:ea typeface="Cambria Math" panose="02040503050406030204" pitchFamily="18" charset="0"/>
              </a:rPr>
              <a:t> G.SAMANTH </a:t>
            </a:r>
          </a:p>
          <a:p>
            <a:pPr marL="514350" indent="-514350">
              <a:buFont typeface="+mj-lt"/>
              <a:buAutoNum type="arabicPeriod"/>
            </a:pPr>
            <a:r>
              <a:rPr lang="en-US" sz="2400" dirty="0">
                <a:latin typeface="Bookman Old Style" panose="02050604050505020204" pitchFamily="18" charset="0"/>
                <a:ea typeface="Cambria Math" panose="02040503050406030204" pitchFamily="18" charset="0"/>
              </a:rPr>
              <a:t> K.TRIBHUVAN </a:t>
            </a:r>
          </a:p>
          <a:p>
            <a:pPr marL="0" indent="0">
              <a:buNone/>
            </a:pPr>
            <a:r>
              <a:rPr lang="en-US" sz="2400" dirty="0">
                <a:latin typeface="Bookman Old Style" panose="02050604050505020204" pitchFamily="18" charset="0"/>
                <a:ea typeface="Cambria Math" panose="02040503050406030204" pitchFamily="18" charset="0"/>
              </a:rPr>
              <a:t>DEVELOPING OF CODE –</a:t>
            </a:r>
          </a:p>
          <a:p>
            <a:pPr marL="514350" indent="-514350">
              <a:buFont typeface="+mj-lt"/>
              <a:buAutoNum type="arabicPeriod"/>
            </a:pPr>
            <a:r>
              <a:rPr lang="en-US" sz="2400" dirty="0">
                <a:latin typeface="Bookman Old Style" panose="02050604050505020204" pitchFamily="18" charset="0"/>
                <a:ea typeface="Cambria Math" panose="02040503050406030204" pitchFamily="18" charset="0"/>
              </a:rPr>
              <a:t> G.SAITEJA </a:t>
            </a:r>
          </a:p>
          <a:p>
            <a:pPr marL="514350" indent="-514350">
              <a:buFont typeface="+mj-lt"/>
              <a:buAutoNum type="arabicPeriod"/>
            </a:pPr>
            <a:r>
              <a:rPr lang="en-US" sz="2400" dirty="0">
                <a:latin typeface="Bookman Old Style" panose="02050604050505020204" pitchFamily="18" charset="0"/>
                <a:ea typeface="Cambria Math" panose="02040503050406030204" pitchFamily="18" charset="0"/>
              </a:rPr>
              <a:t> MD.ADNAN</a:t>
            </a:r>
          </a:p>
          <a:p>
            <a:pPr marL="514350" indent="-514350">
              <a:buFont typeface="+mj-lt"/>
              <a:buAutoNum type="arabicPeriod"/>
            </a:pPr>
            <a:endParaRPr lang="en-US" sz="3400" dirty="0">
              <a:latin typeface="Californian FB" panose="0207040306080B030204" pitchFamily="18" charset="0"/>
              <a:ea typeface="Cambria Math" panose="020405030504060302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7296" y="2520700"/>
            <a:ext cx="5601545" cy="1928471"/>
          </a:xfrm>
        </p:spPr>
        <p:txBody>
          <a:bodyPr/>
          <a:lstStyle/>
          <a:p>
            <a:pPr marL="0" indent="0">
              <a:buNone/>
            </a:pPr>
            <a:r>
              <a:rPr lang="en-IN" sz="6000" dirty="0">
                <a:latin typeface="Algerian" panose="04020705040A02060702" pitchFamily="82" charset="0"/>
              </a:rPr>
              <a:t>THANK YOU</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1966A-FACE-494C-8E7E-0274F1B993B6}"/>
              </a:ext>
            </a:extLst>
          </p:cNvPr>
          <p:cNvSpPr>
            <a:spLocks noGrp="1"/>
          </p:cNvSpPr>
          <p:nvPr>
            <p:ph type="title"/>
          </p:nvPr>
        </p:nvSpPr>
        <p:spPr>
          <a:xfrm>
            <a:off x="1396988" y="0"/>
            <a:ext cx="9291215" cy="1049235"/>
          </a:xfrm>
        </p:spPr>
        <p:txBody>
          <a:bodyPr/>
          <a:lstStyle/>
          <a:p>
            <a:r>
              <a:rPr lang="en-IN" dirty="0">
                <a:solidFill>
                  <a:srgbClr val="FFC000"/>
                </a:solidFill>
                <a:latin typeface="Algerian" panose="04020705040A02060702" pitchFamily="82" charset="0"/>
              </a:rPr>
              <a:t>Problem statement</a:t>
            </a:r>
            <a:endParaRPr lang="en-IN" b="1" dirty="0">
              <a:solidFill>
                <a:srgbClr val="FFC000"/>
              </a:solidFill>
            </a:endParaRPr>
          </a:p>
        </p:txBody>
      </p:sp>
      <p:sp>
        <p:nvSpPr>
          <p:cNvPr id="3" name="Content Placeholder 2">
            <a:extLst>
              <a:ext uri="{FF2B5EF4-FFF2-40B4-BE49-F238E27FC236}">
                <a16:creationId xmlns:a16="http://schemas.microsoft.com/office/drawing/2014/main" id="{60136703-77EA-431C-B13E-793ABABBF958}"/>
              </a:ext>
            </a:extLst>
          </p:cNvPr>
          <p:cNvSpPr>
            <a:spLocks noGrp="1"/>
          </p:cNvSpPr>
          <p:nvPr>
            <p:ph idx="1"/>
          </p:nvPr>
        </p:nvSpPr>
        <p:spPr>
          <a:xfrm>
            <a:off x="668741" y="978502"/>
            <a:ext cx="9978520" cy="4685319"/>
          </a:xfrm>
        </p:spPr>
        <p:txBody>
          <a:bodyPr>
            <a:normAutofit/>
          </a:bodyPr>
          <a:lstStyle/>
          <a:p>
            <a:pPr marL="0" indent="0">
              <a:buNone/>
            </a:pPr>
            <a:r>
              <a:rPr lang="en-US" sz="1600" dirty="0">
                <a:latin typeface="Cambria Math" panose="02040503050406030204" pitchFamily="18" charset="0"/>
                <a:ea typeface="Cambria Math" panose="02040503050406030204" pitchFamily="18" charset="0"/>
              </a:rPr>
              <a:t>Given two strings .we have to find the minimum number of steps to convert A string to B string .</a:t>
            </a:r>
          </a:p>
          <a:p>
            <a:pPr marL="0" indent="0">
              <a:buNone/>
            </a:pPr>
            <a:r>
              <a:rPr lang="en-US" sz="1600" dirty="0">
                <a:latin typeface="Cambria Math" panose="02040503050406030204" pitchFamily="18" charset="0"/>
                <a:ea typeface="Cambria Math" panose="02040503050406030204" pitchFamily="18" charset="0"/>
              </a:rPr>
              <a:t>We have three operations to perform it .</a:t>
            </a:r>
          </a:p>
          <a:p>
            <a:pPr marL="0" indent="0">
              <a:buNone/>
            </a:pPr>
            <a:r>
              <a:rPr lang="en-US" sz="1600" dirty="0">
                <a:latin typeface="Cambria Math" panose="02040503050406030204" pitchFamily="18" charset="0"/>
                <a:ea typeface="Cambria Math" panose="02040503050406030204" pitchFamily="18" charset="0"/>
              </a:rPr>
              <a:t>1) </a:t>
            </a:r>
            <a:r>
              <a:rPr lang="en-IN" sz="1600" dirty="0">
                <a:latin typeface="Cambria Math" panose="02040503050406030204" pitchFamily="18" charset="0"/>
                <a:ea typeface="Cambria Math" panose="02040503050406030204" pitchFamily="18" charset="0"/>
              </a:rPr>
              <a:t>Insert a character</a:t>
            </a:r>
          </a:p>
          <a:p>
            <a:pPr marL="0" indent="0">
              <a:buNone/>
            </a:pPr>
            <a:r>
              <a:rPr lang="en-US" sz="1600" dirty="0">
                <a:latin typeface="Cambria Math" panose="02040503050406030204" pitchFamily="18" charset="0"/>
                <a:ea typeface="Cambria Math" panose="02040503050406030204" pitchFamily="18" charset="0"/>
              </a:rPr>
              <a:t>2)Delete a character </a:t>
            </a:r>
          </a:p>
          <a:p>
            <a:pPr marL="0" indent="0">
              <a:buNone/>
            </a:pPr>
            <a:r>
              <a:rPr lang="en-US" sz="1600" dirty="0">
                <a:latin typeface="Cambria Math" panose="02040503050406030204" pitchFamily="18" charset="0"/>
                <a:ea typeface="Cambria Math" panose="02040503050406030204" pitchFamily="18" charset="0"/>
              </a:rPr>
              <a:t>3)Replace a character  </a:t>
            </a:r>
          </a:p>
          <a:p>
            <a:pPr marL="0" indent="0">
              <a:buNone/>
            </a:pPr>
            <a:r>
              <a:rPr lang="en-US" sz="1600" dirty="0">
                <a:latin typeface="Cambria Math" panose="02040503050406030204" pitchFamily="18" charset="0"/>
                <a:ea typeface="Cambria Math" panose="02040503050406030204" pitchFamily="18" charset="0"/>
              </a:rPr>
              <a:t>By using this three operations we have to convert string A to  string B</a:t>
            </a:r>
          </a:p>
          <a:p>
            <a:pPr marL="0" indent="0">
              <a:buNone/>
            </a:pPr>
            <a:r>
              <a:rPr lang="en-US" sz="1600" dirty="0">
                <a:latin typeface="Cambria Math" panose="02040503050406030204" pitchFamily="18" charset="0"/>
                <a:ea typeface="Cambria Math" panose="02040503050406030204" pitchFamily="18" charset="0"/>
              </a:rPr>
              <a:t>The algorithm we used in these string editing concept we used Levenshtein algorithm to </a:t>
            </a:r>
            <a:r>
              <a:rPr lang="en-US" sz="1600" dirty="0"/>
              <a:t>calculates the least number of edit operations that are necessary to modify one string to obtain another string. The most common way of calculating this is by the dynamic programming approach.</a:t>
            </a:r>
          </a:p>
          <a:p>
            <a:pPr marL="0" indent="0">
              <a:buNone/>
            </a:pPr>
            <a:endParaRPr lang="en-US" sz="1600" dirty="0">
              <a:latin typeface="Cambria Math" panose="02040503050406030204" pitchFamily="18" charset="0"/>
              <a:ea typeface="Cambria Math" panose="02040503050406030204" pitchFamily="18" charset="0"/>
            </a:endParaRPr>
          </a:p>
          <a:p>
            <a:pPr marL="0" indent="0">
              <a:buNone/>
            </a:pPr>
            <a:endParaRPr lang="en-IN" dirty="0"/>
          </a:p>
          <a:p>
            <a:endParaRPr lang="en-IN" dirty="0">
              <a:solidFill>
                <a:schemeClr val="accent1">
                  <a:lumMod val="20000"/>
                  <a:lumOff val="80000"/>
                </a:schemeClr>
              </a:solidFill>
            </a:endParaRPr>
          </a:p>
        </p:txBody>
      </p:sp>
    </p:spTree>
    <p:extLst>
      <p:ext uri="{BB962C8B-B14F-4D97-AF65-F5344CB8AC3E}">
        <p14:creationId xmlns:p14="http://schemas.microsoft.com/office/powerpoint/2010/main" val="2898656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C27F5-FAD3-4AC5-9831-BC9C81B9C0BE}"/>
              </a:ext>
            </a:extLst>
          </p:cNvPr>
          <p:cNvSpPr>
            <a:spLocks noGrp="1"/>
          </p:cNvSpPr>
          <p:nvPr>
            <p:ph type="title"/>
          </p:nvPr>
        </p:nvSpPr>
        <p:spPr>
          <a:xfrm>
            <a:off x="1451579" y="804519"/>
            <a:ext cx="9291215" cy="587135"/>
          </a:xfrm>
        </p:spPr>
        <p:txBody>
          <a:bodyPr/>
          <a:lstStyle/>
          <a:p>
            <a:r>
              <a:rPr lang="en-US" dirty="0"/>
              <a:t>EXAMPLE</a:t>
            </a:r>
          </a:p>
        </p:txBody>
      </p:sp>
      <p:sp>
        <p:nvSpPr>
          <p:cNvPr id="3" name="Content Placeholder 2">
            <a:extLst>
              <a:ext uri="{FF2B5EF4-FFF2-40B4-BE49-F238E27FC236}">
                <a16:creationId xmlns:a16="http://schemas.microsoft.com/office/drawing/2014/main" id="{F046638B-1325-44AE-83D1-46420F64FA0D}"/>
              </a:ext>
            </a:extLst>
          </p:cNvPr>
          <p:cNvSpPr>
            <a:spLocks noGrp="1"/>
          </p:cNvSpPr>
          <p:nvPr>
            <p:ph idx="1"/>
          </p:nvPr>
        </p:nvSpPr>
        <p:spPr>
          <a:xfrm>
            <a:off x="896645" y="1748902"/>
            <a:ext cx="9846149" cy="3717444"/>
          </a:xfrm>
        </p:spPr>
        <p:txBody>
          <a:bodyPr/>
          <a:lstStyle/>
          <a:p>
            <a:pPr marL="0" indent="0">
              <a:buNone/>
            </a:pPr>
            <a:r>
              <a:rPr lang="en-US" sz="2000" dirty="0"/>
              <a:t>Let us consider an example :-</a:t>
            </a:r>
          </a:p>
          <a:p>
            <a:pPr marL="0" indent="0">
              <a:buNone/>
            </a:pPr>
            <a:r>
              <a:rPr lang="en-US" sz="2000" dirty="0"/>
              <a:t>1</a:t>
            </a:r>
            <a:r>
              <a:rPr lang="en-US" sz="2000" baseline="30000" dirty="0"/>
              <a:t>st</a:t>
            </a:r>
            <a:r>
              <a:rPr lang="en-US" sz="2000" dirty="0"/>
              <a:t> string as A=“</a:t>
            </a:r>
            <a:r>
              <a:rPr lang="en-US" sz="2000" dirty="0" err="1"/>
              <a:t>abad</a:t>
            </a:r>
            <a:r>
              <a:rPr lang="en-US" sz="2000" dirty="0"/>
              <a:t>”</a:t>
            </a:r>
          </a:p>
          <a:p>
            <a:pPr marL="0" indent="0">
              <a:buNone/>
            </a:pPr>
            <a:r>
              <a:rPr lang="en-US" sz="2000" dirty="0"/>
              <a:t>2</a:t>
            </a:r>
            <a:r>
              <a:rPr lang="en-US" sz="2000" baseline="30000" dirty="0"/>
              <a:t>nd</a:t>
            </a:r>
            <a:r>
              <a:rPr lang="en-US" sz="2000" dirty="0"/>
              <a:t> string as B=“</a:t>
            </a:r>
            <a:r>
              <a:rPr lang="en-US" sz="2000" dirty="0" err="1"/>
              <a:t>abac</a:t>
            </a:r>
            <a:r>
              <a:rPr lang="en-US" sz="2000" dirty="0"/>
              <a:t>”</a:t>
            </a:r>
          </a:p>
          <a:p>
            <a:pPr marL="0" indent="0">
              <a:buNone/>
            </a:pPr>
            <a:r>
              <a:rPr lang="en-US" sz="2000" dirty="0"/>
              <a:t>So the operation which we have to do is replace ‘d’ with ‘c’</a:t>
            </a:r>
          </a:p>
          <a:p>
            <a:pPr marL="0" indent="0">
              <a:buNone/>
            </a:pPr>
            <a:r>
              <a:rPr lang="en-US" sz="2000" dirty="0"/>
              <a:t>So the number of operations =1</a:t>
            </a:r>
          </a:p>
          <a:p>
            <a:pPr marL="0" indent="0">
              <a:buNone/>
            </a:pPr>
            <a:r>
              <a:rPr lang="en-US" sz="2000" dirty="0"/>
              <a:t>Output should be the </a:t>
            </a:r>
            <a:r>
              <a:rPr lang="en-US" sz="2000" dirty="0" err="1"/>
              <a:t>no.of</a:t>
            </a:r>
            <a:r>
              <a:rPr lang="en-US" sz="2000" dirty="0"/>
              <a:t> operations that used to convert </a:t>
            </a:r>
            <a:r>
              <a:rPr lang="en-US" sz="2000" dirty="0" err="1"/>
              <a:t>Ato</a:t>
            </a:r>
            <a:r>
              <a:rPr lang="en-US" sz="2000" dirty="0"/>
              <a:t> B string  is 1</a:t>
            </a:r>
          </a:p>
          <a:p>
            <a:pPr marL="0" indent="0">
              <a:buNone/>
            </a:pPr>
            <a:endParaRPr lang="en-US" dirty="0"/>
          </a:p>
          <a:p>
            <a:endParaRPr lang="en-US" dirty="0"/>
          </a:p>
        </p:txBody>
      </p:sp>
    </p:spTree>
    <p:extLst>
      <p:ext uri="{BB962C8B-B14F-4D97-AF65-F5344CB8AC3E}">
        <p14:creationId xmlns:p14="http://schemas.microsoft.com/office/powerpoint/2010/main" val="224793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D001-A095-4405-B77B-910E1B25D233}"/>
              </a:ext>
            </a:extLst>
          </p:cNvPr>
          <p:cNvSpPr>
            <a:spLocks noGrp="1"/>
          </p:cNvSpPr>
          <p:nvPr>
            <p:ph type="title"/>
          </p:nvPr>
        </p:nvSpPr>
        <p:spPr>
          <a:xfrm>
            <a:off x="1451579" y="285904"/>
            <a:ext cx="9291215" cy="1049235"/>
          </a:xfrm>
        </p:spPr>
        <p:txBody>
          <a:bodyPr/>
          <a:lstStyle/>
          <a:p>
            <a:r>
              <a:rPr lang="en-IN" b="1" dirty="0">
                <a:latin typeface="Algerian" panose="04020705040A02060702" pitchFamily="82" charset="0"/>
              </a:rPr>
              <a:t>Flow Chart</a:t>
            </a:r>
            <a:endParaRPr lang="en-IN" b="1" dirty="0">
              <a:solidFill>
                <a:srgbClr val="C00000"/>
              </a:solidFill>
            </a:endParaRPr>
          </a:p>
        </p:txBody>
      </p:sp>
      <p:pic>
        <p:nvPicPr>
          <p:cNvPr id="4" name="Content Placeholder 4">
            <a:extLst>
              <a:ext uri="{FF2B5EF4-FFF2-40B4-BE49-F238E27FC236}">
                <a16:creationId xmlns:a16="http://schemas.microsoft.com/office/drawing/2014/main" id="{AD3201C3-EF89-4CDF-8269-88C0B4973181}"/>
              </a:ext>
            </a:extLst>
          </p:cNvPr>
          <p:cNvPicPr>
            <a:picLocks noGrp="1" noChangeAspect="1"/>
          </p:cNvPicPr>
          <p:nvPr>
            <p:ph idx="1"/>
          </p:nvPr>
        </p:nvPicPr>
        <p:blipFill>
          <a:blip r:embed="rId2" cstate="print"/>
          <a:stretch>
            <a:fillRect/>
          </a:stretch>
        </p:blipFill>
        <p:spPr>
          <a:xfrm>
            <a:off x="4653887" y="1160060"/>
            <a:ext cx="3234519" cy="4462817"/>
          </a:xfrm>
        </p:spPr>
      </p:pic>
    </p:spTree>
    <p:extLst>
      <p:ext uri="{BB962C8B-B14F-4D97-AF65-F5344CB8AC3E}">
        <p14:creationId xmlns:p14="http://schemas.microsoft.com/office/powerpoint/2010/main" val="239781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079C607-0321-4664-A0D0-86C179313E4F}"/>
              </a:ext>
            </a:extLst>
          </p:cNvPr>
          <p:cNvSpPr txBox="1">
            <a:spLocks/>
          </p:cNvSpPr>
          <p:nvPr/>
        </p:nvSpPr>
        <p:spPr>
          <a:xfrm>
            <a:off x="838200" y="394622"/>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3200" b="0" i="0" u="none" strike="noStrike" kern="1200" cap="all" spc="0" normalizeH="0" baseline="0" noProof="0" dirty="0">
                <a:ln>
                  <a:noFill/>
                </a:ln>
                <a:solidFill>
                  <a:schemeClr val="accent1">
                    <a:lumMod val="75000"/>
                  </a:schemeClr>
                </a:solidFill>
                <a:effectLst/>
                <a:uLnTx/>
                <a:uFillTx/>
                <a:latin typeface="Algerian" panose="04020705040A02060702" pitchFamily="82" charset="0"/>
                <a:ea typeface="+mj-ea"/>
                <a:cs typeface="+mj-cs"/>
              </a:rPr>
              <a:t>Proposed Algorithm Design Technique</a:t>
            </a:r>
          </a:p>
        </p:txBody>
      </p:sp>
      <p:sp>
        <p:nvSpPr>
          <p:cNvPr id="7" name="Content Placeholder 2">
            <a:extLst>
              <a:ext uri="{FF2B5EF4-FFF2-40B4-BE49-F238E27FC236}">
                <a16:creationId xmlns:a16="http://schemas.microsoft.com/office/drawing/2014/main" id="{D7F674A8-B697-455E-AE71-EE2E42A1C10C}"/>
              </a:ext>
            </a:extLst>
          </p:cNvPr>
          <p:cNvSpPr txBox="1">
            <a:spLocks/>
          </p:cNvSpPr>
          <p:nvPr/>
        </p:nvSpPr>
        <p:spPr>
          <a:xfrm>
            <a:off x="869893" y="1459864"/>
            <a:ext cx="5664200" cy="495109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Inter"/>
                <a:ea typeface="+mn-ea"/>
                <a:cs typeface="+mn-cs"/>
              </a:rPr>
              <a:t>Initialize a </a:t>
            </a:r>
            <a:r>
              <a:rPr kumimoji="0" lang="en-US" sz="2000" b="1" i="0" u="none" strike="noStrike" kern="1200" cap="none" spc="0" normalizeH="0" baseline="0" noProof="0" dirty="0">
                <a:ln>
                  <a:noFill/>
                </a:ln>
                <a:effectLst/>
                <a:uLnTx/>
                <a:uFillTx/>
                <a:latin typeface="Inter"/>
                <a:ea typeface="+mn-ea"/>
                <a:cs typeface="+mn-cs"/>
              </a:rPr>
              <a:t>2D </a:t>
            </a:r>
            <a:r>
              <a:rPr kumimoji="0" lang="en-US" sz="2000" b="1" i="0" u="none" strike="noStrike" kern="1200" cap="none" spc="0" normalizeH="0" baseline="0" noProof="0" dirty="0" err="1">
                <a:ln>
                  <a:noFill/>
                </a:ln>
                <a:effectLst/>
                <a:uLnTx/>
                <a:uFillTx/>
                <a:latin typeface="Inter"/>
                <a:ea typeface="+mn-ea"/>
                <a:cs typeface="+mn-cs"/>
              </a:rPr>
              <a:t>dp</a:t>
            </a:r>
            <a:r>
              <a:rPr kumimoji="0" lang="en-US" sz="2000" b="0" i="0" u="none" strike="noStrike" kern="1200" cap="none" spc="0" normalizeH="0" baseline="0" noProof="0" dirty="0">
                <a:ln>
                  <a:noFill/>
                </a:ln>
                <a:effectLst/>
                <a:uLnTx/>
                <a:uFillTx/>
                <a:latin typeface="Inter"/>
                <a:ea typeface="+mn-ea"/>
                <a:cs typeface="+mn-cs"/>
              </a:rPr>
              <a:t>, where </a:t>
            </a:r>
            <a:r>
              <a:rPr kumimoji="0" lang="en-US" sz="2000" b="1" i="0" u="none" strike="noStrike" kern="1200" cap="none" spc="0" normalizeH="0" baseline="0" noProof="0" dirty="0" err="1">
                <a:ln>
                  <a:noFill/>
                </a:ln>
                <a:effectLst/>
                <a:uLnTx/>
                <a:uFillTx/>
                <a:latin typeface="Inter"/>
                <a:ea typeface="+mn-ea"/>
                <a:cs typeface="+mn-cs"/>
              </a:rPr>
              <a:t>dp</a:t>
            </a:r>
            <a:r>
              <a:rPr kumimoji="0" lang="en-US" sz="2000" b="1" i="0" u="none" strike="noStrike" kern="1200" cap="none" spc="0" normalizeH="0" baseline="0" noProof="0" dirty="0">
                <a:ln>
                  <a:noFill/>
                </a:ln>
                <a:effectLst/>
                <a:uLnTx/>
                <a:uFillTx/>
                <a:latin typeface="Inter"/>
                <a:ea typeface="+mn-ea"/>
                <a:cs typeface="+mn-cs"/>
              </a:rPr>
              <a:t>[</a:t>
            </a:r>
            <a:r>
              <a:rPr kumimoji="0" lang="en-US" sz="2000" b="1" i="0" u="none" strike="noStrike" kern="1200" cap="none" spc="0" normalizeH="0" baseline="0" noProof="0" dirty="0" err="1">
                <a:ln>
                  <a:noFill/>
                </a:ln>
                <a:effectLst/>
                <a:uLnTx/>
                <a:uFillTx/>
                <a:latin typeface="Inter"/>
                <a:ea typeface="+mn-ea"/>
                <a:cs typeface="+mn-cs"/>
              </a:rPr>
              <a:t>i</a:t>
            </a:r>
            <a:r>
              <a:rPr kumimoji="0" lang="en-US" sz="2000" b="1" i="0" u="none" strike="noStrike" kern="1200" cap="none" spc="0" normalizeH="0" baseline="0" noProof="0" dirty="0">
                <a:ln>
                  <a:noFill/>
                </a:ln>
                <a:effectLst/>
                <a:uLnTx/>
                <a:uFillTx/>
                <a:latin typeface="Inter"/>
                <a:ea typeface="+mn-ea"/>
                <a:cs typeface="+mn-cs"/>
              </a:rPr>
              <a:t>][j] </a:t>
            </a:r>
            <a:r>
              <a:rPr kumimoji="0" lang="en-US" sz="2000" b="0" i="0" u="none" strike="noStrike" kern="1200" cap="none" spc="0" normalizeH="0" baseline="0" noProof="0" dirty="0">
                <a:ln>
                  <a:noFill/>
                </a:ln>
                <a:effectLst/>
                <a:uLnTx/>
                <a:uFillTx/>
                <a:latin typeface="Inter"/>
                <a:ea typeface="+mn-ea"/>
                <a:cs typeface="+mn-cs"/>
              </a:rPr>
              <a:t>denotes the </a:t>
            </a:r>
            <a:r>
              <a:rPr kumimoji="0" lang="en-US" sz="2000" b="1" i="0" u="none" strike="noStrike" kern="1200" cap="none" spc="0" normalizeH="0" baseline="0" noProof="0" dirty="0">
                <a:ln>
                  <a:noFill/>
                </a:ln>
                <a:effectLst/>
                <a:uLnTx/>
                <a:uFillTx/>
                <a:latin typeface="Inter"/>
                <a:ea typeface="+mn-ea"/>
                <a:cs typeface="+mn-cs"/>
              </a:rPr>
              <a:t>edit distance </a:t>
            </a:r>
            <a:r>
              <a:rPr kumimoji="0" lang="en-US" sz="2000" b="0" i="0" u="none" strike="noStrike" kern="1200" cap="none" spc="0" normalizeH="0" baseline="0" noProof="0" dirty="0">
                <a:ln>
                  <a:noFill/>
                </a:ln>
                <a:effectLst/>
                <a:uLnTx/>
                <a:uFillTx/>
                <a:latin typeface="Inter"/>
                <a:ea typeface="+mn-ea"/>
                <a:cs typeface="+mn-cs"/>
              </a:rPr>
              <a:t>of the length (</a:t>
            </a:r>
            <a:r>
              <a:rPr kumimoji="0" lang="en-US" sz="2000" b="1" i="0" u="none" strike="noStrike" kern="1200" cap="none" spc="0" normalizeH="0" baseline="0" noProof="0" dirty="0">
                <a:ln>
                  <a:noFill/>
                </a:ln>
                <a:effectLst/>
                <a:uLnTx/>
                <a:uFillTx/>
                <a:latin typeface="Inter"/>
                <a:ea typeface="+mn-ea"/>
                <a:cs typeface="+mn-cs"/>
              </a:rPr>
              <a:t>i+1)</a:t>
            </a:r>
            <a:r>
              <a:rPr kumimoji="0" lang="en-US" sz="2000" b="1" i="0" u="none" strike="noStrike" kern="1200" cap="none" spc="0" normalizeH="0" baseline="0" noProof="0" dirty="0" err="1">
                <a:ln>
                  <a:noFill/>
                </a:ln>
                <a:effectLst/>
                <a:uLnTx/>
                <a:uFillTx/>
                <a:latin typeface="Inter"/>
                <a:ea typeface="+mn-ea"/>
                <a:cs typeface="+mn-cs"/>
              </a:rPr>
              <a:t>th</a:t>
            </a:r>
            <a:r>
              <a:rPr kumimoji="0" lang="en-US" sz="2000" b="0" i="0" u="none" strike="noStrike" kern="1200" cap="none" spc="0" normalizeH="0" baseline="0" noProof="0" dirty="0">
                <a:ln>
                  <a:noFill/>
                </a:ln>
                <a:effectLst/>
                <a:uLnTx/>
                <a:uFillTx/>
                <a:latin typeface="Inter"/>
                <a:ea typeface="+mn-ea"/>
                <a:cs typeface="+mn-cs"/>
              </a:rPr>
              <a:t> of </a:t>
            </a:r>
            <a:r>
              <a:rPr kumimoji="0" lang="en-US" sz="2000" b="1" i="0" u="none" strike="noStrike" kern="1200" cap="none" spc="0" normalizeH="0" baseline="0" noProof="0" dirty="0">
                <a:ln>
                  <a:noFill/>
                </a:ln>
                <a:effectLst/>
                <a:uLnTx/>
                <a:uFillTx/>
                <a:latin typeface="Inter"/>
                <a:ea typeface="+mn-ea"/>
                <a:cs typeface="+mn-cs"/>
              </a:rPr>
              <a:t>A</a:t>
            </a:r>
            <a:r>
              <a:rPr kumimoji="0" lang="en-US" sz="2000" b="0" i="0" u="none" strike="noStrike" kern="1200" cap="none" spc="0" normalizeH="0" baseline="0" noProof="0" dirty="0">
                <a:ln>
                  <a:noFill/>
                </a:ln>
                <a:effectLst/>
                <a:uLnTx/>
                <a:uFillTx/>
                <a:latin typeface="Inter"/>
                <a:ea typeface="+mn-ea"/>
                <a:cs typeface="+mn-cs"/>
              </a:rPr>
              <a:t> and (</a:t>
            </a:r>
            <a:r>
              <a:rPr kumimoji="0" lang="en-US" sz="2000" b="1" i="0" u="none" strike="noStrike" kern="1200" cap="none" spc="0" normalizeH="0" baseline="0" noProof="0" dirty="0">
                <a:ln>
                  <a:noFill/>
                </a:ln>
                <a:effectLst/>
                <a:uLnTx/>
                <a:uFillTx/>
                <a:latin typeface="Inter"/>
                <a:ea typeface="+mn-ea"/>
                <a:cs typeface="+mn-cs"/>
              </a:rPr>
              <a:t>j + 1)</a:t>
            </a:r>
            <a:r>
              <a:rPr kumimoji="0" lang="en-US" sz="2000" b="1" i="0" u="none" strike="noStrike" kern="1200" cap="none" spc="0" normalizeH="0" baseline="0" noProof="0" dirty="0" err="1">
                <a:ln>
                  <a:noFill/>
                </a:ln>
                <a:effectLst/>
                <a:uLnTx/>
                <a:uFillTx/>
                <a:latin typeface="Inter"/>
                <a:ea typeface="+mn-ea"/>
                <a:cs typeface="+mn-cs"/>
              </a:rPr>
              <a:t>th</a:t>
            </a:r>
            <a:r>
              <a:rPr kumimoji="0" lang="en-US" sz="2000" b="0" i="0" u="none" strike="noStrike" kern="1200" cap="none" spc="0" normalizeH="0" baseline="0" noProof="0" dirty="0">
                <a:ln>
                  <a:noFill/>
                </a:ln>
                <a:effectLst/>
                <a:uLnTx/>
                <a:uFillTx/>
                <a:latin typeface="Inter"/>
                <a:ea typeface="+mn-ea"/>
                <a:cs typeface="+mn-cs"/>
              </a:rPr>
              <a:t> length of </a:t>
            </a:r>
            <a:r>
              <a:rPr kumimoji="0" lang="en-US" sz="2000" b="1" i="0" u="none" strike="noStrike" kern="1200" cap="none" spc="0" normalizeH="0" baseline="0" noProof="0" dirty="0">
                <a:ln>
                  <a:noFill/>
                </a:ln>
                <a:effectLst/>
                <a:uLnTx/>
                <a:uFillTx/>
                <a:latin typeface="Inter"/>
                <a:ea typeface="+mn-ea"/>
                <a:cs typeface="+mn-cs"/>
              </a:rPr>
              <a:t>B.</a:t>
            </a:r>
            <a:endParaRPr kumimoji="0" lang="en-US" sz="2000" b="0" i="0" u="none" strike="noStrike" kern="1200" cap="none" spc="0" normalizeH="0" baseline="0" noProof="0" dirty="0">
              <a:ln>
                <a:noFill/>
              </a:ln>
              <a:effectLst/>
              <a:uLnTx/>
              <a:uFillTx/>
              <a:latin typeface="Inter"/>
              <a:ea typeface="+mn-ea"/>
              <a:cs typeface="+mn-cs"/>
            </a:endParaRPr>
          </a:p>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Inter"/>
                <a:ea typeface="+mn-ea"/>
                <a:cs typeface="+mn-cs"/>
              </a:rPr>
              <a:t>The recurrence relation is as follows:</a:t>
            </a:r>
          </a:p>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Inter"/>
                <a:ea typeface="+mn-ea"/>
                <a:cs typeface="+mn-cs"/>
              </a:rPr>
              <a:t>If current character of both the strings are </a:t>
            </a:r>
            <a:r>
              <a:rPr kumimoji="0" lang="en-US" sz="2000" b="0" i="0" u="none" strike="noStrike" kern="1200" cap="none" spc="0" normalizeH="0" baseline="0" noProof="0" dirty="0" err="1">
                <a:ln>
                  <a:noFill/>
                </a:ln>
                <a:effectLst/>
                <a:uLnTx/>
                <a:uFillTx/>
                <a:latin typeface="Inter"/>
                <a:ea typeface="+mn-ea"/>
                <a:cs typeface="+mn-cs"/>
              </a:rPr>
              <a:t>same:</a:t>
            </a:r>
            <a:r>
              <a:rPr kumimoji="0" lang="en-US" sz="2000" b="1" i="0" u="none" strike="noStrike" kern="1200" cap="none" spc="0" normalizeH="0" baseline="0" noProof="0" dirty="0" err="1">
                <a:ln>
                  <a:noFill/>
                </a:ln>
                <a:effectLst/>
                <a:uLnTx/>
                <a:uFillTx/>
                <a:latin typeface="Inter"/>
                <a:ea typeface="+mn-ea"/>
                <a:cs typeface="+mn-cs"/>
              </a:rPr>
              <a:t>dp</a:t>
            </a:r>
            <a:r>
              <a:rPr kumimoji="0" lang="en-US" sz="2000" b="1" i="0" u="none" strike="noStrike" kern="1200" cap="none" spc="0" normalizeH="0" baseline="0" noProof="0" dirty="0">
                <a:ln>
                  <a:noFill/>
                </a:ln>
                <a:effectLst/>
                <a:uLnTx/>
                <a:uFillTx/>
                <a:latin typeface="Inter"/>
                <a:ea typeface="+mn-ea"/>
                <a:cs typeface="+mn-cs"/>
              </a:rPr>
              <a:t>[</a:t>
            </a:r>
            <a:r>
              <a:rPr kumimoji="0" lang="en-US" sz="2000" b="1" i="0" u="none" strike="noStrike" kern="1200" cap="none" spc="0" normalizeH="0" baseline="0" noProof="0" dirty="0" err="1">
                <a:ln>
                  <a:noFill/>
                </a:ln>
                <a:effectLst/>
                <a:uLnTx/>
                <a:uFillTx/>
                <a:latin typeface="Inter"/>
                <a:ea typeface="+mn-ea"/>
                <a:cs typeface="+mn-cs"/>
              </a:rPr>
              <a:t>i</a:t>
            </a:r>
            <a:r>
              <a:rPr kumimoji="0" lang="en-US" sz="2000" b="1" i="0" u="none" strike="noStrike" kern="1200" cap="none" spc="0" normalizeH="0" baseline="0" noProof="0" dirty="0">
                <a:ln>
                  <a:noFill/>
                </a:ln>
                <a:effectLst/>
                <a:uLnTx/>
                <a:uFillTx/>
                <a:latin typeface="Inter"/>
                <a:ea typeface="+mn-ea"/>
                <a:cs typeface="+mn-cs"/>
              </a:rPr>
              <a:t>][j] = </a:t>
            </a:r>
            <a:r>
              <a:rPr kumimoji="0" lang="en-US" sz="2000" b="1" i="0" u="none" strike="noStrike" kern="1200" cap="none" spc="0" normalizeH="0" baseline="0" noProof="0" dirty="0" err="1">
                <a:ln>
                  <a:noFill/>
                </a:ln>
                <a:effectLst/>
                <a:uLnTx/>
                <a:uFillTx/>
                <a:latin typeface="Inter"/>
                <a:ea typeface="+mn-ea"/>
                <a:cs typeface="+mn-cs"/>
              </a:rPr>
              <a:t>dp</a:t>
            </a:r>
            <a:r>
              <a:rPr kumimoji="0" lang="en-US" sz="2000" b="1" i="0" u="none" strike="noStrike" kern="1200" cap="none" spc="0" normalizeH="0" baseline="0" noProof="0" dirty="0">
                <a:ln>
                  <a:noFill/>
                </a:ln>
                <a:effectLst/>
                <a:uLnTx/>
                <a:uFillTx/>
                <a:latin typeface="Inter"/>
                <a:ea typeface="+mn-ea"/>
                <a:cs typeface="+mn-cs"/>
              </a:rPr>
              <a:t>[</a:t>
            </a:r>
            <a:r>
              <a:rPr kumimoji="0" lang="en-US" sz="2000" b="1" i="0" u="none" strike="noStrike" kern="1200" cap="none" spc="0" normalizeH="0" baseline="0" noProof="0" dirty="0" err="1">
                <a:ln>
                  <a:noFill/>
                </a:ln>
                <a:effectLst/>
                <a:uLnTx/>
                <a:uFillTx/>
                <a:latin typeface="Inter"/>
                <a:ea typeface="+mn-ea"/>
                <a:cs typeface="+mn-cs"/>
              </a:rPr>
              <a:t>i</a:t>
            </a:r>
            <a:r>
              <a:rPr kumimoji="0" lang="en-US" sz="2000" b="1" i="0" u="none" strike="noStrike" kern="1200" cap="none" spc="0" normalizeH="0" baseline="0" noProof="0" dirty="0">
                <a:ln>
                  <a:noFill/>
                </a:ln>
                <a:effectLst/>
                <a:uLnTx/>
                <a:uFillTx/>
                <a:latin typeface="Inter"/>
                <a:ea typeface="+mn-ea"/>
                <a:cs typeface="+mn-cs"/>
              </a:rPr>
              <a:t> – 1] [j – 1]</a:t>
            </a:r>
            <a:endParaRPr kumimoji="0" lang="en-US" sz="2000" b="0" i="0" u="none" strike="noStrike" kern="1200" cap="none" spc="0" normalizeH="0" baseline="0" noProof="0" dirty="0">
              <a:ln>
                <a:noFill/>
              </a:ln>
              <a:effectLst/>
              <a:uLnTx/>
              <a:uFillTx/>
              <a:latin typeface="Inter"/>
              <a:ea typeface="+mn-ea"/>
              <a:cs typeface="+mn-cs"/>
            </a:endParaRPr>
          </a:p>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Inter"/>
                <a:ea typeface="+mn-ea"/>
                <a:cs typeface="+mn-cs"/>
              </a:rPr>
              <a:t>If current character of both the strings are </a:t>
            </a:r>
            <a:r>
              <a:rPr kumimoji="0" lang="en-US" sz="2000" b="0" i="0" u="none" strike="noStrike" kern="1200" cap="none" spc="0" normalizeH="0" baseline="0" noProof="0" dirty="0" err="1">
                <a:ln>
                  <a:noFill/>
                </a:ln>
                <a:effectLst/>
                <a:uLnTx/>
                <a:uFillTx/>
                <a:latin typeface="Inter"/>
                <a:ea typeface="+mn-ea"/>
                <a:cs typeface="+mn-cs"/>
              </a:rPr>
              <a:t>different:</a:t>
            </a:r>
            <a:r>
              <a:rPr kumimoji="0" lang="en-US" sz="2000" b="1" i="0" u="none" strike="noStrike" kern="1200" cap="none" spc="0" normalizeH="0" baseline="0" noProof="0" dirty="0" err="1">
                <a:ln>
                  <a:noFill/>
                </a:ln>
                <a:effectLst/>
                <a:uLnTx/>
                <a:uFillTx/>
                <a:latin typeface="Inter"/>
                <a:ea typeface="+mn-ea"/>
                <a:cs typeface="+mn-cs"/>
              </a:rPr>
              <a:t>dp</a:t>
            </a:r>
            <a:r>
              <a:rPr kumimoji="0" lang="en-US" sz="2000" b="1" i="0" u="none" strike="noStrike" kern="1200" cap="none" spc="0" normalizeH="0" baseline="0" noProof="0" dirty="0">
                <a:ln>
                  <a:noFill/>
                </a:ln>
                <a:effectLst/>
                <a:uLnTx/>
                <a:uFillTx/>
                <a:latin typeface="Inter"/>
                <a:ea typeface="+mn-ea"/>
                <a:cs typeface="+mn-cs"/>
              </a:rPr>
              <a:t>[</a:t>
            </a:r>
            <a:r>
              <a:rPr kumimoji="0" lang="en-US" sz="2000" b="1" i="0" u="none" strike="noStrike" kern="1200" cap="none" spc="0" normalizeH="0" baseline="0" noProof="0" dirty="0" err="1">
                <a:ln>
                  <a:noFill/>
                </a:ln>
                <a:effectLst/>
                <a:uLnTx/>
                <a:uFillTx/>
                <a:latin typeface="Inter"/>
                <a:ea typeface="+mn-ea"/>
                <a:cs typeface="+mn-cs"/>
              </a:rPr>
              <a:t>i</a:t>
            </a:r>
            <a:r>
              <a:rPr kumimoji="0" lang="en-US" sz="2000" b="1" i="0" u="none" strike="noStrike" kern="1200" cap="none" spc="0" normalizeH="0" baseline="0" noProof="0" dirty="0">
                <a:ln>
                  <a:noFill/>
                </a:ln>
                <a:effectLst/>
                <a:uLnTx/>
                <a:uFillTx/>
                <a:latin typeface="Inter"/>
                <a:ea typeface="+mn-ea"/>
                <a:cs typeface="+mn-cs"/>
              </a:rPr>
              <a:t>][j] = 1 + min(</a:t>
            </a:r>
            <a:r>
              <a:rPr kumimoji="0" lang="en-US" sz="2000" b="1" i="0" u="none" strike="noStrike" kern="1200" cap="none" spc="0" normalizeH="0" baseline="0" noProof="0" dirty="0" err="1">
                <a:ln>
                  <a:noFill/>
                </a:ln>
                <a:effectLst/>
                <a:uLnTx/>
                <a:uFillTx/>
                <a:latin typeface="Inter"/>
                <a:ea typeface="+mn-ea"/>
                <a:cs typeface="+mn-cs"/>
              </a:rPr>
              <a:t>dp</a:t>
            </a:r>
            <a:r>
              <a:rPr kumimoji="0" lang="en-US" sz="2000" b="1" i="0" u="none" strike="noStrike" kern="1200" cap="none" spc="0" normalizeH="0" baseline="0" noProof="0" dirty="0">
                <a:ln>
                  <a:noFill/>
                </a:ln>
                <a:effectLst/>
                <a:uLnTx/>
                <a:uFillTx/>
                <a:latin typeface="Inter"/>
                <a:ea typeface="+mn-ea"/>
                <a:cs typeface="+mn-cs"/>
              </a:rPr>
              <a:t>[</a:t>
            </a:r>
            <a:r>
              <a:rPr kumimoji="0" lang="en-US" sz="2000" b="1" i="0" u="none" strike="noStrike" kern="1200" cap="none" spc="0" normalizeH="0" baseline="0" noProof="0" dirty="0" err="1">
                <a:ln>
                  <a:noFill/>
                </a:ln>
                <a:effectLst/>
                <a:uLnTx/>
                <a:uFillTx/>
                <a:latin typeface="Inter"/>
                <a:ea typeface="+mn-ea"/>
                <a:cs typeface="+mn-cs"/>
              </a:rPr>
              <a:t>i</a:t>
            </a:r>
            <a:r>
              <a:rPr kumimoji="0" lang="en-US" sz="2000" b="1" i="0" u="none" strike="noStrike" kern="1200" cap="none" spc="0" normalizeH="0" baseline="0" noProof="0" dirty="0">
                <a:ln>
                  <a:noFill/>
                </a:ln>
                <a:effectLst/>
                <a:uLnTx/>
                <a:uFillTx/>
                <a:latin typeface="Inter"/>
                <a:ea typeface="+mn-ea"/>
                <a:cs typeface="+mn-cs"/>
              </a:rPr>
              <a:t> – 1][j – 1], </a:t>
            </a:r>
            <a:r>
              <a:rPr kumimoji="0" lang="en-US" sz="2000" b="1" i="0" u="none" strike="noStrike" kern="1200" cap="none" spc="0" normalizeH="0" baseline="0" noProof="0" dirty="0" err="1">
                <a:ln>
                  <a:noFill/>
                </a:ln>
                <a:effectLst/>
                <a:uLnTx/>
                <a:uFillTx/>
                <a:latin typeface="Inter"/>
                <a:ea typeface="+mn-ea"/>
                <a:cs typeface="+mn-cs"/>
              </a:rPr>
              <a:t>dp</a:t>
            </a:r>
            <a:r>
              <a:rPr kumimoji="0" lang="en-US" sz="2000" b="1" i="0" u="none" strike="noStrike" kern="1200" cap="none" spc="0" normalizeH="0" baseline="0" noProof="0" dirty="0">
                <a:ln>
                  <a:noFill/>
                </a:ln>
                <a:effectLst/>
                <a:uLnTx/>
                <a:uFillTx/>
                <a:latin typeface="Inter"/>
                <a:ea typeface="+mn-ea"/>
                <a:cs typeface="+mn-cs"/>
              </a:rPr>
              <a:t>[</a:t>
            </a:r>
            <a:r>
              <a:rPr kumimoji="0" lang="en-US" sz="2000" b="1" i="0" u="none" strike="noStrike" kern="1200" cap="none" spc="0" normalizeH="0" baseline="0" noProof="0" dirty="0" err="1">
                <a:ln>
                  <a:noFill/>
                </a:ln>
                <a:effectLst/>
                <a:uLnTx/>
                <a:uFillTx/>
                <a:latin typeface="Inter"/>
                <a:ea typeface="+mn-ea"/>
                <a:cs typeface="+mn-cs"/>
              </a:rPr>
              <a:t>i</a:t>
            </a:r>
            <a:r>
              <a:rPr kumimoji="0" lang="en-US" sz="2000" b="1" i="0" u="none" strike="noStrike" kern="1200" cap="none" spc="0" normalizeH="0" baseline="0" noProof="0" dirty="0">
                <a:ln>
                  <a:noFill/>
                </a:ln>
                <a:effectLst/>
                <a:uLnTx/>
                <a:uFillTx/>
                <a:latin typeface="Inter"/>
                <a:ea typeface="+mn-ea"/>
                <a:cs typeface="+mn-cs"/>
              </a:rPr>
              <a:t> – 1][j], </a:t>
            </a:r>
            <a:r>
              <a:rPr kumimoji="0" lang="en-US" sz="2000" b="1" i="0" u="none" strike="noStrike" kern="1200" cap="none" spc="0" normalizeH="0" baseline="0" noProof="0" dirty="0" err="1">
                <a:ln>
                  <a:noFill/>
                </a:ln>
                <a:effectLst/>
                <a:uLnTx/>
                <a:uFillTx/>
                <a:latin typeface="Inter"/>
                <a:ea typeface="+mn-ea"/>
                <a:cs typeface="+mn-cs"/>
              </a:rPr>
              <a:t>dp</a:t>
            </a:r>
            <a:r>
              <a:rPr kumimoji="0" lang="en-US" sz="2000" b="1" i="0" u="none" strike="noStrike" kern="1200" cap="none" spc="0" normalizeH="0" baseline="0" noProof="0" dirty="0">
                <a:ln>
                  <a:noFill/>
                </a:ln>
                <a:effectLst/>
                <a:uLnTx/>
                <a:uFillTx/>
                <a:latin typeface="Inter"/>
                <a:ea typeface="+mn-ea"/>
                <a:cs typeface="+mn-cs"/>
              </a:rPr>
              <a:t>[</a:t>
            </a:r>
            <a:r>
              <a:rPr kumimoji="0" lang="en-US" sz="2000" b="1" i="0" u="none" strike="noStrike" kern="1200" cap="none" spc="0" normalizeH="0" baseline="0" noProof="0" dirty="0" err="1">
                <a:ln>
                  <a:noFill/>
                </a:ln>
                <a:effectLst/>
                <a:uLnTx/>
                <a:uFillTx/>
                <a:latin typeface="Inter"/>
                <a:ea typeface="+mn-ea"/>
                <a:cs typeface="+mn-cs"/>
              </a:rPr>
              <a:t>i</a:t>
            </a:r>
            <a:r>
              <a:rPr kumimoji="0" lang="en-US" sz="2000" b="1" i="0" u="none" strike="noStrike" kern="1200" cap="none" spc="0" normalizeH="0" baseline="0" noProof="0" dirty="0">
                <a:ln>
                  <a:noFill/>
                </a:ln>
                <a:effectLst/>
                <a:uLnTx/>
                <a:uFillTx/>
                <a:latin typeface="Inter"/>
                <a:ea typeface="+mn-ea"/>
                <a:cs typeface="+mn-cs"/>
              </a:rPr>
              <a:t>][j – 1])</a:t>
            </a:r>
            <a:endParaRPr kumimoji="0" lang="en-US" sz="2000" b="0" i="0" u="none" strike="noStrike" kern="1200" cap="none" spc="0" normalizeH="0" baseline="0" noProof="0" dirty="0">
              <a:ln>
                <a:noFill/>
              </a:ln>
              <a:effectLst/>
              <a:uLnTx/>
              <a:uFillTx/>
              <a:latin typeface="Inter"/>
              <a:ea typeface="+mn-ea"/>
              <a:cs typeface="+mn-cs"/>
            </a:endParaRPr>
          </a:p>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2">
            <a:extLst>
              <a:ext uri="{FF2B5EF4-FFF2-40B4-BE49-F238E27FC236}">
                <a16:creationId xmlns:a16="http://schemas.microsoft.com/office/drawing/2014/main" id="{55FD0CD8-767C-47E9-A88E-9DCAA32E24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14160" y="1684735"/>
            <a:ext cx="5151120" cy="421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86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Math" panose="02040503050406030204" pitchFamily="18" charset="0"/>
                <a:ea typeface="Cambria Math" panose="02040503050406030204" pitchFamily="18" charset="0"/>
              </a:rPr>
              <a:t>LEVENSHTEIN ALGORITHM</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The Levenshtein algorithm calculates the least number of edit operations that are necessary to modify one string to obtain another string. The most common way of calculating this is by the dynamic programming approach:</a:t>
            </a:r>
          </a:p>
          <a:p>
            <a:r>
              <a:rPr lang="en-US" dirty="0"/>
              <a:t>A matrix is initialized measuring in the (m, n) cell the Levenshtein distance between the m-character prefix of one with the n-prefix of the other word.</a:t>
            </a:r>
          </a:p>
          <a:p>
            <a:r>
              <a:rPr lang="en-US" dirty="0"/>
              <a:t>The matrix can be filled from the upper left to the lower right corner.</a:t>
            </a:r>
          </a:p>
          <a:p>
            <a:r>
              <a:rPr lang="en-US" dirty="0"/>
              <a:t>Each jump horizontally or vertically corresponds to an insert or a delete, respectively.</a:t>
            </a:r>
          </a:p>
          <a:p>
            <a:r>
              <a:rPr lang="en-US" dirty="0"/>
              <a:t>The cost is normally set to 1 for each of the operations.</a:t>
            </a:r>
          </a:p>
          <a:p>
            <a:r>
              <a:rPr lang="en-US" dirty="0"/>
              <a:t>The diagonal jump can cost either one, if the two characters in the row and column do not match else 0, if they match. Each cell always minimizes the cost locally.</a:t>
            </a:r>
          </a:p>
          <a:p>
            <a:r>
              <a:rPr lang="en-US" dirty="0"/>
              <a:t>This way the number in the lower right corner is the Levenshtein distance between both words.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5E7B7-1C6A-43CB-B880-65CD8D5BC0E7}"/>
              </a:ext>
            </a:extLst>
          </p:cNvPr>
          <p:cNvSpPr>
            <a:spLocks noGrp="1"/>
          </p:cNvSpPr>
          <p:nvPr>
            <p:ph type="title"/>
          </p:nvPr>
        </p:nvSpPr>
        <p:spPr>
          <a:xfrm>
            <a:off x="1451579" y="275209"/>
            <a:ext cx="9291215" cy="1091952"/>
          </a:xfrm>
        </p:spPr>
        <p:txBody>
          <a:bodyPr/>
          <a:lstStyle/>
          <a:p>
            <a:r>
              <a:rPr lang="en-US" dirty="0">
                <a:latin typeface="Cambria Math" panose="02040503050406030204" pitchFamily="18" charset="0"/>
                <a:ea typeface="Cambria Math" panose="02040503050406030204" pitchFamily="18" charset="0"/>
              </a:rPr>
              <a:t>Tabular representation</a:t>
            </a:r>
          </a:p>
        </p:txBody>
      </p:sp>
      <p:pic>
        <p:nvPicPr>
          <p:cNvPr id="2050" name="Picture 2"/>
          <p:cNvPicPr>
            <a:picLocks noGrp="1" noChangeAspect="1" noChangeArrowheads="1"/>
          </p:cNvPicPr>
          <p:nvPr>
            <p:ph idx="4294967295"/>
          </p:nvPr>
        </p:nvPicPr>
        <p:blipFill>
          <a:blip r:embed="rId2" cstate="print"/>
          <a:srcRect/>
          <a:stretch>
            <a:fillRect/>
          </a:stretch>
        </p:blipFill>
        <p:spPr bwMode="auto">
          <a:xfrm>
            <a:off x="3387756" y="1864157"/>
            <a:ext cx="5581650" cy="26003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968839" y="5104026"/>
            <a:ext cx="3072402" cy="10025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a:stretch>
            <a:fillRect/>
          </a:stretch>
        </p:blipFill>
        <p:spPr bwMode="auto">
          <a:xfrm>
            <a:off x="8465284" y="4993843"/>
            <a:ext cx="2997563" cy="108925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E18B6-59E9-4C36-8DBF-9EAA096E6C27}"/>
              </a:ext>
            </a:extLst>
          </p:cNvPr>
          <p:cNvPicPr>
            <a:picLocks noChangeAspect="1"/>
          </p:cNvPicPr>
          <p:nvPr/>
        </p:nvPicPr>
        <p:blipFill rotWithShape="1">
          <a:blip r:embed="rId2"/>
          <a:srcRect l="5995" r="24999"/>
          <a:stretch/>
        </p:blipFill>
        <p:spPr>
          <a:xfrm>
            <a:off x="390617" y="168675"/>
            <a:ext cx="5415379" cy="5743852"/>
          </a:xfrm>
          <a:prstGeom prst="rect">
            <a:avLst/>
          </a:prstGeom>
        </p:spPr>
      </p:pic>
      <p:pic>
        <p:nvPicPr>
          <p:cNvPr id="5" name="Picture 4">
            <a:extLst>
              <a:ext uri="{FF2B5EF4-FFF2-40B4-BE49-F238E27FC236}">
                <a16:creationId xmlns:a16="http://schemas.microsoft.com/office/drawing/2014/main" id="{529ECF6D-B05E-47C7-8082-76DF1558A48C}"/>
              </a:ext>
            </a:extLst>
          </p:cNvPr>
          <p:cNvPicPr>
            <a:picLocks noChangeAspect="1"/>
          </p:cNvPicPr>
          <p:nvPr/>
        </p:nvPicPr>
        <p:blipFill>
          <a:blip r:embed="rId3"/>
          <a:stretch>
            <a:fillRect/>
          </a:stretch>
        </p:blipFill>
        <p:spPr>
          <a:xfrm>
            <a:off x="5877017" y="2047256"/>
            <a:ext cx="6178858" cy="2905530"/>
          </a:xfrm>
          <a:prstGeom prst="rect">
            <a:avLst/>
          </a:prstGeom>
        </p:spPr>
      </p:pic>
      <p:sp>
        <p:nvSpPr>
          <p:cNvPr id="6" name="Title 5">
            <a:extLst>
              <a:ext uri="{FF2B5EF4-FFF2-40B4-BE49-F238E27FC236}">
                <a16:creationId xmlns:a16="http://schemas.microsoft.com/office/drawing/2014/main" id="{B0FF9B12-A818-4781-ABA5-63261A500B6F}"/>
              </a:ext>
            </a:extLst>
          </p:cNvPr>
          <p:cNvSpPr>
            <a:spLocks noGrp="1"/>
          </p:cNvSpPr>
          <p:nvPr>
            <p:ph type="title"/>
          </p:nvPr>
        </p:nvSpPr>
        <p:spPr>
          <a:xfrm>
            <a:off x="5983550" y="804519"/>
            <a:ext cx="4759244" cy="1049235"/>
          </a:xfrm>
        </p:spPr>
        <p:txBody>
          <a:bodyPr/>
          <a:lstStyle/>
          <a:p>
            <a:r>
              <a:rPr lang="en-US" dirty="0"/>
              <a:t>OUTPUT</a:t>
            </a:r>
          </a:p>
        </p:txBody>
      </p:sp>
    </p:spTree>
    <p:extLst>
      <p:ext uri="{BB962C8B-B14F-4D97-AF65-F5344CB8AC3E}">
        <p14:creationId xmlns:p14="http://schemas.microsoft.com/office/powerpoint/2010/main" val="286371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HUB COMMITS</a:t>
            </a:r>
          </a:p>
        </p:txBody>
      </p:sp>
      <p:pic>
        <p:nvPicPr>
          <p:cNvPr id="4" name="Content Placeholder 4">
            <a:extLst>
              <a:ext uri="{FF2B5EF4-FFF2-40B4-BE49-F238E27FC236}">
                <a16:creationId xmlns:a16="http://schemas.microsoft.com/office/drawing/2014/main" id="{3DDEC39A-8724-41F2-8FAF-378F78134FE4}"/>
              </a:ext>
            </a:extLst>
          </p:cNvPr>
          <p:cNvPicPr>
            <a:picLocks noGrp="1" noChangeAspect="1"/>
          </p:cNvPicPr>
          <p:nvPr>
            <p:ph idx="1"/>
          </p:nvPr>
        </p:nvPicPr>
        <p:blipFill>
          <a:blip r:embed="rId2" cstate="print"/>
          <a:stretch>
            <a:fillRect/>
          </a:stretch>
        </p:blipFill>
        <p:spPr>
          <a:xfrm>
            <a:off x="2194560" y="2029187"/>
            <a:ext cx="7929153" cy="3449638"/>
          </a:xfr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124</TotalTime>
  <Words>538</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Bookman Old Style</vt:lpstr>
      <vt:lpstr>Californian FB</vt:lpstr>
      <vt:lpstr>Cambria Math</vt:lpstr>
      <vt:lpstr>Inter</vt:lpstr>
      <vt:lpstr>Rockwell</vt:lpstr>
      <vt:lpstr>Gallery</vt:lpstr>
      <vt:lpstr>Design And Analysis of Algorithms  forgotten - password analysis</vt:lpstr>
      <vt:lpstr>Problem statement</vt:lpstr>
      <vt:lpstr>EXAMPLE</vt:lpstr>
      <vt:lpstr>Flow Chart</vt:lpstr>
      <vt:lpstr>PowerPoint Presentation</vt:lpstr>
      <vt:lpstr>LEVENSHTEIN ALGORITHM </vt:lpstr>
      <vt:lpstr>Tabular representation</vt:lpstr>
      <vt:lpstr>OUTPUT</vt:lpstr>
      <vt:lpstr>GIT HUB COMMITS</vt:lpstr>
      <vt:lpstr>Division of work among the group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FTP File Server Connection</dc:title>
  <dc:creator>chaithanya motupally</dc:creator>
  <cp:lastModifiedBy>sai teja</cp:lastModifiedBy>
  <cp:revision>13</cp:revision>
  <dcterms:created xsi:type="dcterms:W3CDTF">2022-01-31T16:45:15Z</dcterms:created>
  <dcterms:modified xsi:type="dcterms:W3CDTF">2022-03-15T07:08:50Z</dcterms:modified>
</cp:coreProperties>
</file>