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3" r:id="rId7"/>
    <p:sldId id="264" r:id="rId8"/>
    <p:sldId id="265" r:id="rId9"/>
    <p:sldId id="266"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0B5BBF3-D0BA-4920-897C-BE29EEC74A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D3AFB-4384-4A51-B242-5C8DBF53995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B5BBF3-D0BA-4920-897C-BE29EEC74A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D3AFB-4384-4A51-B242-5C8DBF53995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B5BBF3-D0BA-4920-897C-BE29EEC74A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D3AFB-4384-4A51-B242-5C8DBF53995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0B5BBF3-D0BA-4920-897C-BE29EEC74A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D3AFB-4384-4A51-B242-5C8DBF53995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0B5BBF3-D0BA-4920-897C-BE29EEC74A6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D3AFB-4384-4A51-B242-5C8DBF53995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0B5BBF3-D0BA-4920-897C-BE29EEC74A6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D3AFB-4384-4A51-B242-5C8DBF53995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0B5BBF3-D0BA-4920-897C-BE29EEC74A6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BD3AFB-4384-4A51-B242-5C8DBF53995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0B5BBF3-D0BA-4920-897C-BE29EEC74A6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BD3AFB-4384-4A51-B242-5C8DBF53995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5BBF3-D0BA-4920-897C-BE29EEC74A6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BD3AFB-4384-4A51-B242-5C8DBF53995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0B5BBF3-D0BA-4920-897C-BE29EEC74A6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D3AFB-4384-4A51-B242-5C8DBF53995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0B5BBF3-D0BA-4920-897C-BE29EEC74A6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D3AFB-4384-4A51-B242-5C8DBF53995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5BBF3-D0BA-4920-897C-BE29EEC74A6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D3AFB-4384-4A51-B242-5C8DBF53995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98108"/>
          </a:xfrm>
        </p:spPr>
        <p:txBody>
          <a:bodyPr>
            <a:normAutofit/>
          </a:bodyPr>
          <a:lstStyle/>
          <a:p>
            <a:r>
              <a:rPr lang="en-IN" dirty="0"/>
              <a:t> </a:t>
            </a:r>
            <a:r>
              <a:rPr lang="en-IN" sz="2665" dirty="0">
                <a:latin typeface="Times New Roman" panose="02020603050405020304" pitchFamily="18" charset="0"/>
                <a:cs typeface="Times New Roman" panose="02020603050405020304" pitchFamily="18" charset="0"/>
              </a:rPr>
              <a:t>HAND GESTUER RECOGNITION</a:t>
            </a:r>
            <a:endParaRPr lang="en-IN" sz="2665"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35990" y="3361690"/>
            <a:ext cx="9732010" cy="2311400"/>
          </a:xfrm>
        </p:spPr>
        <p:txBody>
          <a:bodyPr>
            <a:noAutofit/>
          </a:bodyPr>
          <a:lstStyle/>
          <a:p>
            <a:r>
              <a:rPr lang="en-US" b="1" dirty="0">
                <a:latin typeface="Times New Roman" panose="02020603050405020304" pitchFamily="18" charset="0"/>
                <a:cs typeface="Times New Roman" panose="02020603050405020304" pitchFamily="18" charset="0"/>
              </a:rPr>
              <a:t>Batch Members:                                        Supervisor:</a:t>
            </a:r>
            <a:endParaRPr lang="en-IN" b="1"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G.SAITEJA (2010030055)                        Name :-  Mr. Chanda Raj Kumar                            </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G.SAMANTH (2010030272)                    Designation :-    Assistant Professor</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K.TRIBHUVAN (2010030402)</a:t>
            </a:r>
            <a:endParaRPr lang="en-IN" dirty="0">
              <a:latin typeface="Times New Roman" panose="02020603050405020304" pitchFamily="18" charset="0"/>
              <a:cs typeface="Times New Roman" panose="02020603050405020304" pitchFamily="18" charset="0"/>
            </a:endParaRPr>
          </a:p>
          <a:p>
            <a:pPr algn="l"/>
            <a:r>
              <a:rPr lang="en-IN" altLang="en-US" dirty="0">
                <a:latin typeface="Times New Roman" panose="02020603050405020304" pitchFamily="18" charset="0"/>
                <a:cs typeface="Times New Roman" panose="02020603050405020304" pitchFamily="18" charset="0"/>
              </a:rPr>
              <a:t>MD.ADNAN(2010030236)</a:t>
            </a:r>
            <a:endParaRPr lang="en-IN" alt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bwMode="auto">
          <a:xfrm>
            <a:off x="10243483" y="401057"/>
            <a:ext cx="1374775" cy="4464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Conclusion</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sz="2400" dirty="0">
                <a:latin typeface="Times New Roman" panose="02020603050405020304" pitchFamily="18" charset="0"/>
                <a:cs typeface="Times New Roman" panose="02020603050405020304" pitchFamily="18" charset="0"/>
              </a:rPr>
              <a:t>In conclusion, we can confidently say that hand gestures would be a great technology to use nowadays for controlling a web browser. Users can use this technology to easily open the websites which they want in the web browser. Thus, a web browser which is controlled via hand gestures and is now implemented. This provides an expressive, natural and intuitive way of interaction through the use of hand gesture interfaces Hand gesture recognition addresses a fault in interaction systems.</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bwMode="auto">
          <a:xfrm>
            <a:off x="10243483" y="401057"/>
            <a:ext cx="1374775" cy="4464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Future Scope</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sz="2400" dirty="0">
                <a:latin typeface="Times New Roman" panose="02020603050405020304" pitchFamily="18" charset="0"/>
                <a:cs typeface="Times New Roman" panose="02020603050405020304" pitchFamily="18" charset="0"/>
              </a:rPr>
              <a:t>Controlling things by hand is more natural, easier, more flexible and cheaper, and there is no need to fix problems caused by hardware devices, since none is required. From previous sections, it was clear to need to put much effort into developing reliable and robust algorithms with the help of using a camera sensor has a certain characteristic to encounter common issues and achieve a reliable result. Each technique mentioned above, however, has its advantages and disadvantages and may perform well in some challenges while being inferior in others.</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bwMode="auto">
          <a:xfrm>
            <a:off x="10243483" y="401057"/>
            <a:ext cx="1374775" cy="4464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120"/>
            <a:ext cx="10515600" cy="92579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References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78261"/>
            <a:ext cx="10515600" cy="4500563"/>
          </a:xfrm>
        </p:spPr>
        <p:txBody>
          <a:bodyPr>
            <a:noAutofit/>
          </a:bodyPr>
          <a:lstStyle/>
          <a:p>
            <a:pPr marL="457200" indent="-457200">
              <a:buAutoNum type="arabicPeriod"/>
            </a:pPr>
            <a:r>
              <a:rPr lang="en-IN" sz="2300" dirty="0">
                <a:latin typeface="Times New Roman" panose="02020603050405020304" pitchFamily="18" charset="0"/>
                <a:cs typeface="Times New Roman" panose="02020603050405020304" pitchFamily="18" charset="0"/>
              </a:rPr>
              <a:t> Gupta H.P., Chudgar H.S., Mukherjee S., Dutta T., Sharma K. A continuous hand gestures recognition technique for human-machine interaction using accelerometer and gyroscope sensors. IEEE Sens. [Google Scholar]</a:t>
            </a:r>
            <a:endParaRPr lang="en-IN" sz="2300" dirty="0">
              <a:latin typeface="Times New Roman" panose="02020603050405020304" pitchFamily="18" charset="0"/>
              <a:cs typeface="Times New Roman" panose="02020603050405020304" pitchFamily="18" charset="0"/>
            </a:endParaRPr>
          </a:p>
          <a:p>
            <a:pPr marL="457200" indent="-457200">
              <a:buAutoNum type="arabicPeriod"/>
            </a:pPr>
            <a:endParaRPr lang="en-IN" sz="2300" dirty="0">
              <a:latin typeface="Times New Roman" panose="02020603050405020304" pitchFamily="18" charset="0"/>
              <a:cs typeface="Times New Roman" panose="02020603050405020304" pitchFamily="18" charset="0"/>
            </a:endParaRPr>
          </a:p>
          <a:p>
            <a:pPr marL="457200" indent="-457200">
              <a:buAutoNum type="arabicPeriod"/>
            </a:pPr>
            <a:r>
              <a:rPr lang="en-IN" sz="2300" dirty="0">
                <a:latin typeface="Times New Roman" panose="02020603050405020304" pitchFamily="18" charset="0"/>
                <a:cs typeface="Times New Roman" panose="02020603050405020304" pitchFamily="18" charset="0"/>
              </a:rPr>
              <a:t>Ahuja M.K., Singh A. Static vision based Hand Gesture recognition using principal component analysis; Proceedings of the 2015 IEEE 3rd International Conference on MOOCs, Innovation and Technology in Education (MITE); Amritsar, India. 1–2 October 2015; pp. 402–406. [Google Scholar]</a:t>
            </a:r>
            <a:endParaRPr lang="en-IN" sz="2300" dirty="0">
              <a:latin typeface="Times New Roman" panose="02020603050405020304" pitchFamily="18" charset="0"/>
              <a:cs typeface="Times New Roman" panose="02020603050405020304" pitchFamily="18" charset="0"/>
            </a:endParaRPr>
          </a:p>
          <a:p>
            <a:pPr marL="457200" indent="-457200">
              <a:buAutoNum type="arabicPeriod"/>
            </a:pPr>
            <a:endParaRPr lang="en-IN" sz="2300" dirty="0">
              <a:latin typeface="Times New Roman" panose="02020603050405020304" pitchFamily="18" charset="0"/>
              <a:cs typeface="Times New Roman" panose="02020603050405020304" pitchFamily="18" charset="0"/>
            </a:endParaRPr>
          </a:p>
          <a:p>
            <a:pPr marL="457200" indent="-457200">
              <a:buAutoNum type="arabicPeriod"/>
            </a:pPr>
            <a:r>
              <a:rPr lang="en-IN" sz="2300" dirty="0">
                <a:latin typeface="Times New Roman" panose="02020603050405020304" pitchFamily="18" charset="0"/>
                <a:cs typeface="Times New Roman" panose="02020603050405020304" pitchFamily="18" charset="0"/>
              </a:rPr>
              <a:t>Kramer R.K., Majidi C., Sahai R., Wood R.J. Soft curvature sensors for joint angle proprioception; Proceedings of the 2011 IEEE/RSJ International Conference on Intelligent Robots and Systems; San Francisco, CA, USA. 25–30 September 2011; pp. 1919–1926. [Google Scholar]</a:t>
            </a:r>
            <a:endParaRPr lang="en-IN" sz="2300" dirty="0">
              <a:latin typeface="Times New Roman" panose="02020603050405020304" pitchFamily="18"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bwMode="auto">
          <a:xfrm>
            <a:off x="10243483" y="401057"/>
            <a:ext cx="1374775" cy="4464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0"/>
            <a:ext cx="10515600" cy="3971365"/>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000" i="1" dirty="0">
                <a:latin typeface="Times New Roman" panose="02020603050405020304" pitchFamily="18" charset="0"/>
                <a:cs typeface="Times New Roman" panose="02020603050405020304" pitchFamily="18" charset="0"/>
              </a:rPr>
              <a:t>Thank You</a:t>
            </a:r>
            <a:endParaRPr lang="en-IN" sz="40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4428"/>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Abstract</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9545"/>
            <a:ext cx="10515600" cy="4554220"/>
          </a:xfrm>
        </p:spPr>
        <p:txBody>
          <a:bodyPr>
            <a:normAutofit fontScale="90000" lnSpcReduction="10000"/>
          </a:bodyPr>
          <a:lstStyle/>
          <a:p>
            <a:pPr marL="0" indent="0">
              <a:buNone/>
            </a:pPr>
            <a:r>
              <a:rPr lang="en-IN" sz="2665" dirty="0">
                <a:latin typeface="Times New Roman" panose="02020603050405020304" pitchFamily="18" charset="0"/>
                <a:cs typeface="Times New Roman" panose="02020603050405020304" pitchFamily="18" charset="0"/>
              </a:rPr>
              <a:t>Hand gestures are a form of nonverbal communication that can be used in several fields such as communication between deaf-mute people, robot control, human–computer interaction (HCI), home automation and medical applications. Research papers based on hand gestures have adopted many different techniques, including those based on instrumented sensor technology and computer vision. In other words, the hand sign can be classified under many headings, such as posture and gesture, as well as dynamic and static, or a hybrid of the two. This paper focuses on a review of the literature on hand gesture techniques and introduces their merits and limitations under different circumstances. In addition, it tabulates the performance of these methods, focusing on computer vision techniques that deal with the similarity and difference points, technique of hand segmentation used, classification algorithms and drawbacks, number and types of gestures, dataset used, detection range (distance) and type of camera used. This paper is a thorough general overview of hand gesture methods with a brief discussion of some possible applications.</a:t>
            </a:r>
            <a:endParaRPr lang="en-IN" sz="2665"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bwMode="auto">
          <a:xfrm>
            <a:off x="10243483" y="401057"/>
            <a:ext cx="1374775" cy="4464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60" y="547370"/>
            <a:ext cx="10515600" cy="476885"/>
          </a:xfrm>
        </p:spPr>
        <p:txBody>
          <a:bodyPr>
            <a:normAutofit fontScale="90000"/>
          </a:bodyPr>
          <a:lstStyle/>
          <a:p>
            <a:r>
              <a:rPr lang="en-US" sz="4000" b="1" dirty="0">
                <a:solidFill>
                  <a:srgbClr val="FF0000"/>
                </a:solidFill>
                <a:latin typeface="Times New Roman" panose="02020603050405020304" pitchFamily="18" charset="0"/>
                <a:cs typeface="Times New Roman" panose="02020603050405020304" pitchFamily="18" charset="0"/>
              </a:rPr>
              <a:t>Introduction</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3560" y="1409102"/>
            <a:ext cx="10515600" cy="4572281"/>
          </a:xfrm>
        </p:spPr>
        <p:txBody>
          <a:bodyPr>
            <a:noAutofit/>
          </a:bodyPr>
          <a:lstStyle/>
          <a:p>
            <a:pPr marL="0" indent="0" algn="l">
              <a:buNone/>
            </a:pPr>
            <a:r>
              <a:rPr lang="en-IN" sz="2300" dirty="0">
                <a:latin typeface="Times New Roman" panose="02020603050405020304" pitchFamily="18" charset="0"/>
                <a:cs typeface="Times New Roman" panose="02020603050405020304" pitchFamily="18" charset="0"/>
              </a:rPr>
              <a:t>Humans use different sensory modes like gesture, speech, facial &amp; body expressions to interact with each other. Human Gesture Recognition is designed to cater to the needs of the fast-growing world and to minimize the hardware caring burden, It is a physical movement of hands, arms or body which conveys meaningful information regarding gestures. Hands are most important for mute and deaf people, who depend on their hands and gestures to communicate. </a:t>
            </a:r>
            <a:endParaRPr lang="en-IN" sz="2300" dirty="0">
              <a:latin typeface="Times New Roman" panose="02020603050405020304" pitchFamily="18" charset="0"/>
              <a:cs typeface="Times New Roman" panose="02020603050405020304" pitchFamily="18" charset="0"/>
            </a:endParaRPr>
          </a:p>
          <a:p>
            <a:pPr marL="0" indent="0" algn="l">
              <a:buNone/>
            </a:pPr>
            <a:r>
              <a:rPr lang="en-IN" sz="2300" dirty="0">
                <a:latin typeface="Times New Roman" panose="02020603050405020304" pitchFamily="18" charset="0"/>
                <a:cs typeface="Times New Roman" panose="02020603050405020304" pitchFamily="18" charset="0"/>
              </a:rPr>
              <a:t>Hand gestures offer an inspiring field of research because they can facilitate communication and provide a natural means of interaction that can be used across a variety of applications. Previously, hand gesture recognition was achieved with wearable sensors attached directly to the hand with gloves. These sensors detected a physical response according to hand movements or finger bending. The data collected were then processed using a computer connected to the glove with wire. This system of glove-based sensor could be made portable by using a sensor attached to a microcontroller.</a:t>
            </a:r>
            <a:endParaRPr lang="en-IN" sz="2300" dirty="0">
              <a:latin typeface="Times New Roman" panose="02020603050405020304" pitchFamily="18" charset="0"/>
              <a:cs typeface="Times New Roman" panose="02020603050405020304" pitchFamily="18" charset="0"/>
            </a:endParaRPr>
          </a:p>
          <a:p>
            <a:pPr marL="0" indent="0" algn="l">
              <a:buNone/>
            </a:pPr>
            <a:endParaRPr lang="en-IN" sz="23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bwMode="auto">
          <a:xfrm>
            <a:off x="10243483" y="401057"/>
            <a:ext cx="1374775" cy="4464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0969"/>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Literature Survey</a:t>
            </a:r>
            <a:endParaRPr lang="en-IN" sz="40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bwMode="auto">
          <a:xfrm>
            <a:off x="10243483" y="401057"/>
            <a:ext cx="1374775" cy="446405"/>
          </a:xfrm>
          <a:prstGeom prst="rect">
            <a:avLst/>
          </a:prstGeom>
        </p:spPr>
      </p:pic>
      <p:pic>
        <p:nvPicPr>
          <p:cNvPr id="6" name="Content Placeholder 5"/>
          <p:cNvPicPr>
            <a:picLocks noChangeAspect="1"/>
          </p:cNvPicPr>
          <p:nvPr>
            <p:ph idx="1"/>
          </p:nvPr>
        </p:nvPicPr>
        <p:blipFill>
          <a:blip r:embed="rId2" cstate="print"/>
          <a:stretch>
            <a:fillRect/>
          </a:stretch>
        </p:blipFill>
        <p:spPr>
          <a:xfrm>
            <a:off x="837565" y="1246505"/>
            <a:ext cx="10419080" cy="48240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94995" y="1"/>
            <a:ext cx="10515600" cy="1024404"/>
          </a:xfrm>
        </p:spPr>
        <p:txBody>
          <a:bodyPr>
            <a:normAutofit fontScale="90000"/>
          </a:bodyPr>
          <a:lstStyle/>
          <a:p>
            <a:br>
              <a:rPr lang="en-IN" b="1" i="0" dirty="0">
                <a:solidFill>
                  <a:srgbClr val="FF0000"/>
                </a:solidFill>
                <a:effectLst/>
                <a:latin typeface="ff1"/>
              </a:rPr>
            </a:br>
            <a:r>
              <a:rPr lang="en-IN" b="1" i="0" dirty="0">
                <a:solidFill>
                  <a:srgbClr val="FF0000"/>
                </a:solidFill>
                <a:effectLst/>
                <a:latin typeface="Times New Roman" panose="02020603050405020304" pitchFamily="18" charset="0"/>
                <a:cs typeface="Times New Roman" panose="02020603050405020304" pitchFamily="18" charset="0"/>
              </a:rPr>
              <a:t>Algorithm/Techniques/Tools</a:t>
            </a:r>
            <a:r>
              <a:rPr lang="en-IN" dirty="0">
                <a:solidFill>
                  <a:srgbClr val="000000"/>
                </a:solidFill>
                <a:latin typeface="Times New Roman" panose="02020603050405020304" pitchFamily="18" charset="0"/>
                <a:cs typeface="Times New Roman" panose="02020603050405020304" pitchFamily="18" charset="0"/>
              </a:rPr>
              <a:t> </a:t>
            </a:r>
            <a:r>
              <a:rPr lang="en-IN" b="1" i="0" dirty="0">
                <a:solidFill>
                  <a:srgbClr val="FF0000"/>
                </a:solidFill>
                <a:effectLst/>
                <a:latin typeface="Times New Roman" panose="02020603050405020304" pitchFamily="18" charset="0"/>
                <a:cs typeface="Times New Roman" panose="02020603050405020304" pitchFamily="18" charset="0"/>
              </a:rPr>
              <a:t>Used</a:t>
            </a:r>
            <a:br>
              <a:rPr lang="en-IN" b="0" i="0"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40771"/>
            <a:ext cx="10515600" cy="4688822"/>
          </a:xfrm>
        </p:spPr>
        <p:txBody>
          <a:bodyPr>
            <a:noAutofit/>
          </a:bodyPr>
          <a:lstStyle/>
          <a:p>
            <a:pPr marL="0" indent="0">
              <a:buNone/>
            </a:pPr>
            <a:r>
              <a:rPr lang="en-IN" sz="2300" u="sng" dirty="0">
                <a:latin typeface="Times New Roman" panose="02020603050405020304" pitchFamily="18" charset="0"/>
                <a:cs typeface="Times New Roman" panose="02020603050405020304" pitchFamily="18" charset="0"/>
              </a:rPr>
              <a:t>Template Matching</a:t>
            </a:r>
            <a:endParaRPr lang="en-IN" sz="2300" u="sng" dirty="0">
              <a:latin typeface="Times New Roman" panose="02020603050405020304" pitchFamily="18" charset="0"/>
              <a:cs typeface="Times New Roman" panose="02020603050405020304" pitchFamily="18" charset="0"/>
            </a:endParaRPr>
          </a:p>
          <a:p>
            <a:pPr marL="0" indent="0">
              <a:buNone/>
            </a:pPr>
            <a:r>
              <a:rPr lang="en-IN" sz="2300" dirty="0">
                <a:latin typeface="Times New Roman" panose="02020603050405020304" pitchFamily="18" charset="0"/>
                <a:cs typeface="Times New Roman" panose="02020603050405020304" pitchFamily="18" charset="0"/>
              </a:rPr>
              <a:t>      The simplest methods for recognizing hand postures is through Template matching. The template matching is a method to check whether a given data record can be classified as a member of a set of stored data records. Recognizing hand postures using template matching has two parts. The first is to create the templates by collecting data values for each posture in the posture set. The second part is to find the posture template most closely matching the current data record by comparing the current sensor readings with the given set. </a:t>
            </a:r>
            <a:endParaRPr lang="en-IN" sz="2300" dirty="0">
              <a:latin typeface="Times New Roman" panose="02020603050405020304" pitchFamily="18" charset="0"/>
              <a:cs typeface="Times New Roman" panose="02020603050405020304" pitchFamily="18" charset="0"/>
            </a:endParaRPr>
          </a:p>
          <a:p>
            <a:pPr marL="0" indent="0">
              <a:buNone/>
            </a:pPr>
            <a:r>
              <a:rPr lang="en-IN" sz="2300" u="sng" dirty="0">
                <a:latin typeface="Times New Roman" panose="02020603050405020304" pitchFamily="18" charset="0"/>
                <a:cs typeface="Times New Roman" panose="02020603050405020304" pitchFamily="18" charset="0"/>
              </a:rPr>
              <a:t>Active Shapes</a:t>
            </a:r>
            <a:endParaRPr lang="en-IN" sz="2300" u="sng" dirty="0">
              <a:latin typeface="Times New Roman" panose="02020603050405020304" pitchFamily="18" charset="0"/>
              <a:cs typeface="Times New Roman" panose="02020603050405020304" pitchFamily="18" charset="0"/>
            </a:endParaRPr>
          </a:p>
          <a:p>
            <a:pPr marL="0" indent="0">
              <a:buNone/>
            </a:pPr>
            <a:r>
              <a:rPr lang="en-IN" sz="2300" dirty="0">
                <a:latin typeface="Times New Roman" panose="02020603050405020304" pitchFamily="18" charset="0"/>
                <a:cs typeface="Times New Roman" panose="02020603050405020304" pitchFamily="18" charset="0"/>
              </a:rPr>
              <a:t>     A technique for locating a feature within an image is called Active shape models or “smart snakes”. A contour on the image that is roughly the shape of the feature to be tracked is used. The manipulation of contour is done by moving it iteratively toward nearby edges that deform the contour to fit the feature. Active shape technique is applied to each frame and use the position of the feature in that frame as an initial approximation for the next frame.</a:t>
            </a:r>
            <a:endParaRPr lang="en-IN" sz="23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bwMode="auto">
          <a:xfrm>
            <a:off x="10243483" y="401057"/>
            <a:ext cx="1374775" cy="44640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8193"/>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Software and Hardware Requirements</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9859"/>
            <a:ext cx="10515600" cy="4617104"/>
          </a:xfrm>
        </p:spPr>
        <p:txBody>
          <a:bodyPr>
            <a:normAutofit/>
          </a:bodyPr>
          <a:lstStyle/>
          <a:p>
            <a:pPr marL="0" indent="0">
              <a:buNone/>
            </a:pPr>
            <a:r>
              <a:rPr lang="en-IN" sz="2400" u="sng" dirty="0">
                <a:latin typeface="Times New Roman" panose="02020603050405020304" pitchFamily="18" charset="0"/>
                <a:cs typeface="Times New Roman" panose="02020603050405020304" pitchFamily="18" charset="0"/>
              </a:rPr>
              <a:t>Software requirements</a:t>
            </a:r>
            <a:r>
              <a:rPr 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major software requirements of the project are as follows:</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Language               :  Python</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Operating system   : Windows 10</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Tools                      : Jupyter Notebook, Kaggle Datasets</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u="sng" dirty="0">
                <a:latin typeface="Times New Roman" panose="02020603050405020304" pitchFamily="18" charset="0"/>
                <a:cs typeface="Times New Roman" panose="02020603050405020304" pitchFamily="18" charset="0"/>
              </a:rPr>
              <a:t>Hardware requirements</a:t>
            </a:r>
            <a:r>
              <a:rPr 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hardware requirements that map towards the software are as follows:</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RAM         : 4.00 GB</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Processor   : Intel(R) Core(TM) i5-4210U CPU @ 1.70GHz   1.70 GHz</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bwMode="auto">
          <a:xfrm>
            <a:off x="10243483" y="401057"/>
            <a:ext cx="1374775" cy="4464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579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Block Diagram/Architecture</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bwMode="auto">
          <a:xfrm>
            <a:off x="10243483" y="401057"/>
            <a:ext cx="1374775" cy="446405"/>
          </a:xfrm>
          <a:prstGeom prst="rect">
            <a:avLst/>
          </a:prstGeom>
        </p:spPr>
      </p:pic>
      <p:pic>
        <p:nvPicPr>
          <p:cNvPr id="4" name="Content Placeholder 3"/>
          <p:cNvPicPr>
            <a:picLocks noChangeAspect="1"/>
          </p:cNvPicPr>
          <p:nvPr>
            <p:ph idx="1"/>
          </p:nvPr>
        </p:nvPicPr>
        <p:blipFill>
          <a:blip r:embed="rId2" cstate="print"/>
          <a:stretch>
            <a:fillRect/>
          </a:stretch>
        </p:blipFill>
        <p:spPr>
          <a:xfrm>
            <a:off x="1480820" y="1367790"/>
            <a:ext cx="9411970" cy="48094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Results</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bwMode="auto">
          <a:xfrm>
            <a:off x="10243483" y="401057"/>
            <a:ext cx="1374775" cy="446405"/>
          </a:xfrm>
          <a:prstGeom prst="rect">
            <a:avLst/>
          </a:prstGeom>
        </p:spPr>
      </p:pic>
      <p:pic>
        <p:nvPicPr>
          <p:cNvPr id="15" name="Picture 15"/>
          <p:cNvPicPr>
            <a:picLocks noChangeAspect="1"/>
          </p:cNvPicPr>
          <p:nvPr>
            <p:ph sz="half" idx="1"/>
          </p:nvPr>
        </p:nvPicPr>
        <p:blipFill>
          <a:blip r:embed="rId2"/>
          <a:srcRect l="-175" t="1122" r="23386" b="16809"/>
          <a:stretch>
            <a:fillRect/>
          </a:stretch>
        </p:blipFill>
        <p:spPr>
          <a:xfrm>
            <a:off x="331470" y="1320800"/>
            <a:ext cx="5181600" cy="4215765"/>
          </a:xfrm>
          <a:prstGeom prst="rect">
            <a:avLst/>
          </a:prstGeom>
          <a:ln>
            <a:noFill/>
          </a:ln>
        </p:spPr>
      </p:pic>
      <p:pic>
        <p:nvPicPr>
          <p:cNvPr id="14" name="Picture 14"/>
          <p:cNvPicPr>
            <a:picLocks noChangeAspect="1"/>
          </p:cNvPicPr>
          <p:nvPr>
            <p:ph sz="half" idx="2"/>
          </p:nvPr>
        </p:nvPicPr>
        <p:blipFill>
          <a:blip r:embed="rId3"/>
          <a:srcRect r="5153"/>
          <a:stretch>
            <a:fillRect/>
          </a:stretch>
        </p:blipFill>
        <p:spPr>
          <a:xfrm>
            <a:off x="6071235" y="1461135"/>
            <a:ext cx="5181600" cy="407543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2334"/>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Applications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69645" y="1605280"/>
            <a:ext cx="10515600" cy="4652963"/>
          </a:xfrm>
        </p:spPr>
        <p:txBody>
          <a:bodyPr/>
          <a:lstStyle/>
          <a:p>
            <a:pPr marL="0" indent="0">
              <a:buNone/>
            </a:pPr>
            <a:r>
              <a:rPr lang="en-IN" sz="2400" dirty="0">
                <a:latin typeface="Times New Roman" panose="02020603050405020304" pitchFamily="18" charset="0"/>
                <a:cs typeface="Times New Roman" panose="02020603050405020304" pitchFamily="18" charset="0"/>
              </a:rPr>
              <a:t>Gesture recognition is an active research field in Human-Computer Interaction technology. It has many applications in virtual environment control and sign language translation, robot control, or music creation. In this project on Hand Gesture Recognition, we are going to make a real-time Hand Gesture Recognizer using the Tensorflow in OpenCV and Python.</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bwMode="auto">
          <a:xfrm>
            <a:off x="10243483" y="401057"/>
            <a:ext cx="1374775" cy="4464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6314</Words>
  <Application>WPS Presentation</Application>
  <PresentationFormat>Widescreen</PresentationFormat>
  <Paragraphs>69</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Times New Roman</vt:lpstr>
      <vt:lpstr>ff0</vt:lpstr>
      <vt:lpstr>Segoe Print</vt:lpstr>
      <vt:lpstr>ff4</vt:lpstr>
      <vt:lpstr>Roboto</vt:lpstr>
      <vt:lpstr>ff1</vt:lpstr>
      <vt:lpstr>Calibri Light</vt:lpstr>
      <vt:lpstr>Calibri</vt:lpstr>
      <vt:lpstr>Microsoft YaHei</vt:lpstr>
      <vt:lpstr>Arial Unicode MS</vt:lpstr>
      <vt:lpstr>Wide Latin</vt:lpstr>
      <vt:lpstr>Arial Black</vt:lpstr>
      <vt:lpstr>Office Theme</vt:lpstr>
      <vt:lpstr>Project Title</vt:lpstr>
      <vt:lpstr>Abstract</vt:lpstr>
      <vt:lpstr>Introduction</vt:lpstr>
      <vt:lpstr>Literature Survey</vt:lpstr>
      <vt:lpstr> Algorithm/Techniques/Tools Used </vt:lpstr>
      <vt:lpstr>Software and Hardware Requirements</vt:lpstr>
      <vt:lpstr>Block Diagram/Architecture</vt:lpstr>
      <vt:lpstr>Results</vt:lpstr>
      <vt:lpstr>Applications</vt:lpstr>
      <vt:lpstr>Conclusion</vt:lpstr>
      <vt:lpstr>Future Scope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Sree Lakshmi P</dc:creator>
  <cp:lastModifiedBy>Gilla Sam</cp:lastModifiedBy>
  <cp:revision>6</cp:revision>
  <dcterms:created xsi:type="dcterms:W3CDTF">2022-04-29T09:32:00Z</dcterms:created>
  <dcterms:modified xsi:type="dcterms:W3CDTF">2022-05-04T15:48:30Z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0F5C388A8F7545DCB10393D68E8818FC</vt:lpwstr>
  </property>
  <property fmtid="{D5CDD505-2E9C-101B-9397-08002B2CF9AE}" pid="3" name="KSOProductBuildVer">
    <vt:lpwstr>1033-11.2.0.11074</vt:lpwstr>
  </property>
</Properties>
</file>