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8" r:id="rId8"/>
    <p:sldId id="267" r:id="rId9"/>
    <p:sldId id="269" r:id="rId10"/>
    <p:sldId id="270" r:id="rId11"/>
    <p:sldId id="272" r:id="rId12"/>
    <p:sldId id="261" r:id="rId13"/>
    <p:sldId id="260"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2B594D-94DD-494A-997F-93F264C69088}" v="22" dt="2022-02-04T04:41:48.7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36D7F3-BF19-49BD-A292-3FC7B04F967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EFA879F-5BDA-421E-8E8E-1257061AF977}">
      <dgm:prSet custT="1"/>
      <dgm:spPr/>
      <dgm:t>
        <a:bodyPr/>
        <a:lstStyle/>
        <a:p>
          <a:r>
            <a:rPr lang="en-US" sz="2000" dirty="0">
              <a:latin typeface="Cambria Math" panose="02040503050406030204" pitchFamily="18" charset="0"/>
              <a:ea typeface="Cambria Math" panose="02040503050406030204" pitchFamily="18" charset="0"/>
            </a:rPr>
            <a:t>The overall system design consists of following phases: </a:t>
          </a:r>
        </a:p>
      </dgm:t>
    </dgm:pt>
    <dgm:pt modelId="{3CA627C3-5E42-4995-97FA-CFE85A7D4FF9}" type="parTrans" cxnId="{A8E65EE7-C14B-477D-81B4-93D3256FA86C}">
      <dgm:prSet/>
      <dgm:spPr/>
      <dgm:t>
        <a:bodyPr/>
        <a:lstStyle/>
        <a:p>
          <a:endParaRPr lang="en-US"/>
        </a:p>
      </dgm:t>
    </dgm:pt>
    <dgm:pt modelId="{DFDD5F60-134E-408E-B0B0-8594F674BD24}" type="sibTrans" cxnId="{A8E65EE7-C14B-477D-81B4-93D3256FA86C}">
      <dgm:prSet/>
      <dgm:spPr/>
      <dgm:t>
        <a:bodyPr/>
        <a:lstStyle/>
        <a:p>
          <a:endParaRPr lang="en-US"/>
        </a:p>
      </dgm:t>
    </dgm:pt>
    <dgm:pt modelId="{813D9540-8F9E-47FB-BE23-DFA3C8E99E0D}">
      <dgm:prSet custT="1"/>
      <dgm:spPr/>
      <dgm:t>
        <a:bodyPr/>
        <a:lstStyle/>
        <a:p>
          <a:r>
            <a:rPr lang="en-US" sz="2000" dirty="0">
              <a:latin typeface="Cambria Math" panose="02040503050406030204" pitchFamily="18" charset="0"/>
              <a:ea typeface="Cambria Math" panose="02040503050406030204" pitchFamily="18" charset="0"/>
            </a:rPr>
            <a:t>(a) Data collection in the form of speech. </a:t>
          </a:r>
        </a:p>
      </dgm:t>
    </dgm:pt>
    <dgm:pt modelId="{EDDFA4E2-2B2A-4230-A3A9-8C1DFF6F5CAA}" type="parTrans" cxnId="{29CC973E-98BD-44ED-88FD-4F00DB245F98}">
      <dgm:prSet/>
      <dgm:spPr/>
      <dgm:t>
        <a:bodyPr/>
        <a:lstStyle/>
        <a:p>
          <a:endParaRPr lang="en-US"/>
        </a:p>
      </dgm:t>
    </dgm:pt>
    <dgm:pt modelId="{E8F2C513-5B24-4527-8FF2-38265633E622}" type="sibTrans" cxnId="{29CC973E-98BD-44ED-88FD-4F00DB245F98}">
      <dgm:prSet/>
      <dgm:spPr/>
      <dgm:t>
        <a:bodyPr/>
        <a:lstStyle/>
        <a:p>
          <a:endParaRPr lang="en-US"/>
        </a:p>
      </dgm:t>
    </dgm:pt>
    <dgm:pt modelId="{D5AD4FE5-309D-4234-A2C6-C2EB91E50394}">
      <dgm:prSet custT="1"/>
      <dgm:spPr/>
      <dgm:t>
        <a:bodyPr/>
        <a:lstStyle/>
        <a:p>
          <a:r>
            <a:rPr lang="en-US" sz="2000" dirty="0">
              <a:latin typeface="Cambria Math" panose="02040503050406030204" pitchFamily="18" charset="0"/>
              <a:ea typeface="Cambria Math" panose="02040503050406030204" pitchFamily="18" charset="0"/>
            </a:rPr>
            <a:t>(b) Voice analysis and conversion to text </a:t>
          </a:r>
        </a:p>
      </dgm:t>
    </dgm:pt>
    <dgm:pt modelId="{0AB1CCC3-5BCD-4675-8648-78C60A2B14A1}" type="parTrans" cxnId="{EB1DB3F1-F3E5-47AF-AF9C-6E1EFC168EFC}">
      <dgm:prSet/>
      <dgm:spPr/>
      <dgm:t>
        <a:bodyPr/>
        <a:lstStyle/>
        <a:p>
          <a:endParaRPr lang="en-US"/>
        </a:p>
      </dgm:t>
    </dgm:pt>
    <dgm:pt modelId="{9BA729E8-DA32-4052-8F6B-203A3B8750DA}" type="sibTrans" cxnId="{EB1DB3F1-F3E5-47AF-AF9C-6E1EFC168EFC}">
      <dgm:prSet/>
      <dgm:spPr/>
      <dgm:t>
        <a:bodyPr/>
        <a:lstStyle/>
        <a:p>
          <a:endParaRPr lang="en-US"/>
        </a:p>
      </dgm:t>
    </dgm:pt>
    <dgm:pt modelId="{B8B4EF29-00EF-4215-A159-EF710B31CF30}">
      <dgm:prSet custT="1"/>
      <dgm:spPr/>
      <dgm:t>
        <a:bodyPr/>
        <a:lstStyle/>
        <a:p>
          <a:r>
            <a:rPr lang="en-US" sz="2000" dirty="0">
              <a:latin typeface="Cambria Math" panose="02040503050406030204" pitchFamily="18" charset="0"/>
              <a:ea typeface="Cambria Math" panose="02040503050406030204" pitchFamily="18" charset="0"/>
            </a:rPr>
            <a:t>(c) Data storage and processing</a:t>
          </a:r>
        </a:p>
      </dgm:t>
    </dgm:pt>
    <dgm:pt modelId="{C0A9352F-7E1C-4429-954F-4E9AFEE2B0DC}" type="parTrans" cxnId="{BCA84500-BC55-4962-86B9-F908E5858ABE}">
      <dgm:prSet/>
      <dgm:spPr/>
      <dgm:t>
        <a:bodyPr/>
        <a:lstStyle/>
        <a:p>
          <a:endParaRPr lang="en-US"/>
        </a:p>
      </dgm:t>
    </dgm:pt>
    <dgm:pt modelId="{6C49B414-BE1C-429B-BBF3-034FF46ECACA}" type="sibTrans" cxnId="{BCA84500-BC55-4962-86B9-F908E5858ABE}">
      <dgm:prSet/>
      <dgm:spPr/>
      <dgm:t>
        <a:bodyPr/>
        <a:lstStyle/>
        <a:p>
          <a:endParaRPr lang="en-US"/>
        </a:p>
      </dgm:t>
    </dgm:pt>
    <dgm:pt modelId="{EBC82916-EF88-44F2-8281-35ACDBC08936}">
      <dgm:prSet custT="1"/>
      <dgm:spPr/>
      <dgm:t>
        <a:bodyPr/>
        <a:lstStyle/>
        <a:p>
          <a:r>
            <a:rPr lang="en-US" sz="2000" dirty="0">
              <a:latin typeface="Cambria Math" panose="02040503050406030204" pitchFamily="18" charset="0"/>
              <a:ea typeface="Cambria Math" panose="02040503050406030204" pitchFamily="18" charset="0"/>
            </a:rPr>
            <a:t>(d) Generating speech from the processed text output</a:t>
          </a:r>
        </a:p>
      </dgm:t>
    </dgm:pt>
    <dgm:pt modelId="{857E249F-35FE-4E84-A481-845D574B39D4}" type="parTrans" cxnId="{D93D58C3-3D57-4437-929B-04B238E72BEA}">
      <dgm:prSet/>
      <dgm:spPr/>
      <dgm:t>
        <a:bodyPr/>
        <a:lstStyle/>
        <a:p>
          <a:endParaRPr lang="en-US"/>
        </a:p>
      </dgm:t>
    </dgm:pt>
    <dgm:pt modelId="{98D88121-4F7B-4125-9214-E04C86002A62}" type="sibTrans" cxnId="{D93D58C3-3D57-4437-929B-04B238E72BEA}">
      <dgm:prSet/>
      <dgm:spPr/>
      <dgm:t>
        <a:bodyPr/>
        <a:lstStyle/>
        <a:p>
          <a:endParaRPr lang="en-US"/>
        </a:p>
      </dgm:t>
    </dgm:pt>
    <dgm:pt modelId="{2C9F1FD1-4F6D-438F-A778-3D5EE28C6B30}" type="pres">
      <dgm:prSet presAssocID="{CE36D7F3-BF19-49BD-A292-3FC7B04F967D}" presName="linear" presStyleCnt="0">
        <dgm:presLayoutVars>
          <dgm:animLvl val="lvl"/>
          <dgm:resizeHandles val="exact"/>
        </dgm:presLayoutVars>
      </dgm:prSet>
      <dgm:spPr/>
    </dgm:pt>
    <dgm:pt modelId="{E0904986-4A12-491A-900C-F9F3E19DDBD5}" type="pres">
      <dgm:prSet presAssocID="{8EFA879F-5BDA-421E-8E8E-1257061AF977}" presName="parentText" presStyleLbl="node1" presStyleIdx="0" presStyleCnt="5">
        <dgm:presLayoutVars>
          <dgm:chMax val="0"/>
          <dgm:bulletEnabled val="1"/>
        </dgm:presLayoutVars>
      </dgm:prSet>
      <dgm:spPr/>
    </dgm:pt>
    <dgm:pt modelId="{3D47C48F-28EC-4DE2-8AE4-EF1EE4279504}" type="pres">
      <dgm:prSet presAssocID="{DFDD5F60-134E-408E-B0B0-8594F674BD24}" presName="spacer" presStyleCnt="0"/>
      <dgm:spPr/>
    </dgm:pt>
    <dgm:pt modelId="{93116A57-F24A-4E2A-A8F0-5B193B696B5E}" type="pres">
      <dgm:prSet presAssocID="{813D9540-8F9E-47FB-BE23-DFA3C8E99E0D}" presName="parentText" presStyleLbl="node1" presStyleIdx="1" presStyleCnt="5">
        <dgm:presLayoutVars>
          <dgm:chMax val="0"/>
          <dgm:bulletEnabled val="1"/>
        </dgm:presLayoutVars>
      </dgm:prSet>
      <dgm:spPr/>
    </dgm:pt>
    <dgm:pt modelId="{D80FB5FF-815A-45E0-96CC-D449E6474F17}" type="pres">
      <dgm:prSet presAssocID="{E8F2C513-5B24-4527-8FF2-38265633E622}" presName="spacer" presStyleCnt="0"/>
      <dgm:spPr/>
    </dgm:pt>
    <dgm:pt modelId="{D517DFEC-B74F-40F6-8AAB-ED185B87CEF4}" type="pres">
      <dgm:prSet presAssocID="{D5AD4FE5-309D-4234-A2C6-C2EB91E50394}" presName="parentText" presStyleLbl="node1" presStyleIdx="2" presStyleCnt="5">
        <dgm:presLayoutVars>
          <dgm:chMax val="0"/>
          <dgm:bulletEnabled val="1"/>
        </dgm:presLayoutVars>
      </dgm:prSet>
      <dgm:spPr/>
    </dgm:pt>
    <dgm:pt modelId="{CC7AC2AF-83A2-45F1-97B5-171D651749FA}" type="pres">
      <dgm:prSet presAssocID="{9BA729E8-DA32-4052-8F6B-203A3B8750DA}" presName="spacer" presStyleCnt="0"/>
      <dgm:spPr/>
    </dgm:pt>
    <dgm:pt modelId="{488E1144-52F1-4AD7-B68B-E8C31E68FB84}" type="pres">
      <dgm:prSet presAssocID="{B8B4EF29-00EF-4215-A159-EF710B31CF30}" presName="parentText" presStyleLbl="node1" presStyleIdx="3" presStyleCnt="5">
        <dgm:presLayoutVars>
          <dgm:chMax val="0"/>
          <dgm:bulletEnabled val="1"/>
        </dgm:presLayoutVars>
      </dgm:prSet>
      <dgm:spPr/>
    </dgm:pt>
    <dgm:pt modelId="{58F4A312-D2BA-48E0-A104-24F4F16463CF}" type="pres">
      <dgm:prSet presAssocID="{6C49B414-BE1C-429B-BBF3-034FF46ECACA}" presName="spacer" presStyleCnt="0"/>
      <dgm:spPr/>
    </dgm:pt>
    <dgm:pt modelId="{59D00205-52E4-4FD6-ACE8-7E538373D25E}" type="pres">
      <dgm:prSet presAssocID="{EBC82916-EF88-44F2-8281-35ACDBC08936}" presName="parentText" presStyleLbl="node1" presStyleIdx="4" presStyleCnt="5">
        <dgm:presLayoutVars>
          <dgm:chMax val="0"/>
          <dgm:bulletEnabled val="1"/>
        </dgm:presLayoutVars>
      </dgm:prSet>
      <dgm:spPr/>
    </dgm:pt>
  </dgm:ptLst>
  <dgm:cxnLst>
    <dgm:cxn modelId="{BCA84500-BC55-4962-86B9-F908E5858ABE}" srcId="{CE36D7F3-BF19-49BD-A292-3FC7B04F967D}" destId="{B8B4EF29-00EF-4215-A159-EF710B31CF30}" srcOrd="3" destOrd="0" parTransId="{C0A9352F-7E1C-4429-954F-4E9AFEE2B0DC}" sibTransId="{6C49B414-BE1C-429B-BBF3-034FF46ECACA}"/>
    <dgm:cxn modelId="{1D52F613-07D2-4ADE-8BD5-6FE1EEA1E24C}" type="presOf" srcId="{D5AD4FE5-309D-4234-A2C6-C2EB91E50394}" destId="{D517DFEC-B74F-40F6-8AAB-ED185B87CEF4}" srcOrd="0" destOrd="0" presId="urn:microsoft.com/office/officeart/2005/8/layout/vList2"/>
    <dgm:cxn modelId="{C6E5FA24-0591-4D2C-B089-236AC19CDEF4}" type="presOf" srcId="{813D9540-8F9E-47FB-BE23-DFA3C8E99E0D}" destId="{93116A57-F24A-4E2A-A8F0-5B193B696B5E}" srcOrd="0" destOrd="0" presId="urn:microsoft.com/office/officeart/2005/8/layout/vList2"/>
    <dgm:cxn modelId="{44801F32-FF8D-43BB-8685-E53007C67F9C}" type="presOf" srcId="{8EFA879F-5BDA-421E-8E8E-1257061AF977}" destId="{E0904986-4A12-491A-900C-F9F3E19DDBD5}" srcOrd="0" destOrd="0" presId="urn:microsoft.com/office/officeart/2005/8/layout/vList2"/>
    <dgm:cxn modelId="{29CC973E-98BD-44ED-88FD-4F00DB245F98}" srcId="{CE36D7F3-BF19-49BD-A292-3FC7B04F967D}" destId="{813D9540-8F9E-47FB-BE23-DFA3C8E99E0D}" srcOrd="1" destOrd="0" parTransId="{EDDFA4E2-2B2A-4230-A3A9-8C1DFF6F5CAA}" sibTransId="{E8F2C513-5B24-4527-8FF2-38265633E622}"/>
    <dgm:cxn modelId="{7DC3445E-DC75-4F8A-9A21-3C10D5A3BF76}" type="presOf" srcId="{B8B4EF29-00EF-4215-A159-EF710B31CF30}" destId="{488E1144-52F1-4AD7-B68B-E8C31E68FB84}" srcOrd="0" destOrd="0" presId="urn:microsoft.com/office/officeart/2005/8/layout/vList2"/>
    <dgm:cxn modelId="{EBDB505E-53E7-439D-81DC-6B31863CD758}" type="presOf" srcId="{CE36D7F3-BF19-49BD-A292-3FC7B04F967D}" destId="{2C9F1FD1-4F6D-438F-A778-3D5EE28C6B30}" srcOrd="0" destOrd="0" presId="urn:microsoft.com/office/officeart/2005/8/layout/vList2"/>
    <dgm:cxn modelId="{29905077-A5A0-423C-9FEB-2329222566DF}" type="presOf" srcId="{EBC82916-EF88-44F2-8281-35ACDBC08936}" destId="{59D00205-52E4-4FD6-ACE8-7E538373D25E}" srcOrd="0" destOrd="0" presId="urn:microsoft.com/office/officeart/2005/8/layout/vList2"/>
    <dgm:cxn modelId="{D93D58C3-3D57-4437-929B-04B238E72BEA}" srcId="{CE36D7F3-BF19-49BD-A292-3FC7B04F967D}" destId="{EBC82916-EF88-44F2-8281-35ACDBC08936}" srcOrd="4" destOrd="0" parTransId="{857E249F-35FE-4E84-A481-845D574B39D4}" sibTransId="{98D88121-4F7B-4125-9214-E04C86002A62}"/>
    <dgm:cxn modelId="{A8E65EE7-C14B-477D-81B4-93D3256FA86C}" srcId="{CE36D7F3-BF19-49BD-A292-3FC7B04F967D}" destId="{8EFA879F-5BDA-421E-8E8E-1257061AF977}" srcOrd="0" destOrd="0" parTransId="{3CA627C3-5E42-4995-97FA-CFE85A7D4FF9}" sibTransId="{DFDD5F60-134E-408E-B0B0-8594F674BD24}"/>
    <dgm:cxn modelId="{EB1DB3F1-F3E5-47AF-AF9C-6E1EFC168EFC}" srcId="{CE36D7F3-BF19-49BD-A292-3FC7B04F967D}" destId="{D5AD4FE5-309D-4234-A2C6-C2EB91E50394}" srcOrd="2" destOrd="0" parTransId="{0AB1CCC3-5BCD-4675-8648-78C60A2B14A1}" sibTransId="{9BA729E8-DA32-4052-8F6B-203A3B8750DA}"/>
    <dgm:cxn modelId="{BB614953-C84C-49A0-8903-D00656DC55AD}" type="presParOf" srcId="{2C9F1FD1-4F6D-438F-A778-3D5EE28C6B30}" destId="{E0904986-4A12-491A-900C-F9F3E19DDBD5}" srcOrd="0" destOrd="0" presId="urn:microsoft.com/office/officeart/2005/8/layout/vList2"/>
    <dgm:cxn modelId="{5FA7D536-39F1-44AD-9973-44D657859784}" type="presParOf" srcId="{2C9F1FD1-4F6D-438F-A778-3D5EE28C6B30}" destId="{3D47C48F-28EC-4DE2-8AE4-EF1EE4279504}" srcOrd="1" destOrd="0" presId="urn:microsoft.com/office/officeart/2005/8/layout/vList2"/>
    <dgm:cxn modelId="{94B741DF-4943-4A1F-A0AE-4D45464A49BD}" type="presParOf" srcId="{2C9F1FD1-4F6D-438F-A778-3D5EE28C6B30}" destId="{93116A57-F24A-4E2A-A8F0-5B193B696B5E}" srcOrd="2" destOrd="0" presId="urn:microsoft.com/office/officeart/2005/8/layout/vList2"/>
    <dgm:cxn modelId="{95390DE1-23F2-4B5D-9C86-E78A54AA15E0}" type="presParOf" srcId="{2C9F1FD1-4F6D-438F-A778-3D5EE28C6B30}" destId="{D80FB5FF-815A-45E0-96CC-D449E6474F17}" srcOrd="3" destOrd="0" presId="urn:microsoft.com/office/officeart/2005/8/layout/vList2"/>
    <dgm:cxn modelId="{63A3579F-5F3E-4C17-8375-A9FE4D9FD589}" type="presParOf" srcId="{2C9F1FD1-4F6D-438F-A778-3D5EE28C6B30}" destId="{D517DFEC-B74F-40F6-8AAB-ED185B87CEF4}" srcOrd="4" destOrd="0" presId="urn:microsoft.com/office/officeart/2005/8/layout/vList2"/>
    <dgm:cxn modelId="{9EFEB89B-14E0-4835-AAD1-0D134AFA3E02}" type="presParOf" srcId="{2C9F1FD1-4F6D-438F-A778-3D5EE28C6B30}" destId="{CC7AC2AF-83A2-45F1-97B5-171D651749FA}" srcOrd="5" destOrd="0" presId="urn:microsoft.com/office/officeart/2005/8/layout/vList2"/>
    <dgm:cxn modelId="{91CBA448-1F20-4931-B10F-796CB2F0A7C4}" type="presParOf" srcId="{2C9F1FD1-4F6D-438F-A778-3D5EE28C6B30}" destId="{488E1144-52F1-4AD7-B68B-E8C31E68FB84}" srcOrd="6" destOrd="0" presId="urn:microsoft.com/office/officeart/2005/8/layout/vList2"/>
    <dgm:cxn modelId="{EC6B78F4-5E2C-4171-8F59-FB6D7CF3E039}" type="presParOf" srcId="{2C9F1FD1-4F6D-438F-A778-3D5EE28C6B30}" destId="{58F4A312-D2BA-48E0-A104-24F4F16463CF}" srcOrd="7" destOrd="0" presId="urn:microsoft.com/office/officeart/2005/8/layout/vList2"/>
    <dgm:cxn modelId="{5FF2F2B0-9A30-4EE1-B3FE-D0B1FB9A86E3}" type="presParOf" srcId="{2C9F1FD1-4F6D-438F-A778-3D5EE28C6B30}" destId="{59D00205-52E4-4FD6-ACE8-7E538373D25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04986-4A12-491A-900C-F9F3E19DDBD5}">
      <dsp:nvSpPr>
        <dsp:cNvPr id="0" name=""/>
        <dsp:cNvSpPr/>
      </dsp:nvSpPr>
      <dsp:spPr>
        <a:xfrm>
          <a:off x="0" y="29819"/>
          <a:ext cx="6492875" cy="89856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mbria Math" panose="02040503050406030204" pitchFamily="18" charset="0"/>
              <a:ea typeface="Cambria Math" panose="02040503050406030204" pitchFamily="18" charset="0"/>
            </a:rPr>
            <a:t>The overall system design consists of following phases: </a:t>
          </a:r>
        </a:p>
      </dsp:txBody>
      <dsp:txXfrm>
        <a:off x="43864" y="73683"/>
        <a:ext cx="6405147" cy="810832"/>
      </dsp:txXfrm>
    </dsp:sp>
    <dsp:sp modelId="{93116A57-F24A-4E2A-A8F0-5B193B696B5E}">
      <dsp:nvSpPr>
        <dsp:cNvPr id="0" name=""/>
        <dsp:cNvSpPr/>
      </dsp:nvSpPr>
      <dsp:spPr>
        <a:xfrm>
          <a:off x="0" y="1066619"/>
          <a:ext cx="6492875" cy="898560"/>
        </a:xfrm>
        <a:prstGeom prst="roundRect">
          <a:avLst/>
        </a:prstGeom>
        <a:solidFill>
          <a:schemeClr val="accent2">
            <a:hueOff val="-898490"/>
            <a:satOff val="6181"/>
            <a:lumOff val="68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mbria Math" panose="02040503050406030204" pitchFamily="18" charset="0"/>
              <a:ea typeface="Cambria Math" panose="02040503050406030204" pitchFamily="18" charset="0"/>
            </a:rPr>
            <a:t>(a) Data collection in the form of speech. </a:t>
          </a:r>
        </a:p>
      </dsp:txBody>
      <dsp:txXfrm>
        <a:off x="43864" y="1110483"/>
        <a:ext cx="6405147" cy="810832"/>
      </dsp:txXfrm>
    </dsp:sp>
    <dsp:sp modelId="{D517DFEC-B74F-40F6-8AAB-ED185B87CEF4}">
      <dsp:nvSpPr>
        <dsp:cNvPr id="0" name=""/>
        <dsp:cNvSpPr/>
      </dsp:nvSpPr>
      <dsp:spPr>
        <a:xfrm>
          <a:off x="0" y="2103419"/>
          <a:ext cx="6492875" cy="898560"/>
        </a:xfrm>
        <a:prstGeom prst="roundRect">
          <a:avLst/>
        </a:prstGeom>
        <a:solidFill>
          <a:schemeClr val="accent2">
            <a:hueOff val="-1796981"/>
            <a:satOff val="12361"/>
            <a:lumOff val="137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mbria Math" panose="02040503050406030204" pitchFamily="18" charset="0"/>
              <a:ea typeface="Cambria Math" panose="02040503050406030204" pitchFamily="18" charset="0"/>
            </a:rPr>
            <a:t>(b) Voice analysis and conversion to text </a:t>
          </a:r>
        </a:p>
      </dsp:txBody>
      <dsp:txXfrm>
        <a:off x="43864" y="2147283"/>
        <a:ext cx="6405147" cy="810832"/>
      </dsp:txXfrm>
    </dsp:sp>
    <dsp:sp modelId="{488E1144-52F1-4AD7-B68B-E8C31E68FB84}">
      <dsp:nvSpPr>
        <dsp:cNvPr id="0" name=""/>
        <dsp:cNvSpPr/>
      </dsp:nvSpPr>
      <dsp:spPr>
        <a:xfrm>
          <a:off x="0" y="3140219"/>
          <a:ext cx="6492875" cy="898560"/>
        </a:xfrm>
        <a:prstGeom prst="roundRect">
          <a:avLst/>
        </a:prstGeom>
        <a:solidFill>
          <a:schemeClr val="accent2">
            <a:hueOff val="-2695471"/>
            <a:satOff val="18542"/>
            <a:lumOff val="205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mbria Math" panose="02040503050406030204" pitchFamily="18" charset="0"/>
              <a:ea typeface="Cambria Math" panose="02040503050406030204" pitchFamily="18" charset="0"/>
            </a:rPr>
            <a:t>(c) Data storage and processing</a:t>
          </a:r>
        </a:p>
      </dsp:txBody>
      <dsp:txXfrm>
        <a:off x="43864" y="3184083"/>
        <a:ext cx="6405147" cy="810832"/>
      </dsp:txXfrm>
    </dsp:sp>
    <dsp:sp modelId="{59D00205-52E4-4FD6-ACE8-7E538373D25E}">
      <dsp:nvSpPr>
        <dsp:cNvPr id="0" name=""/>
        <dsp:cNvSpPr/>
      </dsp:nvSpPr>
      <dsp:spPr>
        <a:xfrm>
          <a:off x="0" y="4177020"/>
          <a:ext cx="6492875" cy="898560"/>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mbria Math" panose="02040503050406030204" pitchFamily="18" charset="0"/>
              <a:ea typeface="Cambria Math" panose="02040503050406030204" pitchFamily="18" charset="0"/>
            </a:rPr>
            <a:t>(d) Generating speech from the processed text output</a:t>
          </a:r>
        </a:p>
      </dsp:txBody>
      <dsp:txXfrm>
        <a:off x="43864" y="4220884"/>
        <a:ext cx="6405147" cy="8108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13410A-1EB7-45BC-A8EF-BA689382A118}" type="datetimeFigureOut">
              <a:rPr lang="en-IN" smtClean="0"/>
              <a:t>06-05-2022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16826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13410A-1EB7-45BC-A8EF-BA689382A118}"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3169408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3410A-1EB7-45BC-A8EF-BA689382A118}"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4061480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3410A-1EB7-45BC-A8EF-BA689382A118}"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1010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3410A-1EB7-45BC-A8EF-BA689382A118}"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3066748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3410A-1EB7-45BC-A8EF-BA689382A118}"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2724950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3410A-1EB7-45BC-A8EF-BA689382A118}"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777877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3410A-1EB7-45BC-A8EF-BA689382A118}"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2709613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3410A-1EB7-45BC-A8EF-BA689382A118}"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194274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3410A-1EB7-45BC-A8EF-BA689382A118}"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300372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3410A-1EB7-45BC-A8EF-BA689382A118}"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919034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13410A-1EB7-45BC-A8EF-BA689382A118}"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191744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13410A-1EB7-45BC-A8EF-BA689382A118}"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4209267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13410A-1EB7-45BC-A8EF-BA689382A118}" type="datetimeFigureOut">
              <a:rPr lang="en-IN" smtClean="0"/>
              <a:t>06-05-2022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1226147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13410A-1EB7-45BC-A8EF-BA689382A118}" type="datetimeFigureOut">
              <a:rPr lang="en-IN" smtClean="0"/>
              <a:t>06-05-2022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300163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13410A-1EB7-45BC-A8EF-BA689382A118}"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318402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13410A-1EB7-45BC-A8EF-BA689382A118}"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B05B1-B308-4299-88A2-816B8181A2D8}" type="slidenum">
              <a:rPr lang="en-IN" smtClean="0"/>
              <a:t>‹#›</a:t>
            </a:fld>
            <a:endParaRPr lang="en-IN"/>
          </a:p>
        </p:txBody>
      </p:sp>
    </p:spTree>
    <p:extLst>
      <p:ext uri="{BB962C8B-B14F-4D97-AF65-F5344CB8AC3E}">
        <p14:creationId xmlns:p14="http://schemas.microsoft.com/office/powerpoint/2010/main" val="244030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13410A-1EB7-45BC-A8EF-BA689382A118}" type="datetimeFigureOut">
              <a:rPr lang="en-IN" smtClean="0"/>
              <a:t>06-05-2022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EB05B1-B308-4299-88A2-816B8181A2D8}" type="slidenum">
              <a:rPr lang="en-IN" smtClean="0"/>
              <a:t>‹#›</a:t>
            </a:fld>
            <a:endParaRPr lang="en-IN"/>
          </a:p>
        </p:txBody>
      </p:sp>
    </p:spTree>
    <p:extLst>
      <p:ext uri="{BB962C8B-B14F-4D97-AF65-F5344CB8AC3E}">
        <p14:creationId xmlns:p14="http://schemas.microsoft.com/office/powerpoint/2010/main" val="2922381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4" descr="Microphone against a white background">
            <a:extLst>
              <a:ext uri="{FF2B5EF4-FFF2-40B4-BE49-F238E27FC236}">
                <a16:creationId xmlns:a16="http://schemas.microsoft.com/office/drawing/2014/main" id="{8D4CACA9-FC91-4CE9-91A7-7CFF4E56543B}"/>
              </a:ext>
            </a:extLst>
          </p:cNvPr>
          <p:cNvPicPr>
            <a:picLocks noChangeAspect="1"/>
          </p:cNvPicPr>
          <p:nvPr/>
        </p:nvPicPr>
        <p:blipFill rotWithShape="1">
          <a:blip r:embed="rId2">
            <a:alphaModFix amt="40000"/>
          </a:blip>
          <a:srcRect t="5974" b="9756"/>
          <a:stretch/>
        </p:blipFill>
        <p:spPr>
          <a:xfrm>
            <a:off x="0" y="-27720"/>
            <a:ext cx="12265891" cy="6885719"/>
          </a:xfrm>
          <a:prstGeom prst="rect">
            <a:avLst/>
          </a:prstGeom>
        </p:spPr>
      </p:pic>
      <p:sp>
        <p:nvSpPr>
          <p:cNvPr id="2" name="Title 1">
            <a:extLst>
              <a:ext uri="{FF2B5EF4-FFF2-40B4-BE49-F238E27FC236}">
                <a16:creationId xmlns:a16="http://schemas.microsoft.com/office/drawing/2014/main" id="{481AB6E1-AA4A-4EC6-8382-F0C3B73CDC19}"/>
              </a:ext>
            </a:extLst>
          </p:cNvPr>
          <p:cNvSpPr>
            <a:spLocks noGrp="1"/>
          </p:cNvSpPr>
          <p:nvPr>
            <p:ph type="ctrTitle"/>
          </p:nvPr>
        </p:nvSpPr>
        <p:spPr>
          <a:xfrm>
            <a:off x="-522513" y="401217"/>
            <a:ext cx="4282750" cy="2715208"/>
          </a:xfrm>
        </p:spPr>
        <p:txBody>
          <a:bodyPr>
            <a:normAutofit fontScale="90000"/>
          </a:bodyPr>
          <a:lstStyle/>
          <a:p>
            <a:r>
              <a:rPr lang="en-US" dirty="0">
                <a:latin typeface="Algerian" panose="04020705040A02060702" pitchFamily="82" charset="0"/>
              </a:rPr>
              <a:t>PERSONAL VOICE ASSISTANT</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6857A506-A955-4AF9-BDEC-83DC205E69BE}"/>
              </a:ext>
            </a:extLst>
          </p:cNvPr>
          <p:cNvSpPr>
            <a:spLocks noGrp="1"/>
          </p:cNvSpPr>
          <p:nvPr>
            <p:ph type="subTitle" idx="1"/>
          </p:nvPr>
        </p:nvSpPr>
        <p:spPr>
          <a:xfrm>
            <a:off x="-410546" y="3996266"/>
            <a:ext cx="3834882" cy="2715207"/>
          </a:xfrm>
        </p:spPr>
        <p:txBody>
          <a:bodyPr>
            <a:normAutofit/>
          </a:bodyPr>
          <a:lstStyle/>
          <a:p>
            <a:pPr>
              <a:lnSpc>
                <a:spcPct val="90000"/>
              </a:lnSpc>
            </a:pPr>
            <a:r>
              <a:rPr lang="en-IN" sz="2000" dirty="0">
                <a:latin typeface="Cambria Math" panose="02040503050406030204" pitchFamily="18" charset="0"/>
                <a:ea typeface="Cambria Math" panose="02040503050406030204" pitchFamily="18" charset="0"/>
                <a:cs typeface="Aldhabi" panose="01000000000000000000" pitchFamily="2" charset="-78"/>
              </a:rPr>
              <a:t>G.SAITEJA  -2010030055</a:t>
            </a:r>
          </a:p>
          <a:p>
            <a:pPr>
              <a:lnSpc>
                <a:spcPct val="90000"/>
              </a:lnSpc>
            </a:pPr>
            <a:r>
              <a:rPr lang="en-IN" sz="2000" dirty="0">
                <a:latin typeface="Cambria Math" panose="02040503050406030204" pitchFamily="18" charset="0"/>
                <a:ea typeface="Cambria Math" panose="02040503050406030204" pitchFamily="18" charset="0"/>
                <a:cs typeface="Aldhabi" panose="01000000000000000000" pitchFamily="2" charset="-78"/>
              </a:rPr>
              <a:t>MD.ADNAN-2010030236</a:t>
            </a:r>
          </a:p>
          <a:p>
            <a:pPr>
              <a:lnSpc>
                <a:spcPct val="90000"/>
              </a:lnSpc>
            </a:pPr>
            <a:r>
              <a:rPr lang="en-IN" sz="2000" dirty="0">
                <a:latin typeface="Cambria Math" panose="02040503050406030204" pitchFamily="18" charset="0"/>
                <a:ea typeface="Cambria Math" panose="02040503050406030204" pitchFamily="18" charset="0"/>
                <a:cs typeface="Aldhabi" panose="01000000000000000000" pitchFamily="2" charset="-78"/>
              </a:rPr>
              <a:t>G.SAMANTH-2010030272</a:t>
            </a:r>
          </a:p>
          <a:p>
            <a:pPr>
              <a:lnSpc>
                <a:spcPct val="90000"/>
              </a:lnSpc>
            </a:pPr>
            <a:r>
              <a:rPr lang="en-IN" sz="2000" dirty="0">
                <a:latin typeface="Cambria Math" panose="02040503050406030204" pitchFamily="18" charset="0"/>
                <a:ea typeface="Cambria Math" panose="02040503050406030204" pitchFamily="18" charset="0"/>
                <a:cs typeface="Aldhabi" panose="01000000000000000000" pitchFamily="2" charset="-78"/>
              </a:rPr>
              <a:t>   K.TRIBHUVAN-2010030402</a:t>
            </a:r>
          </a:p>
          <a:p>
            <a:pPr>
              <a:lnSpc>
                <a:spcPct val="90000"/>
              </a:lnSpc>
            </a:pPr>
            <a:endParaRPr lang="en-IN" sz="1500" dirty="0">
              <a:latin typeface="Aldhabi" panose="01000000000000000000" pitchFamily="2" charset="-78"/>
              <a:cs typeface="Aldhabi" panose="01000000000000000000" pitchFamily="2" charset="-78"/>
            </a:endParaRPr>
          </a:p>
          <a:p>
            <a:pPr>
              <a:lnSpc>
                <a:spcPct val="90000"/>
              </a:lnSpc>
            </a:pPr>
            <a:endParaRPr lang="en-IN" sz="15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27544782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2C50-C853-4A1D-8130-957D3D44AD63}"/>
              </a:ext>
            </a:extLst>
          </p:cNvPr>
          <p:cNvSpPr>
            <a:spLocks noGrp="1"/>
          </p:cNvSpPr>
          <p:nvPr>
            <p:ph type="title"/>
          </p:nvPr>
        </p:nvSpPr>
        <p:spPr>
          <a:xfrm>
            <a:off x="1464817" y="685800"/>
            <a:ext cx="10038208" cy="1009835"/>
          </a:xfrm>
        </p:spPr>
        <p:txBody>
          <a:bodyPr/>
          <a:lstStyle/>
          <a:p>
            <a:r>
              <a:rPr lang="en-US" b="0" i="0" dirty="0">
                <a:solidFill>
                  <a:srgbClr val="292929"/>
                </a:solidFill>
                <a:effectLst/>
                <a:latin typeface="Cambria Math" panose="02040503050406030204" pitchFamily="18" charset="0"/>
                <a:ea typeface="Cambria Math" panose="02040503050406030204" pitchFamily="18" charset="0"/>
              </a:rPr>
              <a:t>Spectrogram Images</a:t>
            </a:r>
            <a:endParaRPr lang="en-US" dirty="0">
              <a:latin typeface="Cambria Math" panose="02040503050406030204" pitchFamily="18" charset="0"/>
              <a:ea typeface="Cambria Math" panose="02040503050406030204" pitchFamily="18" charset="0"/>
            </a:endParaRPr>
          </a:p>
        </p:txBody>
      </p:sp>
      <p:pic>
        <p:nvPicPr>
          <p:cNvPr id="1026" name="Picture 2">
            <a:extLst>
              <a:ext uri="{FF2B5EF4-FFF2-40B4-BE49-F238E27FC236}">
                <a16:creationId xmlns:a16="http://schemas.microsoft.com/office/drawing/2014/main" id="{FB6A999F-D659-4D84-A06E-D7DA613316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5647" y="1953087"/>
            <a:ext cx="8087557" cy="3838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72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7BB6-4820-F720-C7C1-061DAA41B06D}"/>
              </a:ext>
            </a:extLst>
          </p:cNvPr>
          <p:cNvSpPr>
            <a:spLocks noGrp="1"/>
          </p:cNvSpPr>
          <p:nvPr>
            <p:ph type="title"/>
          </p:nvPr>
        </p:nvSpPr>
        <p:spPr>
          <a:xfrm>
            <a:off x="1484311" y="685801"/>
            <a:ext cx="10018713" cy="1050636"/>
          </a:xfrm>
        </p:spPr>
        <p:txBody>
          <a:bodyPr>
            <a:normAutofit/>
          </a:bodyPr>
          <a:lstStyle/>
          <a:p>
            <a:r>
              <a:rPr lang="en-US" sz="3200" dirty="0">
                <a:latin typeface="Algerian" panose="04020705040A02060702" pitchFamily="82" charset="0"/>
                <a:cs typeface="Times New Roman" panose="02020603050405020304" pitchFamily="18" charset="0"/>
              </a:rPr>
              <a:t>FUTURE SCOPE </a:t>
            </a:r>
          </a:p>
        </p:txBody>
      </p:sp>
      <p:sp>
        <p:nvSpPr>
          <p:cNvPr id="3" name="Content Placeholder 2">
            <a:extLst>
              <a:ext uri="{FF2B5EF4-FFF2-40B4-BE49-F238E27FC236}">
                <a16:creationId xmlns:a16="http://schemas.microsoft.com/office/drawing/2014/main" id="{907F3110-69C5-4AF6-527F-475A32014572}"/>
              </a:ext>
            </a:extLst>
          </p:cNvPr>
          <p:cNvSpPr>
            <a:spLocks noGrp="1"/>
          </p:cNvSpPr>
          <p:nvPr>
            <p:ph idx="1"/>
          </p:nvPr>
        </p:nvSpPr>
        <p:spPr>
          <a:xfrm>
            <a:off x="1484310" y="1838036"/>
            <a:ext cx="10018713" cy="3953165"/>
          </a:xfrm>
        </p:spPr>
        <p:txBody>
          <a:bodyPr>
            <a:normAutofit/>
          </a:bodyPr>
          <a:lstStyle/>
          <a:p>
            <a:pPr marL="0" indent="0" algn="just">
              <a:buNone/>
            </a:pPr>
            <a:r>
              <a:rPr lang="en-US" dirty="0">
                <a:latin typeface="Cambria Math" panose="02040503050406030204" pitchFamily="18" charset="0"/>
                <a:ea typeface="Cambria Math" panose="02040503050406030204" pitchFamily="18" charset="0"/>
              </a:rPr>
              <a:t>Using this system as a framework, the system can be expanded to features security. Security is important these days so it can be combined with this system to give more advanced security features. In this, the voice authentication technology can be implemented for more security. More advancement are possible like operating on various tones or accents from different regions that mean it should be able to perform operations on various voice tones and accents.. Further modifications are possible like learning the answer of questions that are not known by the voice assistant and replying whenever next time the same question is put up by the user.</a:t>
            </a:r>
          </a:p>
        </p:txBody>
      </p:sp>
    </p:spTree>
    <p:extLst>
      <p:ext uri="{BB962C8B-B14F-4D97-AF65-F5344CB8AC3E}">
        <p14:creationId xmlns:p14="http://schemas.microsoft.com/office/powerpoint/2010/main" val="44161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927FB8-257E-4CE0-9BA8-FEB6EF5A3C7C}"/>
              </a:ext>
            </a:extLst>
          </p:cNvPr>
          <p:cNvSpPr>
            <a:spLocks noGrp="1"/>
          </p:cNvSpPr>
          <p:nvPr>
            <p:ph type="title"/>
          </p:nvPr>
        </p:nvSpPr>
        <p:spPr>
          <a:xfrm>
            <a:off x="1189702" y="1261872"/>
            <a:ext cx="3145536" cy="4334256"/>
          </a:xfrm>
        </p:spPr>
        <p:txBody>
          <a:bodyPr>
            <a:normAutofit/>
          </a:bodyPr>
          <a:lstStyle/>
          <a:p>
            <a:pPr algn="r"/>
            <a:r>
              <a:rPr lang="en-US" sz="3600" dirty="0">
                <a:latin typeface="Algerian" panose="04020705040A02060702" pitchFamily="82" charset="0"/>
              </a:rPr>
              <a:t>conclusion</a:t>
            </a:r>
            <a:endParaRPr lang="en-IN" sz="3600" dirty="0">
              <a:latin typeface="Algerian" panose="04020705040A02060702" pitchFamily="82" charset="0"/>
            </a:endParaRP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EB1597-5BA4-49C5-9787-5D9C05BAB06A}"/>
              </a:ext>
            </a:extLst>
          </p:cNvPr>
          <p:cNvSpPr>
            <a:spLocks noGrp="1"/>
          </p:cNvSpPr>
          <p:nvPr>
            <p:ph idx="1"/>
          </p:nvPr>
        </p:nvSpPr>
        <p:spPr>
          <a:xfrm>
            <a:off x="5007932" y="1261873"/>
            <a:ext cx="5951013" cy="4449422"/>
          </a:xfrm>
        </p:spPr>
        <p:txBody>
          <a:bodyPr>
            <a:normAutofit/>
          </a:bodyPr>
          <a:lstStyle/>
          <a:p>
            <a:r>
              <a:rPr lang="en-US" sz="3200" dirty="0">
                <a:latin typeface="Aldhabi" panose="01000000000000000000" pitchFamily="2" charset="-78"/>
                <a:cs typeface="Aldhabi" panose="01000000000000000000" pitchFamily="2" charset="-78"/>
              </a:rPr>
              <a:t>Voice Controlled Personal Assistant System will utilize natural language processing and artificial intelligence techniques to create a smart assistant that can perform IoT applications and even solve user queries by using web searches...Using it can reduce human effort required for interaction with many other subsystems, which would otherwise need to be performed manually.</a:t>
            </a:r>
            <a:endParaRPr lang="en-IN" sz="32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61708824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photo of a microphone in an outdoor concert">
            <a:extLst>
              <a:ext uri="{FF2B5EF4-FFF2-40B4-BE49-F238E27FC236}">
                <a16:creationId xmlns:a16="http://schemas.microsoft.com/office/drawing/2014/main" id="{63D02EEB-D080-4E5A-9D0E-DA5CAF6D0A2F}"/>
              </a:ext>
            </a:extLst>
          </p:cNvPr>
          <p:cNvPicPr>
            <a:picLocks noChangeAspect="1"/>
          </p:cNvPicPr>
          <p:nvPr/>
        </p:nvPicPr>
        <p:blipFill rotWithShape="1">
          <a:blip r:embed="rId3"/>
          <a:srcRect l="20252" r="28170"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2" name="Group 15">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7"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8"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9"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0"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1"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2"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605D2D9-ED81-41D1-BC5D-E0DCD3501954}"/>
              </a:ext>
            </a:extLst>
          </p:cNvPr>
          <p:cNvSpPr>
            <a:spLocks noGrp="1"/>
          </p:cNvSpPr>
          <p:nvPr>
            <p:ph type="title"/>
          </p:nvPr>
        </p:nvSpPr>
        <p:spPr>
          <a:xfrm>
            <a:off x="972080" y="685800"/>
            <a:ext cx="5260680" cy="1752599"/>
          </a:xfrm>
        </p:spPr>
        <p:txBody>
          <a:bodyPr>
            <a:normAutofit/>
          </a:bodyPr>
          <a:lstStyle/>
          <a:p>
            <a:pPr algn="l"/>
            <a:r>
              <a:rPr lang="en-IN" b="0" i="0" dirty="0">
                <a:effectLst/>
                <a:latin typeface="Algerian" panose="04020705040A02060702" pitchFamily="82" charset="0"/>
              </a:rPr>
              <a:t>References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70232244-2E01-4C8F-8283-6BAC648968E8}"/>
              </a:ext>
            </a:extLst>
          </p:cNvPr>
          <p:cNvSpPr>
            <a:spLocks noGrp="1"/>
          </p:cNvSpPr>
          <p:nvPr>
            <p:ph idx="1"/>
          </p:nvPr>
        </p:nvSpPr>
        <p:spPr>
          <a:xfrm>
            <a:off x="643468" y="2666999"/>
            <a:ext cx="5260680" cy="3124201"/>
          </a:xfrm>
        </p:spPr>
        <p:txBody>
          <a:bodyPr>
            <a:normAutofit fontScale="92500" lnSpcReduction="20000"/>
          </a:bodyPr>
          <a:lstStyle/>
          <a:p>
            <a:pPr>
              <a:lnSpc>
                <a:spcPct val="90000"/>
              </a:lnSpc>
            </a:pPr>
            <a:r>
              <a:rPr lang="en-IN" b="0" i="0" dirty="0">
                <a:effectLst/>
                <a:latin typeface="Aldhabi" panose="01000000000000000000" pitchFamily="2" charset="-78"/>
                <a:cs typeface="Aldhabi" panose="01000000000000000000" pitchFamily="2" charset="-78"/>
              </a:rPr>
              <a:t>V. G.Bohouta, "Comparing speech recognition systems," International journal, 2017. </a:t>
            </a:r>
          </a:p>
          <a:p>
            <a:pPr>
              <a:lnSpc>
                <a:spcPct val="90000"/>
              </a:lnSpc>
            </a:pPr>
            <a:r>
              <a:rPr lang="en-IN" b="0" i="0" dirty="0">
                <a:effectLst/>
                <a:latin typeface="Aldhabi" panose="01000000000000000000" pitchFamily="2" charset="-78"/>
                <a:cs typeface="Aldhabi" panose="01000000000000000000" pitchFamily="2" charset="-78"/>
              </a:rPr>
              <a:t> D.Yulli, "Using voice assistant skills," International journal, 2019. </a:t>
            </a:r>
          </a:p>
          <a:p>
            <a:pPr>
              <a:lnSpc>
                <a:spcPct val="90000"/>
              </a:lnSpc>
            </a:pPr>
            <a:r>
              <a:rPr lang="en-IN" b="0" i="0" dirty="0">
                <a:effectLst/>
                <a:latin typeface="Aldhabi" panose="01000000000000000000" pitchFamily="2" charset="-78"/>
                <a:cs typeface="Aldhabi" panose="01000000000000000000" pitchFamily="2" charset="-78"/>
              </a:rPr>
              <a:t>J. F. Hill, "Real conversations with artificial intelligence," International journal, 2015. </a:t>
            </a:r>
          </a:p>
          <a:p>
            <a:pPr>
              <a:lnSpc>
                <a:spcPct val="90000"/>
              </a:lnSpc>
            </a:pPr>
            <a:r>
              <a:rPr lang="en-IN" b="0" i="0" dirty="0">
                <a:effectLst/>
                <a:latin typeface="Aldhabi" panose="01000000000000000000" pitchFamily="2" charset="-78"/>
                <a:cs typeface="Aldhabi" panose="01000000000000000000" pitchFamily="2" charset="-78"/>
              </a:rPr>
              <a:t> Algou+, "Voice assistant," World journal of education, 2016. </a:t>
            </a:r>
          </a:p>
          <a:p>
            <a:pPr>
              <a:lnSpc>
                <a:spcPct val="90000"/>
              </a:lnSpc>
            </a:pPr>
            <a:r>
              <a:rPr lang="en-IN" b="0" i="0" dirty="0">
                <a:effectLst/>
                <a:latin typeface="Aldhabi" panose="01000000000000000000" pitchFamily="2" charset="-78"/>
                <a:cs typeface="Aldhabi" panose="01000000000000000000" pitchFamily="2" charset="-78"/>
              </a:rPr>
              <a:t>"Dillon T," International journal, 2018. </a:t>
            </a:r>
          </a:p>
          <a:p>
            <a:pPr>
              <a:lnSpc>
                <a:spcPct val="90000"/>
              </a:lnSpc>
            </a:pPr>
            <a:r>
              <a:rPr lang="en-IN" b="0" i="0" dirty="0">
                <a:effectLst/>
                <a:latin typeface="Aldhabi" panose="01000000000000000000" pitchFamily="2" charset="-78"/>
                <a:cs typeface="Aldhabi" panose="01000000000000000000" pitchFamily="2" charset="-78"/>
              </a:rPr>
              <a:t> H. j, "Extracting chatbot knowledge from assistant," International journal, 2007</a:t>
            </a:r>
          </a:p>
          <a:p>
            <a:pPr>
              <a:lnSpc>
                <a:spcPct val="90000"/>
              </a:lnSpc>
            </a:pPr>
            <a:endParaRPr lang="en-IN" sz="17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2995523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27FB8-257E-4CE0-9BA8-FEB6EF5A3C7C}"/>
              </a:ext>
            </a:extLst>
          </p:cNvPr>
          <p:cNvSpPr>
            <a:spLocks noGrp="1"/>
          </p:cNvSpPr>
          <p:nvPr>
            <p:ph type="title"/>
          </p:nvPr>
        </p:nvSpPr>
        <p:spPr>
          <a:xfrm>
            <a:off x="1484313" y="2463283"/>
            <a:ext cx="10018709" cy="1222310"/>
          </a:xfrm>
        </p:spPr>
        <p:txBody>
          <a:bodyPr vert="horz" lIns="91440" tIns="45720" rIns="91440" bIns="45720" rtlCol="0" anchor="b">
            <a:normAutofit/>
          </a:bodyPr>
          <a:lstStyle/>
          <a:p>
            <a:pPr algn="l"/>
            <a:r>
              <a:rPr lang="en-US" sz="6200" dirty="0">
                <a:latin typeface="Algerian" panose="04020705040A02060702" pitchFamily="82" charset="0"/>
              </a:rPr>
              <a:t>THANK YOU</a:t>
            </a:r>
          </a:p>
        </p:txBody>
      </p:sp>
      <p:sp>
        <p:nvSpPr>
          <p:cNvPr id="4" name="Text Placeholder 3">
            <a:extLst>
              <a:ext uri="{FF2B5EF4-FFF2-40B4-BE49-F238E27FC236}">
                <a16:creationId xmlns:a16="http://schemas.microsoft.com/office/drawing/2014/main" id="{6544890D-8A3F-49DF-9442-BB46F1A5E875}"/>
              </a:ext>
            </a:extLst>
          </p:cNvPr>
          <p:cNvSpPr>
            <a:spLocks noGrp="1"/>
          </p:cNvSpPr>
          <p:nvPr>
            <p:ph type="body" idx="1"/>
          </p:nvPr>
        </p:nvSpPr>
        <p:spPr/>
        <p:txBody>
          <a:bodyPr>
            <a:normAutofit/>
          </a:bodyPr>
          <a:lstStyle/>
          <a:p>
            <a:r>
              <a:rPr lang="en-US" sz="2400" dirty="0">
                <a:latin typeface="Algerian" panose="04020705040A02060702" pitchFamily="82" charset="0"/>
              </a:rPr>
              <a:t>MENTOR: Dr. Arpita Gupta </a:t>
            </a:r>
            <a:endParaRPr lang="en-IN" sz="2400" dirty="0">
              <a:latin typeface="Algerian" panose="04020705040A02060702" pitchFamily="82" charset="0"/>
            </a:endParaRPr>
          </a:p>
        </p:txBody>
      </p:sp>
    </p:spTree>
    <p:extLst>
      <p:ext uri="{BB962C8B-B14F-4D97-AF65-F5344CB8AC3E}">
        <p14:creationId xmlns:p14="http://schemas.microsoft.com/office/powerpoint/2010/main" val="25955305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3437271A-FA30-4177-ADB7-36B36F6CF4A2}"/>
              </a:ext>
            </a:extLst>
          </p:cNvPr>
          <p:cNvSpPr>
            <a:spLocks noGrp="1"/>
          </p:cNvSpPr>
          <p:nvPr>
            <p:ph type="title"/>
          </p:nvPr>
        </p:nvSpPr>
        <p:spPr>
          <a:xfrm>
            <a:off x="1018191" y="257175"/>
            <a:ext cx="7411825" cy="1057275"/>
          </a:xfrm>
        </p:spPr>
        <p:txBody>
          <a:bodyPr>
            <a:normAutofit fontScale="90000"/>
          </a:bodyPr>
          <a:lstStyle/>
          <a:p>
            <a:r>
              <a:rPr lang="en-IN" dirty="0">
                <a:latin typeface="Algerian" panose="04020705040A02060702" pitchFamily="82" charset="0"/>
              </a:rPr>
              <a:t>Introduction</a:t>
            </a:r>
            <a:br>
              <a:rPr lang="en-IN"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429723E3-A8E4-4C29-8019-96D3AF515988}"/>
              </a:ext>
            </a:extLst>
          </p:cNvPr>
          <p:cNvSpPr>
            <a:spLocks noGrp="1"/>
          </p:cNvSpPr>
          <p:nvPr>
            <p:ph idx="1"/>
          </p:nvPr>
        </p:nvSpPr>
        <p:spPr>
          <a:xfrm>
            <a:off x="171450" y="1314450"/>
            <a:ext cx="8372475" cy="4838699"/>
          </a:xfrm>
        </p:spPr>
        <p:txBody>
          <a:bodyPr anchor="t">
            <a:noAutofit/>
          </a:bodyPr>
          <a:lstStyle/>
          <a:p>
            <a:pPr>
              <a:lnSpc>
                <a:spcPct val="90000"/>
              </a:lnSpc>
            </a:pPr>
            <a:r>
              <a:rPr lang="en-US" sz="2800" b="0" i="0" dirty="0">
                <a:effectLst/>
                <a:latin typeface="Aldhabi" panose="01000000000000000000" pitchFamily="2" charset="-78"/>
                <a:cs typeface="Aldhabi" panose="01000000000000000000" pitchFamily="2" charset="-78"/>
              </a:rPr>
              <a:t>A </a:t>
            </a:r>
            <a:r>
              <a:rPr lang="en-US" sz="2800" b="1" i="0" dirty="0">
                <a:effectLst/>
                <a:latin typeface="Aldhabi" panose="01000000000000000000" pitchFamily="2" charset="-78"/>
                <a:cs typeface="Aldhabi" panose="01000000000000000000" pitchFamily="2" charset="-78"/>
              </a:rPr>
              <a:t>voice assistant</a:t>
            </a:r>
            <a:r>
              <a:rPr lang="en-US" sz="2800" b="0" i="0" dirty="0">
                <a:effectLst/>
                <a:latin typeface="Aldhabi" panose="01000000000000000000" pitchFamily="2" charset="-78"/>
                <a:cs typeface="Aldhabi" panose="01000000000000000000" pitchFamily="2" charset="-78"/>
              </a:rPr>
              <a:t> is a digital assistant that uses </a:t>
            </a:r>
            <a:r>
              <a:rPr lang="en-US" sz="2800" b="1" i="0" dirty="0">
                <a:effectLst/>
                <a:latin typeface="Aldhabi" panose="01000000000000000000" pitchFamily="2" charset="-78"/>
                <a:cs typeface="Aldhabi" panose="01000000000000000000" pitchFamily="2" charset="-78"/>
              </a:rPr>
              <a:t>voice recognition</a:t>
            </a:r>
            <a:r>
              <a:rPr lang="en-US" sz="2800" b="0" i="0" dirty="0">
                <a:effectLst/>
                <a:latin typeface="Aldhabi" panose="01000000000000000000" pitchFamily="2" charset="-78"/>
                <a:cs typeface="Aldhabi" panose="01000000000000000000" pitchFamily="2" charset="-78"/>
              </a:rPr>
              <a:t>, language processing algorithms, and voice synthesis to listen to specific voice commands and return relevant information or perform specific functions as requested by the user. </a:t>
            </a:r>
          </a:p>
          <a:p>
            <a:pPr>
              <a:lnSpc>
                <a:spcPct val="90000"/>
              </a:lnSpc>
            </a:pPr>
            <a:r>
              <a:rPr lang="en-US" sz="2800" b="0" i="0" dirty="0">
                <a:effectLst/>
                <a:latin typeface="Aldhabi" panose="01000000000000000000" pitchFamily="2" charset="-78"/>
                <a:cs typeface="Aldhabi" panose="01000000000000000000" pitchFamily="2" charset="-78"/>
              </a:rPr>
              <a:t>Virtual Assistants are software programs that help you ease your day to day tasks, such as showing weather report, creating reminders, making shopping lists etc. They can take commands via text (online chat bots) or by voice. Voice based intelligent assistants need an invoking word or wake word to activate the listener, followed by the command. </a:t>
            </a:r>
          </a:p>
          <a:p>
            <a:pPr>
              <a:lnSpc>
                <a:spcPct val="90000"/>
              </a:lnSpc>
            </a:pPr>
            <a:r>
              <a:rPr lang="en-US" sz="2800" b="0" i="0" dirty="0">
                <a:effectLst/>
                <a:latin typeface="Aldhabi" panose="01000000000000000000" pitchFamily="2" charset="-78"/>
                <a:cs typeface="Aldhabi" panose="01000000000000000000" pitchFamily="2" charset="-78"/>
              </a:rPr>
              <a:t>This system is designed to be used efficiently on desktops. Personal assistant software improves user productivity by managing routine tasks of the user and  providing information from online sources to the user.</a:t>
            </a:r>
            <a:endParaRPr lang="en-IN" sz="28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83680701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8545-F87C-4EEB-8197-F03D101A26C9}"/>
              </a:ext>
            </a:extLst>
          </p:cNvPr>
          <p:cNvSpPr>
            <a:spLocks noGrp="1"/>
          </p:cNvSpPr>
          <p:nvPr>
            <p:ph type="title"/>
          </p:nvPr>
        </p:nvSpPr>
        <p:spPr>
          <a:xfrm>
            <a:off x="1315636" y="1"/>
            <a:ext cx="10018713" cy="1066800"/>
          </a:xfrm>
        </p:spPr>
        <p:txBody>
          <a:bodyPr>
            <a:normAutofit/>
          </a:bodyPr>
          <a:lstStyle/>
          <a:p>
            <a:r>
              <a:rPr lang="en-US" sz="3600" dirty="0">
                <a:latin typeface="Algerian" panose="04020705040A02060702" pitchFamily="82" charset="0"/>
              </a:rPr>
              <a:t> PROBLEM STATEMENT</a:t>
            </a: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1A3C2FBE-DCCF-44AC-A658-B1F072C23E5B}"/>
              </a:ext>
            </a:extLst>
          </p:cNvPr>
          <p:cNvSpPr>
            <a:spLocks noGrp="1"/>
          </p:cNvSpPr>
          <p:nvPr>
            <p:ph idx="1"/>
          </p:nvPr>
        </p:nvSpPr>
        <p:spPr>
          <a:xfrm>
            <a:off x="1715131" y="1616364"/>
            <a:ext cx="10101047" cy="3103418"/>
          </a:xfrm>
        </p:spPr>
        <p:txBody>
          <a:bodyPr>
            <a:noAutofit/>
          </a:bodyPr>
          <a:lstStyle/>
          <a:p>
            <a:pPr marL="0" indent="0">
              <a:buNone/>
            </a:pPr>
            <a:r>
              <a:rPr lang="en-US" b="0" i="0" dirty="0">
                <a:solidFill>
                  <a:srgbClr val="000000"/>
                </a:solidFill>
                <a:effectLst/>
                <a:latin typeface="Cambria Math" panose="02040503050406030204" pitchFamily="18" charset="0"/>
                <a:ea typeface="Cambria Math" panose="02040503050406030204" pitchFamily="18" charset="0"/>
                <a:cs typeface="Aldhabi" panose="01000000000000000000" pitchFamily="2" charset="-78"/>
              </a:rPr>
              <a:t>We already have multiple virtual assistants. But we hardly use it. There are number   people who have issues in voice recognition. These systems  can understand English phrases but they fail to recognize in our accent. Our way of pronunciation is way distinct from theirs. Also, they are easy to use on mobile devices than desktop systems. There is need of a virtual assistant that can understand  in Indian accent and work on desktop system.</a:t>
            </a:r>
            <a:endParaRPr lang="en-IN" dirty="0">
              <a:latin typeface="Cambria Math" panose="02040503050406030204" pitchFamily="18" charset="0"/>
              <a:ea typeface="Cambria Math" panose="02040503050406030204" pitchFamily="18" charset="0"/>
              <a:cs typeface="Aldhabi" panose="01000000000000000000" pitchFamily="2" charset="-78"/>
            </a:endParaRPr>
          </a:p>
        </p:txBody>
      </p:sp>
    </p:spTree>
    <p:extLst>
      <p:ext uri="{BB962C8B-B14F-4D97-AF65-F5344CB8AC3E}">
        <p14:creationId xmlns:p14="http://schemas.microsoft.com/office/powerpoint/2010/main" val="302657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AA0D68B-DEE0-4F9E-885A-B01C0A590748}"/>
              </a:ext>
            </a:extLst>
          </p:cNvPr>
          <p:cNvSpPr>
            <a:spLocks noGrp="1"/>
          </p:cNvSpPr>
          <p:nvPr>
            <p:ph type="title"/>
          </p:nvPr>
        </p:nvSpPr>
        <p:spPr>
          <a:xfrm>
            <a:off x="159798" y="685800"/>
            <a:ext cx="3350757" cy="5105400"/>
          </a:xfrm>
        </p:spPr>
        <p:txBody>
          <a:bodyPr>
            <a:normAutofit/>
          </a:bodyPr>
          <a:lstStyle/>
          <a:p>
            <a:r>
              <a:rPr lang="en-IN" sz="3400" b="1" dirty="0">
                <a:solidFill>
                  <a:srgbClr val="FFFFFF"/>
                </a:solidFill>
                <a:latin typeface="Algerian" panose="04020705040A02060702" pitchFamily="82" charset="0"/>
              </a:rPr>
              <a:t>METHODOLOGY	</a:t>
            </a:r>
            <a:endParaRPr lang="en-IN" sz="3400" dirty="0">
              <a:solidFill>
                <a:srgbClr val="FFFFFF"/>
              </a:solidFill>
              <a:latin typeface="Algerian" panose="04020705040A02060702" pitchFamily="82" charset="0"/>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E08E1613-754A-4E1E-A0D4-4CFB3557B85A}"/>
              </a:ext>
            </a:extLst>
          </p:cNvPr>
          <p:cNvGraphicFramePr>
            <a:graphicFrameLocks noGrp="1"/>
          </p:cNvGraphicFramePr>
          <p:nvPr>
            <p:ph idx="1"/>
            <p:extLst>
              <p:ext uri="{D42A27DB-BD31-4B8C-83A1-F6EECF244321}">
                <p14:modId xmlns:p14="http://schemas.microsoft.com/office/powerpoint/2010/main" val="237978509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35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8AB1-4B8A-4699-A1C1-B9F3F0373CB5}"/>
              </a:ext>
            </a:extLst>
          </p:cNvPr>
          <p:cNvSpPr>
            <a:spLocks noGrp="1"/>
          </p:cNvSpPr>
          <p:nvPr>
            <p:ph type="title"/>
          </p:nvPr>
        </p:nvSpPr>
        <p:spPr>
          <a:xfrm>
            <a:off x="1760706" y="685800"/>
            <a:ext cx="9742318" cy="1004455"/>
          </a:xfrm>
        </p:spPr>
        <p:txBody>
          <a:bodyPr>
            <a:normAutofit/>
          </a:bodyPr>
          <a:lstStyle/>
          <a:p>
            <a:r>
              <a:rPr lang="en-US" sz="3600" dirty="0">
                <a:latin typeface="Algerian" panose="04020705040A02060702" pitchFamily="82" charset="0"/>
              </a:rPr>
              <a:t>techniques</a:t>
            </a:r>
            <a:endParaRPr lang="en-IN" sz="3600" dirty="0">
              <a:latin typeface="Algerian" panose="04020705040A02060702" pitchFamily="82" charset="0"/>
            </a:endParaRPr>
          </a:p>
        </p:txBody>
      </p:sp>
      <p:sp>
        <p:nvSpPr>
          <p:cNvPr id="4" name="Content Placeholder 3">
            <a:extLst>
              <a:ext uri="{FF2B5EF4-FFF2-40B4-BE49-F238E27FC236}">
                <a16:creationId xmlns:a16="http://schemas.microsoft.com/office/drawing/2014/main" id="{BAE75418-28C6-432A-BEA3-AD8ADE0654FE}"/>
              </a:ext>
            </a:extLst>
          </p:cNvPr>
          <p:cNvSpPr>
            <a:spLocks noGrp="1"/>
          </p:cNvSpPr>
          <p:nvPr>
            <p:ph idx="1"/>
          </p:nvPr>
        </p:nvSpPr>
        <p:spPr>
          <a:xfrm>
            <a:off x="1524000" y="1579418"/>
            <a:ext cx="9979023" cy="4100945"/>
          </a:xfrm>
        </p:spPr>
        <p:txBody>
          <a:bodyPr>
            <a:normAutofit/>
          </a:bodyPr>
          <a:lstStyle/>
          <a:p>
            <a:pPr marL="0" indent="0">
              <a:buNone/>
            </a:pPr>
            <a:r>
              <a:rPr lang="fr-FR" sz="3200" dirty="0">
                <a:effectLst/>
                <a:latin typeface="Cambria Math" panose="02040503050406030204" pitchFamily="18" charset="0"/>
                <a:ea typeface="Cambria Math" panose="02040503050406030204" pitchFamily="18" charset="0"/>
                <a:cs typeface="Aldhabi" panose="01000000000000000000" pitchFamily="2" charset="-78"/>
              </a:rPr>
              <a:t>conventional Speech Enhancement (SE) technique:</a:t>
            </a:r>
          </a:p>
          <a:p>
            <a:pPr marL="0" indent="0">
              <a:buNone/>
            </a:pPr>
            <a:r>
              <a:rPr lang="en-US" sz="3200" dirty="0">
                <a:effectLst/>
                <a:latin typeface="Aldhabi" panose="01000000000000000000" pitchFamily="2" charset="-78"/>
                <a:ea typeface="Calibri" panose="020F0502020204030204" pitchFamily="34" charset="0"/>
                <a:cs typeface="Aldhabi" panose="01000000000000000000" pitchFamily="2" charset="-78"/>
              </a:rPr>
              <a:t> </a:t>
            </a:r>
            <a:r>
              <a:rPr lang="en-US" sz="2000" dirty="0">
                <a:effectLst/>
                <a:latin typeface="Cambria Math" panose="02040503050406030204" pitchFamily="18" charset="0"/>
                <a:ea typeface="Cambria Math" panose="02040503050406030204" pitchFamily="18" charset="0"/>
                <a:cs typeface="Aldhabi" panose="01000000000000000000" pitchFamily="2" charset="-78"/>
              </a:rPr>
              <a:t>I</a:t>
            </a:r>
            <a:r>
              <a:rPr lang="en-US" sz="2000" dirty="0">
                <a:latin typeface="Cambria Math" panose="02040503050406030204" pitchFamily="18" charset="0"/>
                <a:ea typeface="Cambria Math" panose="02040503050406030204" pitchFamily="18" charset="0"/>
              </a:rPr>
              <a:t>t uses the parameters required for noise suppression are derived based on statistical models and are estimated from the noisy observations. The aim of a conventional speech enhancement system is to suppress the noise in a noisy speech signal. For robust speech recognition, such a system is used as a preprocessor to a speech recognizer Since it produces a clean speech signal, no changes in the recognition system .</a:t>
            </a:r>
            <a:endParaRPr lang="fr-FR" sz="2000" dirty="0">
              <a:effectLst/>
              <a:latin typeface="Cambria Math" panose="02040503050406030204" pitchFamily="18" charset="0"/>
              <a:ea typeface="Cambria Math" panose="02040503050406030204" pitchFamily="18" charset="0"/>
              <a:cs typeface="Aldhabi" panose="01000000000000000000" pitchFamily="2" charset="-78"/>
            </a:endParaRPr>
          </a:p>
          <a:p>
            <a:endParaRPr lang="en-IN" dirty="0"/>
          </a:p>
        </p:txBody>
      </p:sp>
    </p:spTree>
    <p:extLst>
      <p:ext uri="{BB962C8B-B14F-4D97-AF65-F5344CB8AC3E}">
        <p14:creationId xmlns:p14="http://schemas.microsoft.com/office/powerpoint/2010/main" val="7880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0"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6602627-8ECF-466C-B44E-64E0A8EA9574}"/>
              </a:ext>
            </a:extLst>
          </p:cNvPr>
          <p:cNvSpPr>
            <a:spLocks noGrp="1"/>
          </p:cNvSpPr>
          <p:nvPr>
            <p:ph type="title"/>
          </p:nvPr>
        </p:nvSpPr>
        <p:spPr>
          <a:xfrm>
            <a:off x="526474" y="685800"/>
            <a:ext cx="4133450" cy="5425751"/>
          </a:xfrm>
        </p:spPr>
        <p:txBody>
          <a:bodyPr>
            <a:normAutofit/>
          </a:bodyPr>
          <a:lstStyle/>
          <a:p>
            <a:r>
              <a:rPr lang="en-US" sz="3600" dirty="0">
                <a:latin typeface="Algerian" panose="04020705040A02060702" pitchFamily="82" charset="0"/>
              </a:rPr>
              <a:t>Literature survey</a:t>
            </a:r>
            <a:endParaRPr lang="en-IN" sz="3600" dirty="0">
              <a:latin typeface="Algerian" panose="04020705040A02060702" pitchFamily="82" charset="0"/>
            </a:endParaRPr>
          </a:p>
        </p:txBody>
      </p:sp>
      <p:sp>
        <p:nvSpPr>
          <p:cNvPr id="31"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D6FCD16-B9ED-196E-0919-B9DF3A0D92F2}"/>
              </a:ext>
            </a:extLst>
          </p:cNvPr>
          <p:cNvPicPr>
            <a:picLocks noChangeAspect="1"/>
          </p:cNvPicPr>
          <p:nvPr/>
        </p:nvPicPr>
        <p:blipFill>
          <a:blip r:embed="rId3"/>
          <a:stretch>
            <a:fillRect/>
          </a:stretch>
        </p:blipFill>
        <p:spPr>
          <a:xfrm>
            <a:off x="4444457" y="157206"/>
            <a:ext cx="7596731" cy="65435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4400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B20E-9443-49AF-96D4-E17C12EFCC15}"/>
              </a:ext>
            </a:extLst>
          </p:cNvPr>
          <p:cNvSpPr>
            <a:spLocks noGrp="1"/>
          </p:cNvSpPr>
          <p:nvPr>
            <p:ph type="title"/>
          </p:nvPr>
        </p:nvSpPr>
        <p:spPr>
          <a:xfrm>
            <a:off x="1232851" y="-38100"/>
            <a:ext cx="10018713" cy="1104900"/>
          </a:xfrm>
        </p:spPr>
        <p:txBody>
          <a:bodyPr>
            <a:normAutofit/>
          </a:bodyPr>
          <a:lstStyle/>
          <a:p>
            <a:r>
              <a:rPr lang="en-US" sz="3600" dirty="0">
                <a:latin typeface="Algerian" panose="04020705040A02060702" pitchFamily="82" charset="0"/>
                <a:cs typeface="Times New Roman" panose="02020603050405020304" pitchFamily="18" charset="0"/>
              </a:rPr>
              <a:t>      Proposed System Feature </a:t>
            </a:r>
            <a:endParaRPr lang="en-IN" sz="3600"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661227-0C5F-4D2E-AEDA-5E107F878F20}"/>
              </a:ext>
            </a:extLst>
          </p:cNvPr>
          <p:cNvSpPr>
            <a:spLocks noGrp="1"/>
          </p:cNvSpPr>
          <p:nvPr>
            <p:ph idx="1"/>
          </p:nvPr>
        </p:nvSpPr>
        <p:spPr>
          <a:xfrm>
            <a:off x="1259586" y="2788919"/>
            <a:ext cx="10018713" cy="3124201"/>
          </a:xfrm>
        </p:spPr>
        <p:txBody>
          <a:bodyPr>
            <a:normAutofit/>
          </a:bodyPr>
          <a:lstStyle/>
          <a:p>
            <a:r>
              <a:rPr lang="en-US" sz="100" dirty="0"/>
              <a:t>.</a:t>
            </a:r>
            <a:endParaRPr lang="en-IN" sz="100" dirty="0"/>
          </a:p>
        </p:txBody>
      </p:sp>
      <p:sp>
        <p:nvSpPr>
          <p:cNvPr id="33" name="TextBox 32">
            <a:extLst>
              <a:ext uri="{FF2B5EF4-FFF2-40B4-BE49-F238E27FC236}">
                <a16:creationId xmlns:a16="http://schemas.microsoft.com/office/drawing/2014/main" id="{C93713DE-AD94-6740-1BB1-42D0FC8644B0}"/>
              </a:ext>
            </a:extLst>
          </p:cNvPr>
          <p:cNvSpPr txBox="1"/>
          <p:nvPr/>
        </p:nvSpPr>
        <p:spPr>
          <a:xfrm>
            <a:off x="1597981" y="1728250"/>
            <a:ext cx="10173809" cy="3785652"/>
          </a:xfrm>
          <a:prstGeom prst="rect">
            <a:avLst/>
          </a:prstGeom>
          <a:noFill/>
        </p:spPr>
        <p:txBody>
          <a:bodyPr wrap="square">
            <a:spAutoFit/>
          </a:bodyPr>
          <a:lstStyle/>
          <a:p>
            <a:pPr marL="457200" indent="-457200">
              <a:buFont typeface="+mj-lt"/>
              <a:buAutoNum type="arabicPeriod"/>
            </a:pPr>
            <a:r>
              <a:rPr lang="en-US" sz="2400" dirty="0">
                <a:latin typeface="Cambria Math" panose="02040503050406030204" pitchFamily="18" charset="0"/>
                <a:ea typeface="Cambria Math" panose="02040503050406030204" pitchFamily="18" charset="0"/>
                <a:cs typeface="Times New Roman" panose="02020603050405020304" pitchFamily="18" charset="0"/>
              </a:rPr>
              <a:t>It always keeps listing for its name and wakes up to response upon calling with the assigned functionality.</a:t>
            </a:r>
          </a:p>
          <a:p>
            <a:pPr marL="457200" indent="-457200">
              <a:buFont typeface="+mj-lt"/>
              <a:buAutoNum type="arabicPeriod"/>
            </a:pPr>
            <a:r>
              <a:rPr lang="en-US" sz="2400" dirty="0">
                <a:latin typeface="Cambria Math" panose="02040503050406030204" pitchFamily="18" charset="0"/>
                <a:ea typeface="Cambria Math" panose="02040503050406030204" pitchFamily="18" charset="0"/>
                <a:cs typeface="Times New Roman" panose="02020603050405020304" pitchFamily="18" charset="0"/>
              </a:rPr>
              <a:t> It keeps learning the sequence of questions asked to it related to its context which it remembers for the future. So when the same context is mentioned, it starts a conversation with you asking relevant questions. </a:t>
            </a:r>
          </a:p>
          <a:p>
            <a:pPr marL="457200" indent="-457200">
              <a:buFont typeface="+mj-lt"/>
              <a:buAutoNum type="arabicPeriod"/>
            </a:pPr>
            <a:r>
              <a:rPr lang="en-US" sz="2400" dirty="0">
                <a:latin typeface="Cambria Math" panose="02040503050406030204" pitchFamily="18" charset="0"/>
                <a:ea typeface="Cambria Math" panose="02040503050406030204" pitchFamily="18" charset="0"/>
                <a:cs typeface="Times New Roman" panose="02020603050405020304" pitchFamily="18" charset="0"/>
              </a:rPr>
              <a:t> Searching Internet based on user’s voice input and giving back the reply through a voice with further interactive questions by machine. </a:t>
            </a:r>
          </a:p>
          <a:p>
            <a:pPr marL="457200" indent="-457200">
              <a:buFont typeface="+mj-lt"/>
              <a:buAutoNum type="arabicPeriod"/>
            </a:pPr>
            <a:r>
              <a:rPr lang="en-US" sz="2400" dirty="0">
                <a:latin typeface="Cambria Math" panose="02040503050406030204" pitchFamily="18" charset="0"/>
                <a:ea typeface="Cambria Math" panose="02040503050406030204" pitchFamily="18" charset="0"/>
                <a:cs typeface="Times New Roman" panose="02020603050405020304" pitchFamily="18" charset="0"/>
              </a:rPr>
              <a:t> Other features such as playing music, saying time and date, setting an alarm. Setting reminders, spell-correct, etc.. can be performed by an input from user’s voice</a:t>
            </a:r>
          </a:p>
        </p:txBody>
      </p:sp>
    </p:spTree>
    <p:extLst>
      <p:ext uri="{BB962C8B-B14F-4D97-AF65-F5344CB8AC3E}">
        <p14:creationId xmlns:p14="http://schemas.microsoft.com/office/powerpoint/2010/main" val="188711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8528-D0CD-4758-A1E2-9BA52249154B}"/>
              </a:ext>
            </a:extLst>
          </p:cNvPr>
          <p:cNvSpPr>
            <a:spLocks noGrp="1"/>
          </p:cNvSpPr>
          <p:nvPr>
            <p:ph type="title"/>
          </p:nvPr>
        </p:nvSpPr>
        <p:spPr>
          <a:xfrm>
            <a:off x="981684" y="-167297"/>
            <a:ext cx="10018713" cy="1543516"/>
          </a:xfrm>
        </p:spPr>
        <p:txBody>
          <a:bodyPr>
            <a:normAutofit/>
          </a:bodyPr>
          <a:lstStyle/>
          <a:p>
            <a:r>
              <a:rPr lang="en-US" sz="3600" dirty="0">
                <a:latin typeface="Algerian" panose="04020705040A02060702" pitchFamily="82" charset="0"/>
                <a:ea typeface="Cambria Math"/>
              </a:rPr>
              <a:t>Flow chart</a:t>
            </a:r>
            <a:endParaRPr lang="en-IN" sz="3600" dirty="0">
              <a:latin typeface="Algerian" panose="04020705040A02060702" pitchFamily="82" charset="0"/>
            </a:endParaRPr>
          </a:p>
        </p:txBody>
      </p:sp>
      <p:sp>
        <p:nvSpPr>
          <p:cNvPr id="7" name="Content Placeholder 6">
            <a:extLst>
              <a:ext uri="{FF2B5EF4-FFF2-40B4-BE49-F238E27FC236}">
                <a16:creationId xmlns:a16="http://schemas.microsoft.com/office/drawing/2014/main" id="{C2A300B3-3B30-48AD-995C-5544A7708AB4}"/>
              </a:ext>
            </a:extLst>
          </p:cNvPr>
          <p:cNvSpPr>
            <a:spLocks noGrp="1"/>
          </p:cNvSpPr>
          <p:nvPr>
            <p:ph idx="1"/>
          </p:nvPr>
        </p:nvSpPr>
        <p:spPr>
          <a:xfrm>
            <a:off x="1484310" y="3174999"/>
            <a:ext cx="10018713" cy="3124201"/>
          </a:xfrm>
        </p:spPr>
        <p:txBody>
          <a:bodyPr>
            <a:normAutofit/>
          </a:bodyPr>
          <a:lstStyle/>
          <a:p>
            <a:r>
              <a:rPr lang="en-US" sz="800" dirty="0"/>
              <a:t>.</a:t>
            </a:r>
            <a:endParaRPr lang="en-IN" sz="800" dirty="0"/>
          </a:p>
        </p:txBody>
      </p:sp>
      <p:sp>
        <p:nvSpPr>
          <p:cNvPr id="14" name="Content Placeholder 6">
            <a:extLst>
              <a:ext uri="{FF2B5EF4-FFF2-40B4-BE49-F238E27FC236}">
                <a16:creationId xmlns:a16="http://schemas.microsoft.com/office/drawing/2014/main" id="{BADFCA75-4DE1-73C7-E45A-C29B9AEB506F}"/>
              </a:ext>
            </a:extLst>
          </p:cNvPr>
          <p:cNvSpPr txBox="1">
            <a:spLocks/>
          </p:cNvSpPr>
          <p:nvPr/>
        </p:nvSpPr>
        <p:spPr>
          <a:xfrm>
            <a:off x="1636710" y="3327399"/>
            <a:ext cx="10018713"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800"/>
              <a:t>.</a:t>
            </a:r>
            <a:endParaRPr lang="en-IN" sz="800" dirty="0"/>
          </a:p>
        </p:txBody>
      </p:sp>
      <p:pic>
        <p:nvPicPr>
          <p:cNvPr id="16" name="Picture 15">
            <a:extLst>
              <a:ext uri="{FF2B5EF4-FFF2-40B4-BE49-F238E27FC236}">
                <a16:creationId xmlns:a16="http://schemas.microsoft.com/office/drawing/2014/main" id="{B97804AF-D1D8-4A6D-3717-F735D2CFA2FC}"/>
              </a:ext>
            </a:extLst>
          </p:cNvPr>
          <p:cNvPicPr>
            <a:picLocks noChangeAspect="1"/>
          </p:cNvPicPr>
          <p:nvPr/>
        </p:nvPicPr>
        <p:blipFill>
          <a:blip r:embed="rId2"/>
          <a:stretch>
            <a:fillRect/>
          </a:stretch>
        </p:blipFill>
        <p:spPr>
          <a:xfrm>
            <a:off x="3565236" y="1062182"/>
            <a:ext cx="5654611" cy="5624946"/>
          </a:xfrm>
          <a:prstGeom prst="rect">
            <a:avLst/>
          </a:prstGeom>
        </p:spPr>
      </p:pic>
    </p:spTree>
    <p:extLst>
      <p:ext uri="{BB962C8B-B14F-4D97-AF65-F5344CB8AC3E}">
        <p14:creationId xmlns:p14="http://schemas.microsoft.com/office/powerpoint/2010/main" val="99485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3B7F1-0574-429B-A7FF-F7E55EC325B7}"/>
              </a:ext>
            </a:extLst>
          </p:cNvPr>
          <p:cNvSpPr>
            <a:spLocks noGrp="1"/>
          </p:cNvSpPr>
          <p:nvPr>
            <p:ph type="title"/>
          </p:nvPr>
        </p:nvSpPr>
        <p:spPr>
          <a:xfrm>
            <a:off x="1484311" y="685800"/>
            <a:ext cx="10018713" cy="1063101"/>
          </a:xfrm>
        </p:spPr>
        <p:txBody>
          <a:bodyPr>
            <a:noAutofit/>
          </a:bodyPr>
          <a:lstStyle/>
          <a:p>
            <a:r>
              <a:rPr lang="en-US" sz="3600" i="0" dirty="0">
                <a:solidFill>
                  <a:srgbClr val="292929"/>
                </a:solidFill>
                <a:effectLst/>
                <a:latin typeface="Algerian" panose="04020705040A02060702" pitchFamily="82" charset="0"/>
                <a:ea typeface="Cambria Math" panose="02040503050406030204" pitchFamily="18" charset="0"/>
              </a:rPr>
              <a:t>Audio Pre-Processing</a:t>
            </a:r>
            <a:br>
              <a:rPr lang="en-US" sz="3600" b="1" i="0" dirty="0">
                <a:solidFill>
                  <a:srgbClr val="292929"/>
                </a:solidFill>
                <a:effectLst/>
                <a:latin typeface="sohne"/>
              </a:rPr>
            </a:br>
            <a:endParaRPr lang="en-IN" sz="3600" dirty="0"/>
          </a:p>
        </p:txBody>
      </p:sp>
      <p:sp>
        <p:nvSpPr>
          <p:cNvPr id="3" name="Content Placeholder 2">
            <a:extLst>
              <a:ext uri="{FF2B5EF4-FFF2-40B4-BE49-F238E27FC236}">
                <a16:creationId xmlns:a16="http://schemas.microsoft.com/office/drawing/2014/main" id="{A59D1A61-3EFD-4DEF-A035-EBB5F3CA9065}"/>
              </a:ext>
            </a:extLst>
          </p:cNvPr>
          <p:cNvSpPr>
            <a:spLocks noGrp="1"/>
          </p:cNvSpPr>
          <p:nvPr>
            <p:ph idx="1"/>
          </p:nvPr>
        </p:nvSpPr>
        <p:spPr>
          <a:xfrm>
            <a:off x="1616364" y="1246910"/>
            <a:ext cx="9886659" cy="3398982"/>
          </a:xfrm>
        </p:spPr>
        <p:txBody>
          <a:bodyPr>
            <a:normAutofit/>
          </a:bodyPr>
          <a:lstStyle/>
          <a:p>
            <a:pPr marL="0" indent="0">
              <a:buNone/>
            </a:pPr>
            <a:r>
              <a:rPr lang="en-US" sz="2800" dirty="0">
                <a:latin typeface="Cambria Math" panose="02040503050406030204" pitchFamily="18" charset="0"/>
                <a:ea typeface="Cambria Math" panose="02040503050406030204" pitchFamily="18" charset="0"/>
              </a:rPr>
              <a:t>Voice commands are stored in .wav files, and if we can get the spectrogram of an audio file, we can feed it into a CNN to classify it. Fortunately, the Python library </a:t>
            </a:r>
            <a:r>
              <a:rPr lang="en-US" sz="2800" dirty="0" err="1">
                <a:latin typeface="Cambria Math" panose="02040503050406030204" pitchFamily="18" charset="0"/>
                <a:ea typeface="Cambria Math" panose="02040503050406030204" pitchFamily="18" charset="0"/>
              </a:rPr>
              <a:t>librosa</a:t>
            </a:r>
            <a:r>
              <a:rPr lang="en-US" sz="2800" dirty="0">
                <a:latin typeface="Cambria Math" panose="02040503050406030204" pitchFamily="18" charset="0"/>
                <a:ea typeface="Cambria Math" panose="02040503050406030204" pitchFamily="18" charset="0"/>
              </a:rPr>
              <a:t> makes things a lot easier for us, so we can easily generate spectrograms.</a:t>
            </a:r>
            <a:endParaRPr lang="en-IN"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48725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TM04033937[[fn=Vapor Trail]]</Template>
  <TotalTime>431</TotalTime>
  <Words>830</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Aldhabi</vt:lpstr>
      <vt:lpstr>Algerian</vt:lpstr>
      <vt:lpstr>Arial</vt:lpstr>
      <vt:lpstr>Cambria Math</vt:lpstr>
      <vt:lpstr>Corbel</vt:lpstr>
      <vt:lpstr>sohne</vt:lpstr>
      <vt:lpstr>Parallax</vt:lpstr>
      <vt:lpstr>PERSONAL VOICE ASSISTANT</vt:lpstr>
      <vt:lpstr>Introduction </vt:lpstr>
      <vt:lpstr> PROBLEM STATEMENT</vt:lpstr>
      <vt:lpstr>METHODOLOGY </vt:lpstr>
      <vt:lpstr>techniques</vt:lpstr>
      <vt:lpstr>Literature survey</vt:lpstr>
      <vt:lpstr>      Proposed System Feature </vt:lpstr>
      <vt:lpstr>Flow chart</vt:lpstr>
      <vt:lpstr>Audio Pre-Processing </vt:lpstr>
      <vt:lpstr>Spectrogram Images</vt:lpstr>
      <vt:lpstr>FUTURE SCOPE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Gilla sam</dc:creator>
  <cp:lastModifiedBy>sai teja</cp:lastModifiedBy>
  <cp:revision>13</cp:revision>
  <dcterms:created xsi:type="dcterms:W3CDTF">2022-02-02T15:28:52Z</dcterms:created>
  <dcterms:modified xsi:type="dcterms:W3CDTF">2022-05-06T15:44:16Z</dcterms:modified>
</cp:coreProperties>
</file>