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1" r:id="rId7"/>
    <p:sldId id="309" r:id="rId8"/>
    <p:sldId id="310" r:id="rId9"/>
    <p:sldId id="316" r:id="rId10"/>
    <p:sldId id="317" r:id="rId11"/>
    <p:sldId id="318" r:id="rId12"/>
    <p:sldId id="312" r:id="rId13"/>
    <p:sldId id="313" r:id="rId14"/>
    <p:sldId id="314"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0"/>
            <a:ext cx="4813072" cy="3494791"/>
          </a:xfrm>
        </p:spPr>
        <p:txBody>
          <a:bodyPr>
            <a:normAutofit/>
          </a:bodyPr>
          <a:lstStyle/>
          <a:p>
            <a:r>
              <a:rPr lang="en-US" dirty="0"/>
              <a:t>News Updates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2402379"/>
          </a:xfrm>
        </p:spPr>
        <p:txBody>
          <a:bodyPr>
            <a:normAutofit fontScale="92500" lnSpcReduction="20000"/>
          </a:bodyPr>
          <a:lstStyle/>
          <a:p>
            <a:r>
              <a:rPr lang="en-US" b="1" dirty="0"/>
              <a:t>Team members:</a:t>
            </a:r>
          </a:p>
          <a:p>
            <a:r>
              <a:rPr lang="en-US" b="1" dirty="0"/>
              <a:t>2010030046-e.pravallika</a:t>
            </a:r>
          </a:p>
          <a:p>
            <a:r>
              <a:rPr lang="en-US" b="1" dirty="0"/>
              <a:t>2010030168-Tahseen begum</a:t>
            </a:r>
          </a:p>
          <a:p>
            <a:r>
              <a:rPr lang="en-US" b="1" dirty="0"/>
              <a:t>2010030344-sowgna </a:t>
            </a:r>
            <a:r>
              <a:rPr lang="en-US" b="1" dirty="0" err="1"/>
              <a:t>reddy</a:t>
            </a:r>
            <a:endParaRPr lang="en-US" b="1" dirty="0"/>
          </a:p>
          <a:p>
            <a:r>
              <a:rPr lang="en-US" b="1" dirty="0"/>
              <a:t>2010030445-P.keerthana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A280-3923-4CCA-8CDE-EA38D55D4975}"/>
              </a:ext>
            </a:extLst>
          </p:cNvPr>
          <p:cNvSpPr>
            <a:spLocks noGrp="1"/>
          </p:cNvSpPr>
          <p:nvPr>
            <p:ph type="title"/>
          </p:nvPr>
        </p:nvSpPr>
        <p:spPr/>
        <p:txBody>
          <a:bodyPr/>
          <a:lstStyle/>
          <a:p>
            <a:r>
              <a:rPr lang="en-US"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1B4B7C0C-706C-4E66-B67D-DF6BD07A8B94}"/>
              </a:ext>
            </a:extLst>
          </p:cNvPr>
          <p:cNvSpPr>
            <a:spLocks noGrp="1"/>
          </p:cNvSpPr>
          <p:nvPr>
            <p:ph idx="1"/>
          </p:nvPr>
        </p:nvSpPr>
        <p:spPr/>
        <p:txBody>
          <a:bodyPr>
            <a:normAutofit/>
          </a:bodyPr>
          <a:lstStyle/>
          <a:p>
            <a:r>
              <a:rPr lang="en-US" sz="2800" b="1" dirty="0">
                <a:solidFill>
                  <a:schemeClr val="tx1"/>
                </a:solidFill>
              </a:rPr>
              <a:t>N</a:t>
            </a:r>
            <a:r>
              <a:rPr lang="en-US" sz="2800" b="1" i="0" dirty="0">
                <a:solidFill>
                  <a:schemeClr val="tx1"/>
                </a:solidFill>
                <a:effectLst/>
              </a:rPr>
              <a:t>ews will be throughout the day and keep you updated. It covers in-depth reporting of the current happenings in the Country. News sites offer information to the public, political, social, sports, health, entertainment, etc. Instant &amp; latest news from all over the world country.</a:t>
            </a:r>
            <a:endParaRPr lang="en-IN" sz="2800" b="1" dirty="0">
              <a:solidFill>
                <a:schemeClr val="tx1"/>
              </a:solidFill>
            </a:endParaRPr>
          </a:p>
        </p:txBody>
      </p:sp>
    </p:spTree>
    <p:extLst>
      <p:ext uri="{BB962C8B-B14F-4D97-AF65-F5344CB8AC3E}">
        <p14:creationId xmlns:p14="http://schemas.microsoft.com/office/powerpoint/2010/main" val="337366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30BB95-B026-4D26-9A8F-0B2F9BE1364E}"/>
              </a:ext>
            </a:extLst>
          </p:cNvPr>
          <p:cNvSpPr txBox="1"/>
          <p:nvPr/>
        </p:nvSpPr>
        <p:spPr>
          <a:xfrm>
            <a:off x="3473389" y="2105561"/>
            <a:ext cx="6094520" cy="1323439"/>
          </a:xfrm>
          <a:prstGeom prst="rect">
            <a:avLst/>
          </a:prstGeom>
          <a:noFill/>
        </p:spPr>
        <p:txBody>
          <a:bodyPr wrap="square">
            <a:spAutoFit/>
          </a:bodyPr>
          <a:lstStyle/>
          <a:p>
            <a:r>
              <a:rPr lang="en-US" sz="8000" dirty="0">
                <a:solidFill>
                  <a:schemeClr val="tx1"/>
                </a:solidFill>
              </a:rPr>
              <a:t>Suggestions</a:t>
            </a:r>
            <a:endParaRPr lang="en-IN" sz="8000" dirty="0"/>
          </a:p>
        </p:txBody>
      </p:sp>
    </p:spTree>
    <p:extLst>
      <p:ext uri="{BB962C8B-B14F-4D97-AF65-F5344CB8AC3E}">
        <p14:creationId xmlns:p14="http://schemas.microsoft.com/office/powerpoint/2010/main" val="346781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16859-7B2B-4C7D-82C0-A878AED0B5B7}"/>
              </a:ext>
            </a:extLst>
          </p:cNvPr>
          <p:cNvSpPr txBox="1"/>
          <p:nvPr/>
        </p:nvSpPr>
        <p:spPr>
          <a:xfrm>
            <a:off x="3828495" y="2234498"/>
            <a:ext cx="6094520" cy="1323439"/>
          </a:xfrm>
          <a:prstGeom prst="rect">
            <a:avLst/>
          </a:prstGeom>
          <a:noFill/>
        </p:spPr>
        <p:txBody>
          <a:bodyPr wrap="square">
            <a:spAutoFit/>
          </a:bodyPr>
          <a:lstStyle/>
          <a:p>
            <a:r>
              <a:rPr lang="en-US" sz="8000" dirty="0"/>
              <a:t>Thank You</a:t>
            </a:r>
            <a:endParaRPr lang="en-IN" sz="8000" dirty="0"/>
          </a:p>
        </p:txBody>
      </p:sp>
    </p:spTree>
    <p:extLst>
      <p:ext uri="{BB962C8B-B14F-4D97-AF65-F5344CB8AC3E}">
        <p14:creationId xmlns:p14="http://schemas.microsoft.com/office/powerpoint/2010/main" val="1946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Table Contents</a:t>
            </a:r>
          </a:p>
        </p:txBody>
      </p:sp>
      <p:sp>
        <p:nvSpPr>
          <p:cNvPr id="5" name="Content Placeholder 4">
            <a:extLst>
              <a:ext uri="{FF2B5EF4-FFF2-40B4-BE49-F238E27FC236}">
                <a16:creationId xmlns:a16="http://schemas.microsoft.com/office/drawing/2014/main" id="{4556E21A-3D67-4BDE-B60E-53B33DC39809}"/>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IN" sz="2400" b="1" dirty="0">
                <a:solidFill>
                  <a:schemeClr val="tx1"/>
                </a:solidFill>
              </a:rPr>
              <a:t> Abstract</a:t>
            </a:r>
          </a:p>
          <a:p>
            <a:pPr>
              <a:buClr>
                <a:schemeClr val="tx1"/>
              </a:buClr>
              <a:buFont typeface="Wingdings" panose="05000000000000000000" pitchFamily="2" charset="2"/>
              <a:buChar char="Ø"/>
            </a:pPr>
            <a:r>
              <a:rPr lang="en-IN" sz="2400" b="1" dirty="0">
                <a:solidFill>
                  <a:schemeClr val="tx1"/>
                </a:solidFill>
              </a:rPr>
              <a:t> Project Area</a:t>
            </a:r>
          </a:p>
          <a:p>
            <a:pPr>
              <a:buClr>
                <a:schemeClr val="tx1"/>
              </a:buClr>
              <a:buFont typeface="Wingdings" panose="05000000000000000000" pitchFamily="2" charset="2"/>
              <a:buChar char="Ø"/>
            </a:pPr>
            <a:r>
              <a:rPr lang="en-US" sz="2400" b="1" dirty="0">
                <a:solidFill>
                  <a:schemeClr val="tx1"/>
                </a:solidFill>
              </a:rPr>
              <a:t> Literature Survey</a:t>
            </a:r>
          </a:p>
          <a:p>
            <a:pPr>
              <a:buClr>
                <a:schemeClr val="tx1"/>
              </a:buClr>
              <a:buFont typeface="Wingdings" panose="05000000000000000000" pitchFamily="2" charset="2"/>
              <a:buChar char="Ø"/>
            </a:pPr>
            <a:r>
              <a:rPr lang="en-US" sz="2400" b="1" dirty="0">
                <a:solidFill>
                  <a:schemeClr val="tx1"/>
                </a:solidFill>
              </a:rPr>
              <a:t> Problem Statement</a:t>
            </a:r>
          </a:p>
          <a:p>
            <a:pPr>
              <a:buClr>
                <a:schemeClr val="tx1"/>
              </a:buClr>
              <a:buFont typeface="Wingdings" panose="05000000000000000000" pitchFamily="2" charset="2"/>
              <a:buChar char="Ø"/>
            </a:pPr>
            <a:r>
              <a:rPr lang="en-US" sz="2400" b="1" dirty="0">
                <a:solidFill>
                  <a:schemeClr val="tx1"/>
                </a:solidFill>
              </a:rPr>
              <a:t> Conclusion</a:t>
            </a:r>
          </a:p>
          <a:p>
            <a:pPr>
              <a:buClr>
                <a:schemeClr val="tx1"/>
              </a:buClr>
              <a:buFont typeface="Wingdings" panose="05000000000000000000" pitchFamily="2" charset="2"/>
              <a:buChar char="Ø"/>
            </a:pPr>
            <a:r>
              <a:rPr lang="en-US" sz="2400" b="1" dirty="0">
                <a:solidFill>
                  <a:schemeClr val="tx1"/>
                </a:solidFill>
              </a:rPr>
              <a:t> Suggestions</a:t>
            </a:r>
          </a:p>
          <a:p>
            <a:pPr>
              <a:buClr>
                <a:schemeClr val="tx1"/>
              </a:buClr>
              <a:buFont typeface="Wingdings" panose="05000000000000000000" pitchFamily="2" charset="2"/>
              <a:buChar char="Ø"/>
            </a:pPr>
            <a:r>
              <a:rPr lang="en-US" sz="2400" b="1" dirty="0">
                <a:solidFill>
                  <a:schemeClr val="tx1"/>
                </a:solidFill>
              </a:rPr>
              <a:t>Thank you</a:t>
            </a:r>
            <a:endParaRPr lang="en-IN" sz="2400" b="1" dirty="0">
              <a:solidFill>
                <a:schemeClr val="tx1"/>
              </a:solidFill>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B82F-2A74-40A4-8F5F-2BB35A9EDC84}"/>
              </a:ext>
            </a:extLst>
          </p:cNvPr>
          <p:cNvSpPr>
            <a:spLocks noGrp="1"/>
          </p:cNvSpPr>
          <p:nvPr>
            <p:ph type="title"/>
          </p:nvPr>
        </p:nvSpPr>
        <p:spPr/>
        <p:txBody>
          <a:bodyPr/>
          <a:lstStyle/>
          <a:p>
            <a:r>
              <a:rPr lang="en-IN" dirty="0">
                <a:solidFill>
                  <a:schemeClr val="tx1"/>
                </a:solidFill>
              </a:rPr>
              <a:t>Abstract</a:t>
            </a:r>
            <a:endParaRPr lang="en-IN" dirty="0"/>
          </a:p>
        </p:txBody>
      </p:sp>
      <p:sp>
        <p:nvSpPr>
          <p:cNvPr id="3" name="Content Placeholder 2">
            <a:extLst>
              <a:ext uri="{FF2B5EF4-FFF2-40B4-BE49-F238E27FC236}">
                <a16:creationId xmlns:a16="http://schemas.microsoft.com/office/drawing/2014/main" id="{8842DD96-3B1B-40DF-95A4-FDE98795CA19}"/>
              </a:ext>
            </a:extLst>
          </p:cNvPr>
          <p:cNvSpPr>
            <a:spLocks noGrp="1"/>
          </p:cNvSpPr>
          <p:nvPr>
            <p:ph idx="1"/>
          </p:nvPr>
        </p:nvSpPr>
        <p:spPr/>
        <p:txBody>
          <a:bodyPr>
            <a:normAutofit/>
          </a:bodyPr>
          <a:lstStyle/>
          <a:p>
            <a:r>
              <a:rPr lang="en-US" sz="2400" b="1" dirty="0">
                <a:solidFill>
                  <a:schemeClr val="tx1"/>
                </a:solidFill>
              </a:rPr>
              <a:t>Today the world totally relies upon electronic media for its everyday adventure. People have no time to be updated through Newspapers or watch or listen to the news on television or radios. The WWW (World Wide Web) is a huge, widely distributed, global information service center for Information services: news, advertisements, consumer information, financial management, education, government, e-commerce, etc. “24 Hours News Portal” is a service introduced to meet the above requirement and to make the people updated about the news, views, reviews, breaking news and latest headlines in different fields also the new inventions around the world.</a:t>
            </a:r>
            <a:endParaRPr lang="en-IN" sz="2400" b="1" dirty="0">
              <a:solidFill>
                <a:schemeClr val="tx1"/>
              </a:solidFill>
            </a:endParaRPr>
          </a:p>
        </p:txBody>
      </p:sp>
    </p:spTree>
    <p:extLst>
      <p:ext uri="{BB962C8B-B14F-4D97-AF65-F5344CB8AC3E}">
        <p14:creationId xmlns:p14="http://schemas.microsoft.com/office/powerpoint/2010/main" val="2032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E52A-7373-439F-A8DB-12BC405090E7}"/>
              </a:ext>
            </a:extLst>
          </p:cNvPr>
          <p:cNvSpPr>
            <a:spLocks noGrp="1"/>
          </p:cNvSpPr>
          <p:nvPr>
            <p:ph type="title"/>
          </p:nvPr>
        </p:nvSpPr>
        <p:spPr/>
        <p:txBody>
          <a:bodyPr/>
          <a:lstStyle/>
          <a:p>
            <a:r>
              <a:rPr lang="en-IN" dirty="0">
                <a:solidFill>
                  <a:schemeClr val="tx1"/>
                </a:solidFill>
              </a:rPr>
              <a:t>Project Area</a:t>
            </a:r>
            <a:endParaRPr lang="en-IN" dirty="0"/>
          </a:p>
        </p:txBody>
      </p:sp>
      <p:sp>
        <p:nvSpPr>
          <p:cNvPr id="3" name="Content Placeholder 2">
            <a:extLst>
              <a:ext uri="{FF2B5EF4-FFF2-40B4-BE49-F238E27FC236}">
                <a16:creationId xmlns:a16="http://schemas.microsoft.com/office/drawing/2014/main" id="{B5E3A5D1-FF43-46AA-B262-5A2BEABF4C19}"/>
              </a:ext>
            </a:extLst>
          </p:cNvPr>
          <p:cNvSpPr>
            <a:spLocks noGrp="1"/>
          </p:cNvSpPr>
          <p:nvPr>
            <p:ph idx="1"/>
          </p:nvPr>
        </p:nvSpPr>
        <p:spPr/>
        <p:txBody>
          <a:bodyPr>
            <a:normAutofit/>
          </a:bodyPr>
          <a:lstStyle/>
          <a:p>
            <a:r>
              <a:rPr lang="en-IN" sz="2400" b="1"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endParaRPr lang="en-IN" sz="2400" b="1" dirty="0">
              <a:solidFill>
                <a:schemeClr val="tx1"/>
              </a:solidFill>
            </a:endParaRPr>
          </a:p>
        </p:txBody>
      </p:sp>
    </p:spTree>
    <p:extLst>
      <p:ext uri="{BB962C8B-B14F-4D97-AF65-F5344CB8AC3E}">
        <p14:creationId xmlns:p14="http://schemas.microsoft.com/office/powerpoint/2010/main" val="39312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5C52-0BD3-459E-9F64-36E1833966F5}"/>
              </a:ext>
            </a:extLst>
          </p:cNvPr>
          <p:cNvSpPr>
            <a:spLocks noGrp="1"/>
          </p:cNvSpPr>
          <p:nvPr>
            <p:ph type="title"/>
          </p:nvPr>
        </p:nvSpPr>
        <p:spPr/>
        <p:txBody>
          <a:bodyPr/>
          <a:lstStyle/>
          <a:p>
            <a:r>
              <a:rPr lang="en-US" dirty="0">
                <a:solidFill>
                  <a:schemeClr val="tx1"/>
                </a:solidFill>
              </a:rPr>
              <a:t>Literature Survey</a:t>
            </a:r>
            <a:endParaRPr lang="en-IN" dirty="0"/>
          </a:p>
        </p:txBody>
      </p:sp>
      <p:graphicFrame>
        <p:nvGraphicFramePr>
          <p:cNvPr id="4" name="Table 4">
            <a:extLst>
              <a:ext uri="{FF2B5EF4-FFF2-40B4-BE49-F238E27FC236}">
                <a16:creationId xmlns:a16="http://schemas.microsoft.com/office/drawing/2014/main" id="{BF48D028-1AF4-4989-943C-FCB9324CCEE4}"/>
              </a:ext>
            </a:extLst>
          </p:cNvPr>
          <p:cNvGraphicFramePr>
            <a:graphicFrameLocks noGrp="1"/>
          </p:cNvGraphicFramePr>
          <p:nvPr>
            <p:ph idx="1"/>
            <p:extLst>
              <p:ext uri="{D42A27DB-BD31-4B8C-83A1-F6EECF244321}">
                <p14:modId xmlns:p14="http://schemas.microsoft.com/office/powerpoint/2010/main" val="2308499450"/>
              </p:ext>
            </p:extLst>
          </p:nvPr>
        </p:nvGraphicFramePr>
        <p:xfrm>
          <a:off x="170154" y="1948401"/>
          <a:ext cx="11851692" cy="4381378"/>
        </p:xfrm>
        <a:graphic>
          <a:graphicData uri="http://schemas.openxmlformats.org/drawingml/2006/table">
            <a:tbl>
              <a:tblPr firstRow="1" bandRow="1">
                <a:tableStyleId>{5C22544A-7EE6-4342-B048-85BDC9FD1C3A}</a:tableStyleId>
              </a:tblPr>
              <a:tblGrid>
                <a:gridCol w="619101">
                  <a:extLst>
                    <a:ext uri="{9D8B030D-6E8A-4147-A177-3AD203B41FA5}">
                      <a16:colId xmlns:a16="http://schemas.microsoft.com/office/drawing/2014/main" val="2216166467"/>
                    </a:ext>
                  </a:extLst>
                </a:gridCol>
                <a:gridCol w="2184764">
                  <a:extLst>
                    <a:ext uri="{9D8B030D-6E8A-4147-A177-3AD203B41FA5}">
                      <a16:colId xmlns:a16="http://schemas.microsoft.com/office/drawing/2014/main" val="3005275170"/>
                    </a:ext>
                  </a:extLst>
                </a:gridCol>
                <a:gridCol w="1154098">
                  <a:extLst>
                    <a:ext uri="{9D8B030D-6E8A-4147-A177-3AD203B41FA5}">
                      <a16:colId xmlns:a16="http://schemas.microsoft.com/office/drawing/2014/main" val="1780345797"/>
                    </a:ext>
                  </a:extLst>
                </a:gridCol>
                <a:gridCol w="1162974">
                  <a:extLst>
                    <a:ext uri="{9D8B030D-6E8A-4147-A177-3AD203B41FA5}">
                      <a16:colId xmlns:a16="http://schemas.microsoft.com/office/drawing/2014/main" val="3660919078"/>
                    </a:ext>
                  </a:extLst>
                </a:gridCol>
                <a:gridCol w="4731798">
                  <a:extLst>
                    <a:ext uri="{9D8B030D-6E8A-4147-A177-3AD203B41FA5}">
                      <a16:colId xmlns:a16="http://schemas.microsoft.com/office/drawing/2014/main" val="517885179"/>
                    </a:ext>
                  </a:extLst>
                </a:gridCol>
                <a:gridCol w="1998957">
                  <a:extLst>
                    <a:ext uri="{9D8B030D-6E8A-4147-A177-3AD203B41FA5}">
                      <a16:colId xmlns:a16="http://schemas.microsoft.com/office/drawing/2014/main" val="4075712467"/>
                    </a:ext>
                  </a:extLst>
                </a:gridCol>
              </a:tblGrid>
              <a:tr h="541498">
                <a:tc>
                  <a:txBody>
                    <a:bodyPr/>
                    <a:lstStyle/>
                    <a:p>
                      <a:r>
                        <a:rPr lang="en-IN" b="1" dirty="0"/>
                        <a:t>s/no</a:t>
                      </a:r>
                    </a:p>
                  </a:txBody>
                  <a:tcPr/>
                </a:tc>
                <a:tc>
                  <a:txBody>
                    <a:bodyPr/>
                    <a:lstStyle/>
                    <a:p>
                      <a:r>
                        <a:rPr lang="en-IN" b="1" dirty="0"/>
                        <a:t>Title</a:t>
                      </a:r>
                    </a:p>
                  </a:txBody>
                  <a:tcPr/>
                </a:tc>
                <a:tc>
                  <a:txBody>
                    <a:bodyPr/>
                    <a:lstStyle/>
                    <a:p>
                      <a:r>
                        <a:rPr lang="en-IN" b="1" dirty="0"/>
                        <a:t>Authors</a:t>
                      </a:r>
                    </a:p>
                  </a:txBody>
                  <a:tcPr/>
                </a:tc>
                <a:tc>
                  <a:txBody>
                    <a:bodyPr/>
                    <a:lstStyle/>
                    <a:p>
                      <a:r>
                        <a:rPr lang="en-IN" b="1" dirty="0"/>
                        <a:t>Publishing</a:t>
                      </a:r>
                    </a:p>
                  </a:txBody>
                  <a:tcPr/>
                </a:tc>
                <a:tc>
                  <a:txBody>
                    <a:bodyPr/>
                    <a:lstStyle/>
                    <a:p>
                      <a:r>
                        <a:rPr lang="en-IN" b="1" dirty="0"/>
                        <a:t>Characteristics</a:t>
                      </a:r>
                    </a:p>
                  </a:txBody>
                  <a:tcPr/>
                </a:tc>
                <a:tc>
                  <a:txBody>
                    <a:bodyPr/>
                    <a:lstStyle/>
                    <a:p>
                      <a:r>
                        <a:rPr lang="en-IN" b="1" dirty="0"/>
                        <a:t>Pros</a:t>
                      </a:r>
                    </a:p>
                  </a:txBody>
                  <a:tcPr/>
                </a:tc>
                <a:extLst>
                  <a:ext uri="{0D108BD9-81ED-4DB2-BD59-A6C34878D82A}">
                    <a16:rowId xmlns:a16="http://schemas.microsoft.com/office/drawing/2014/main" val="2546290771"/>
                  </a:ext>
                </a:extLst>
              </a:tr>
              <a:tr h="3839880">
                <a:tc>
                  <a:txBody>
                    <a:bodyPr/>
                    <a:lstStyle/>
                    <a:p>
                      <a:r>
                        <a:rPr lang="en-IN" b="1" dirty="0"/>
                        <a:t>1.</a:t>
                      </a:r>
                    </a:p>
                  </a:txBody>
                  <a:tcPr/>
                </a:tc>
                <a:tc>
                  <a:txBody>
                    <a:bodyPr/>
                    <a:lstStyle/>
                    <a:p>
                      <a:r>
                        <a:rPr lang="en-US" b="1" dirty="0"/>
                        <a:t>Designing resilient organic greenhouse production</a:t>
                      </a:r>
                    </a:p>
                    <a:p>
                      <a:r>
                        <a:rPr lang="en-US" b="1" dirty="0"/>
                        <a:t>systems for Europe: updates from the first half of</a:t>
                      </a:r>
                    </a:p>
                    <a:p>
                      <a:r>
                        <a:rPr lang="en-US" b="1" dirty="0"/>
                        <a:t>the GREENRESILIENT project</a:t>
                      </a:r>
                      <a:endParaRPr lang="en-IN" b="1" dirty="0"/>
                    </a:p>
                  </a:txBody>
                  <a:tcPr/>
                </a:tc>
                <a:tc>
                  <a:txBody>
                    <a:bodyPr/>
                    <a:lstStyle/>
                    <a:p>
                      <a:r>
                        <a:rPr lang="en-IN" b="1" dirty="0" err="1"/>
                        <a:t>Tittarelli</a:t>
                      </a:r>
                      <a:r>
                        <a:rPr lang="en-IN" b="1" dirty="0"/>
                        <a:t>, Fabio</a:t>
                      </a:r>
                    </a:p>
                  </a:txBody>
                  <a:tcPr/>
                </a:tc>
                <a:tc>
                  <a:txBody>
                    <a:bodyPr/>
                    <a:lstStyle/>
                    <a:p>
                      <a:r>
                        <a:rPr lang="en-IN" b="1" dirty="0"/>
                        <a:t>2020</a:t>
                      </a:r>
                    </a:p>
                  </a:txBody>
                  <a:tcPr/>
                </a:tc>
                <a:tc>
                  <a:txBody>
                    <a:bodyPr/>
                    <a:lstStyle/>
                    <a:p>
                      <a:r>
                        <a:rPr lang="en-US" b="1" dirty="0"/>
                        <a:t>Differences in soil health and functional biodiversity are evaluated in the BAU and INN cropping systems, within each experimental site, by studying bacterial, fungal and nematode community composition in soil samples as well as insect and weed </a:t>
                      </a:r>
                      <a:r>
                        <a:rPr lang="en-US" b="1" dirty="0" err="1"/>
                        <a:t>communities.The</a:t>
                      </a:r>
                      <a:r>
                        <a:rPr lang="en-US" b="1" dirty="0"/>
                        <a:t> total baseline number of nematodes and nematode genera varied between the different </a:t>
                      </a:r>
                      <a:r>
                        <a:rPr lang="en-US" b="1" dirty="0" err="1"/>
                        <a:t>sites.Several</a:t>
                      </a:r>
                      <a:r>
                        <a:rPr lang="en-US" b="1" dirty="0"/>
                        <a:t> strains of insect parasitic fungi were successfully isolated from the five experimental sites and the highest diversity was found in Italy and France, followed by Switzerland, Belgium and Denmark.</a:t>
                      </a:r>
                      <a:endParaRPr lang="en-IN" b="1" dirty="0"/>
                    </a:p>
                  </a:txBody>
                  <a:tcPr/>
                </a:tc>
                <a:tc>
                  <a:txBody>
                    <a:bodyPr/>
                    <a:lstStyle/>
                    <a:p>
                      <a:r>
                        <a:rPr lang="en-US" b="1" dirty="0"/>
                        <a:t>Growers, policy makers and the general public had a chance to learn more about these developments and see the experimental sites at Open House events, which will be repeated during the upcoming growing season. </a:t>
                      </a:r>
                      <a:endParaRPr lang="en-IN" b="1" dirty="0"/>
                    </a:p>
                  </a:txBody>
                  <a:tcPr/>
                </a:tc>
                <a:extLst>
                  <a:ext uri="{0D108BD9-81ED-4DB2-BD59-A6C34878D82A}">
                    <a16:rowId xmlns:a16="http://schemas.microsoft.com/office/drawing/2014/main" val="2978776775"/>
                  </a:ext>
                </a:extLst>
              </a:tr>
            </a:tbl>
          </a:graphicData>
        </a:graphic>
      </p:graphicFrame>
    </p:spTree>
    <p:extLst>
      <p:ext uri="{BB962C8B-B14F-4D97-AF65-F5344CB8AC3E}">
        <p14:creationId xmlns:p14="http://schemas.microsoft.com/office/powerpoint/2010/main" val="29948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632B-BED8-478F-8984-713B9DD18809}"/>
              </a:ext>
            </a:extLst>
          </p:cNvPr>
          <p:cNvSpPr>
            <a:spLocks noGrp="1"/>
          </p:cNvSpPr>
          <p:nvPr>
            <p:ph type="title"/>
          </p:nvPr>
        </p:nvSpPr>
        <p:spPr/>
        <p:txBody>
          <a:bodyPr/>
          <a:lstStyle/>
          <a:p>
            <a:r>
              <a:rPr lang="en-US" dirty="0">
                <a:solidFill>
                  <a:schemeClr val="tx1"/>
                </a:solidFill>
              </a:rPr>
              <a:t>Literature Survey</a:t>
            </a:r>
            <a:endParaRPr lang="en-IN" dirty="0"/>
          </a:p>
        </p:txBody>
      </p:sp>
      <p:graphicFrame>
        <p:nvGraphicFramePr>
          <p:cNvPr id="4" name="Table 4">
            <a:extLst>
              <a:ext uri="{FF2B5EF4-FFF2-40B4-BE49-F238E27FC236}">
                <a16:creationId xmlns:a16="http://schemas.microsoft.com/office/drawing/2014/main" id="{68945BF8-3057-4C00-9A3A-6F72AF3DDD33}"/>
              </a:ext>
            </a:extLst>
          </p:cNvPr>
          <p:cNvGraphicFramePr>
            <a:graphicFrameLocks noGrp="1"/>
          </p:cNvGraphicFramePr>
          <p:nvPr>
            <p:ph idx="1"/>
            <p:extLst>
              <p:ext uri="{D42A27DB-BD31-4B8C-83A1-F6EECF244321}">
                <p14:modId xmlns:p14="http://schemas.microsoft.com/office/powerpoint/2010/main" val="2042125803"/>
              </p:ext>
            </p:extLst>
          </p:nvPr>
        </p:nvGraphicFramePr>
        <p:xfrm>
          <a:off x="224589" y="1970841"/>
          <a:ext cx="11742822" cy="4479996"/>
        </p:xfrm>
        <a:graphic>
          <a:graphicData uri="http://schemas.openxmlformats.org/drawingml/2006/table">
            <a:tbl>
              <a:tblPr firstRow="1" bandRow="1">
                <a:tableStyleId>{5C22544A-7EE6-4342-B048-85BDC9FD1C3A}</a:tableStyleId>
              </a:tblPr>
              <a:tblGrid>
                <a:gridCol w="625643">
                  <a:extLst>
                    <a:ext uri="{9D8B030D-6E8A-4147-A177-3AD203B41FA5}">
                      <a16:colId xmlns:a16="http://schemas.microsoft.com/office/drawing/2014/main" val="3902760751"/>
                    </a:ext>
                  </a:extLst>
                </a:gridCol>
                <a:gridCol w="1652336">
                  <a:extLst>
                    <a:ext uri="{9D8B030D-6E8A-4147-A177-3AD203B41FA5}">
                      <a16:colId xmlns:a16="http://schemas.microsoft.com/office/drawing/2014/main" val="2469322747"/>
                    </a:ext>
                  </a:extLst>
                </a:gridCol>
                <a:gridCol w="930443">
                  <a:extLst>
                    <a:ext uri="{9D8B030D-6E8A-4147-A177-3AD203B41FA5}">
                      <a16:colId xmlns:a16="http://schemas.microsoft.com/office/drawing/2014/main" val="708339658"/>
                    </a:ext>
                  </a:extLst>
                </a:gridCol>
                <a:gridCol w="1171073">
                  <a:extLst>
                    <a:ext uri="{9D8B030D-6E8A-4147-A177-3AD203B41FA5}">
                      <a16:colId xmlns:a16="http://schemas.microsoft.com/office/drawing/2014/main" val="884632960"/>
                    </a:ext>
                  </a:extLst>
                </a:gridCol>
                <a:gridCol w="3769895">
                  <a:extLst>
                    <a:ext uri="{9D8B030D-6E8A-4147-A177-3AD203B41FA5}">
                      <a16:colId xmlns:a16="http://schemas.microsoft.com/office/drawing/2014/main" val="1192058767"/>
                    </a:ext>
                  </a:extLst>
                </a:gridCol>
                <a:gridCol w="3593432">
                  <a:extLst>
                    <a:ext uri="{9D8B030D-6E8A-4147-A177-3AD203B41FA5}">
                      <a16:colId xmlns:a16="http://schemas.microsoft.com/office/drawing/2014/main" val="3780984619"/>
                    </a:ext>
                  </a:extLst>
                </a:gridCol>
              </a:tblGrid>
              <a:tr h="541539">
                <a:tc>
                  <a:txBody>
                    <a:bodyPr/>
                    <a:lstStyle/>
                    <a:p>
                      <a:r>
                        <a:rPr lang="en-IN" b="1" dirty="0"/>
                        <a:t>s/no</a:t>
                      </a:r>
                    </a:p>
                  </a:txBody>
                  <a:tcPr/>
                </a:tc>
                <a:tc>
                  <a:txBody>
                    <a:bodyPr/>
                    <a:lstStyle/>
                    <a:p>
                      <a:r>
                        <a:rPr lang="en-IN" b="1" dirty="0"/>
                        <a:t>Title</a:t>
                      </a:r>
                    </a:p>
                  </a:txBody>
                  <a:tcPr/>
                </a:tc>
                <a:tc>
                  <a:txBody>
                    <a:bodyPr/>
                    <a:lstStyle/>
                    <a:p>
                      <a:r>
                        <a:rPr lang="en-IN" b="1" dirty="0"/>
                        <a:t>Author</a:t>
                      </a:r>
                    </a:p>
                  </a:txBody>
                  <a:tcPr/>
                </a:tc>
                <a:tc>
                  <a:txBody>
                    <a:bodyPr/>
                    <a:lstStyle/>
                    <a:p>
                      <a:r>
                        <a:rPr lang="en-IN" b="1" dirty="0"/>
                        <a:t>Publishing</a:t>
                      </a:r>
                    </a:p>
                  </a:txBody>
                  <a:tcPr/>
                </a:tc>
                <a:tc>
                  <a:txBody>
                    <a:bodyPr/>
                    <a:lstStyle/>
                    <a:p>
                      <a:r>
                        <a:rPr lang="en-IN" b="1" dirty="0"/>
                        <a:t>Characteristics</a:t>
                      </a:r>
                    </a:p>
                  </a:txBody>
                  <a:tcPr/>
                </a:tc>
                <a:tc>
                  <a:txBody>
                    <a:bodyPr/>
                    <a:lstStyle/>
                    <a:p>
                      <a:r>
                        <a:rPr lang="en-IN" b="1" dirty="0"/>
                        <a:t>Pros</a:t>
                      </a:r>
                    </a:p>
                  </a:txBody>
                  <a:tcPr/>
                </a:tc>
                <a:extLst>
                  <a:ext uri="{0D108BD9-81ED-4DB2-BD59-A6C34878D82A}">
                    <a16:rowId xmlns:a16="http://schemas.microsoft.com/office/drawing/2014/main" val="1217844859"/>
                  </a:ext>
                </a:extLst>
              </a:tr>
              <a:tr h="3938457">
                <a:tc>
                  <a:txBody>
                    <a:bodyPr/>
                    <a:lstStyle/>
                    <a:p>
                      <a:r>
                        <a:rPr lang="en-IN" b="1" dirty="0"/>
                        <a:t>2.</a:t>
                      </a:r>
                    </a:p>
                  </a:txBody>
                  <a:tcPr/>
                </a:tc>
                <a:tc>
                  <a:txBody>
                    <a:bodyPr/>
                    <a:lstStyle/>
                    <a:p>
                      <a:r>
                        <a:rPr lang="en-US" b="1" dirty="0"/>
                        <a:t>News and Updates from the leading pioneer for nanotechnology solutions</a:t>
                      </a:r>
                      <a:endParaRPr lang="en-IN" b="1" dirty="0"/>
                    </a:p>
                  </a:txBody>
                  <a:tcPr/>
                </a:tc>
                <a:tc>
                  <a:txBody>
                    <a:bodyPr/>
                    <a:lstStyle/>
                    <a:p>
                      <a:r>
                        <a:rPr lang="en-IN" b="1" dirty="0" err="1"/>
                        <a:t>Ponnath</a:t>
                      </a:r>
                      <a:r>
                        <a:rPr lang="en-IN" b="1" dirty="0"/>
                        <a:t>, Florian ; </a:t>
                      </a:r>
                      <a:r>
                        <a:rPr lang="en-IN" b="1" dirty="0" err="1"/>
                        <a:t>Gragnaniello</a:t>
                      </a:r>
                      <a:r>
                        <a:rPr lang="en-IN" b="1" dirty="0"/>
                        <a:t>, Luca ; </a:t>
                      </a:r>
                      <a:r>
                        <a:rPr lang="en-IN" b="1" dirty="0" err="1"/>
                        <a:t>Gokus</a:t>
                      </a:r>
                      <a:r>
                        <a:rPr lang="en-IN" b="1" dirty="0"/>
                        <a:t>, Tobias</a:t>
                      </a:r>
                    </a:p>
                  </a:txBody>
                  <a:tcPr/>
                </a:tc>
                <a:tc>
                  <a:txBody>
                    <a:bodyPr/>
                    <a:lstStyle/>
                    <a:p>
                      <a:r>
                        <a:rPr lang="en-IN" b="1" dirty="0"/>
                        <a:t>2021</a:t>
                      </a:r>
                    </a:p>
                  </a:txBody>
                  <a:tcPr/>
                </a:tc>
                <a:tc>
                  <a:txBody>
                    <a:bodyPr/>
                    <a:lstStyle/>
                    <a:p>
                      <a:r>
                        <a:rPr lang="en-US" b="1" dirty="0"/>
                        <a:t>Our technical experts will bring you up to speed on our current product portfolio and provide an in-depth look at new products and innovations. </a:t>
                      </a:r>
                      <a:r>
                        <a:rPr lang="en-US" b="1" dirty="0" err="1"/>
                        <a:t>attocube</a:t>
                      </a:r>
                      <a:r>
                        <a:rPr lang="en-US" b="1" dirty="0"/>
                        <a:t> has been a leading nanotechnology solutions pioneer for 20 years, delivering cutting edge components and systems for precision motion &amp; sensing, cryogenic microscopy, and nanoscale analytics.</a:t>
                      </a:r>
                      <a:endParaRPr lang="en-IN" b="1" dirty="0"/>
                    </a:p>
                  </a:txBody>
                  <a:tcPr/>
                </a:tc>
                <a:tc>
                  <a:txBody>
                    <a:bodyPr/>
                    <a:lstStyle/>
                    <a:p>
                      <a:r>
                        <a:rPr lang="en-US" b="1" dirty="0"/>
                        <a:t>Cryogenic Instruments offers nanoscale cryogenic measurement instrumentation based on low vibration closed-cycle cryostats, cryo-optical tables and a wide range of low &amp; ultra-low temperature as well as high magnetic field compatible measurement inserts allowing for research techniques such as AFM, MFM, confocal &amp; RAMAN microscopy as well as electric and photonic transport measurements.</a:t>
                      </a:r>
                      <a:endParaRPr lang="en-IN" b="1" dirty="0"/>
                    </a:p>
                  </a:txBody>
                  <a:tcPr/>
                </a:tc>
                <a:extLst>
                  <a:ext uri="{0D108BD9-81ED-4DB2-BD59-A6C34878D82A}">
                    <a16:rowId xmlns:a16="http://schemas.microsoft.com/office/drawing/2014/main" val="66395256"/>
                  </a:ext>
                </a:extLst>
              </a:tr>
            </a:tbl>
          </a:graphicData>
        </a:graphic>
      </p:graphicFrame>
    </p:spTree>
    <p:extLst>
      <p:ext uri="{BB962C8B-B14F-4D97-AF65-F5344CB8AC3E}">
        <p14:creationId xmlns:p14="http://schemas.microsoft.com/office/powerpoint/2010/main" val="410628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0EAF-26AC-456D-BDE7-56CC6E96C0B7}"/>
              </a:ext>
            </a:extLst>
          </p:cNvPr>
          <p:cNvSpPr>
            <a:spLocks noGrp="1"/>
          </p:cNvSpPr>
          <p:nvPr>
            <p:ph type="title"/>
          </p:nvPr>
        </p:nvSpPr>
        <p:spPr/>
        <p:txBody>
          <a:bodyPr/>
          <a:lstStyle/>
          <a:p>
            <a:r>
              <a:rPr lang="en-US" dirty="0">
                <a:solidFill>
                  <a:schemeClr val="tx1"/>
                </a:solidFill>
              </a:rPr>
              <a:t>Literature Survey</a:t>
            </a:r>
            <a:endParaRPr lang="en-IN" dirty="0"/>
          </a:p>
        </p:txBody>
      </p:sp>
      <p:graphicFrame>
        <p:nvGraphicFramePr>
          <p:cNvPr id="4" name="Table 4">
            <a:extLst>
              <a:ext uri="{FF2B5EF4-FFF2-40B4-BE49-F238E27FC236}">
                <a16:creationId xmlns:a16="http://schemas.microsoft.com/office/drawing/2014/main" id="{F5663B35-AC82-4B95-975A-F9ECD084765F}"/>
              </a:ext>
            </a:extLst>
          </p:cNvPr>
          <p:cNvGraphicFramePr>
            <a:graphicFrameLocks noGrp="1"/>
          </p:cNvGraphicFramePr>
          <p:nvPr>
            <p:ph idx="1"/>
            <p:extLst>
              <p:ext uri="{D42A27DB-BD31-4B8C-83A1-F6EECF244321}">
                <p14:modId xmlns:p14="http://schemas.microsoft.com/office/powerpoint/2010/main" val="3984432348"/>
              </p:ext>
            </p:extLst>
          </p:nvPr>
        </p:nvGraphicFramePr>
        <p:xfrm>
          <a:off x="248652" y="1948402"/>
          <a:ext cx="11694696" cy="4354744"/>
        </p:xfrm>
        <a:graphic>
          <a:graphicData uri="http://schemas.openxmlformats.org/drawingml/2006/table">
            <a:tbl>
              <a:tblPr firstRow="1" bandRow="1">
                <a:tableStyleId>{5C22544A-7EE6-4342-B048-85BDC9FD1C3A}</a:tableStyleId>
              </a:tblPr>
              <a:tblGrid>
                <a:gridCol w="625642">
                  <a:extLst>
                    <a:ext uri="{9D8B030D-6E8A-4147-A177-3AD203B41FA5}">
                      <a16:colId xmlns:a16="http://schemas.microsoft.com/office/drawing/2014/main" val="371297386"/>
                    </a:ext>
                  </a:extLst>
                </a:gridCol>
                <a:gridCol w="1558188">
                  <a:extLst>
                    <a:ext uri="{9D8B030D-6E8A-4147-A177-3AD203B41FA5}">
                      <a16:colId xmlns:a16="http://schemas.microsoft.com/office/drawing/2014/main" val="1579538636"/>
                    </a:ext>
                  </a:extLst>
                </a:gridCol>
                <a:gridCol w="834501">
                  <a:extLst>
                    <a:ext uri="{9D8B030D-6E8A-4147-A177-3AD203B41FA5}">
                      <a16:colId xmlns:a16="http://schemas.microsoft.com/office/drawing/2014/main" val="2524614740"/>
                    </a:ext>
                  </a:extLst>
                </a:gridCol>
                <a:gridCol w="1278384">
                  <a:extLst>
                    <a:ext uri="{9D8B030D-6E8A-4147-A177-3AD203B41FA5}">
                      <a16:colId xmlns:a16="http://schemas.microsoft.com/office/drawing/2014/main" val="4193062025"/>
                    </a:ext>
                  </a:extLst>
                </a:gridCol>
                <a:gridCol w="4616388">
                  <a:extLst>
                    <a:ext uri="{9D8B030D-6E8A-4147-A177-3AD203B41FA5}">
                      <a16:colId xmlns:a16="http://schemas.microsoft.com/office/drawing/2014/main" val="3446254101"/>
                    </a:ext>
                  </a:extLst>
                </a:gridCol>
                <a:gridCol w="2781593">
                  <a:extLst>
                    <a:ext uri="{9D8B030D-6E8A-4147-A177-3AD203B41FA5}">
                      <a16:colId xmlns:a16="http://schemas.microsoft.com/office/drawing/2014/main" val="852408627"/>
                    </a:ext>
                  </a:extLst>
                </a:gridCol>
              </a:tblGrid>
              <a:tr h="636503">
                <a:tc>
                  <a:txBody>
                    <a:bodyPr/>
                    <a:lstStyle/>
                    <a:p>
                      <a:r>
                        <a:rPr lang="en-IN" b="1" dirty="0"/>
                        <a:t>s/no</a:t>
                      </a:r>
                    </a:p>
                  </a:txBody>
                  <a:tcPr/>
                </a:tc>
                <a:tc>
                  <a:txBody>
                    <a:bodyPr/>
                    <a:lstStyle/>
                    <a:p>
                      <a:r>
                        <a:rPr lang="en-IN" b="1" dirty="0"/>
                        <a:t>Title</a:t>
                      </a:r>
                    </a:p>
                  </a:txBody>
                  <a:tcPr/>
                </a:tc>
                <a:tc>
                  <a:txBody>
                    <a:bodyPr/>
                    <a:lstStyle/>
                    <a:p>
                      <a:r>
                        <a:rPr lang="en-IN" b="1" dirty="0"/>
                        <a:t>Author</a:t>
                      </a:r>
                    </a:p>
                  </a:txBody>
                  <a:tcPr/>
                </a:tc>
                <a:tc>
                  <a:txBody>
                    <a:bodyPr/>
                    <a:lstStyle/>
                    <a:p>
                      <a:r>
                        <a:rPr lang="en-IN" b="1" dirty="0"/>
                        <a:t>Publishing</a:t>
                      </a:r>
                    </a:p>
                  </a:txBody>
                  <a:tcPr/>
                </a:tc>
                <a:tc>
                  <a:txBody>
                    <a:bodyPr/>
                    <a:lstStyle/>
                    <a:p>
                      <a:r>
                        <a:rPr lang="en-IN" b="1" dirty="0"/>
                        <a:t>Characteristics</a:t>
                      </a:r>
                    </a:p>
                  </a:txBody>
                  <a:tcPr/>
                </a:tc>
                <a:tc>
                  <a:txBody>
                    <a:bodyPr/>
                    <a:lstStyle/>
                    <a:p>
                      <a:r>
                        <a:rPr lang="en-IN" b="1" dirty="0"/>
                        <a:t>Pros</a:t>
                      </a:r>
                    </a:p>
                  </a:txBody>
                  <a:tcPr/>
                </a:tc>
                <a:extLst>
                  <a:ext uri="{0D108BD9-81ED-4DB2-BD59-A6C34878D82A}">
                    <a16:rowId xmlns:a16="http://schemas.microsoft.com/office/drawing/2014/main" val="1060481754"/>
                  </a:ext>
                </a:extLst>
              </a:tr>
              <a:tr h="3718241">
                <a:tc>
                  <a:txBody>
                    <a:bodyPr/>
                    <a:lstStyle/>
                    <a:p>
                      <a:r>
                        <a:rPr lang="en-IN" b="1" dirty="0"/>
                        <a:t>3.</a:t>
                      </a:r>
                    </a:p>
                  </a:txBody>
                  <a:tcPr/>
                </a:tc>
                <a:tc>
                  <a:txBody>
                    <a:bodyPr/>
                    <a:lstStyle/>
                    <a:p>
                      <a:r>
                        <a:rPr lang="en-US" b="1" dirty="0"/>
                        <a:t> A comprehensive update on valvular heart disease: from mechanisms to Guidelines </a:t>
                      </a:r>
                      <a:endParaRPr lang="en-IN" b="1" dirty="0"/>
                    </a:p>
                  </a:txBody>
                  <a:tcPr/>
                </a:tc>
                <a:tc>
                  <a:txBody>
                    <a:bodyPr/>
                    <a:lstStyle/>
                    <a:p>
                      <a:r>
                        <a:rPr lang="en-US" b="1" dirty="0"/>
                        <a:t>European Heart Journal, Volume 43, Issue 7, 14</a:t>
                      </a:r>
                      <a:endParaRPr lang="en-IN" b="1" dirty="0"/>
                    </a:p>
                  </a:txBody>
                  <a:tcPr/>
                </a:tc>
                <a:tc>
                  <a:txBody>
                    <a:bodyPr/>
                    <a:lstStyle/>
                    <a:p>
                      <a:r>
                        <a:rPr lang="en-US" b="1" dirty="0"/>
                        <a:t>February 2022, Pages 545–549</a:t>
                      </a:r>
                      <a:endParaRPr lang="en-IN" b="1" dirty="0"/>
                    </a:p>
                  </a:txBody>
                  <a:tcPr/>
                </a:tc>
                <a:tc>
                  <a:txBody>
                    <a:bodyPr/>
                    <a:lstStyle/>
                    <a:p>
                      <a:r>
                        <a:rPr lang="en-US" b="1" dirty="0"/>
                        <a:t>the choice of the mode of intervention, current evidence reinforces the critical role of the Heart Team, which should integrate clinical, anatomical, and procedural characteristics beyond conventional scores, and informed patient’s treatment choice. Regarding surgery, increasing experience and procedural safety has led to expansion of indications toward earlier intervention in asymptomatic patients with aortic stenosis, aortic regurgitation, or mitral regurgitation (MR), and now stress the preference for valve repair when it is expected to be durable.</a:t>
                      </a:r>
                      <a:endParaRPr lang="en-IN" b="1" dirty="0"/>
                    </a:p>
                  </a:txBody>
                  <a:tcPr/>
                </a:tc>
                <a:tc>
                  <a:txBody>
                    <a:bodyPr/>
                    <a:lstStyle/>
                    <a:p>
                      <a:r>
                        <a:rPr lang="en-US" b="1" dirty="0"/>
                        <a:t> by proposing TRI-SCORE as a dedicated risk score model based on eight easy to ascertain parameters to inform patients and physicians regarding the risk of ITVS and guide the clinical decision-making process of patients with severe TR, especially as transcatheter therapies are emergency.</a:t>
                      </a:r>
                      <a:endParaRPr lang="en-IN" b="1" dirty="0"/>
                    </a:p>
                  </a:txBody>
                  <a:tcPr/>
                </a:tc>
                <a:extLst>
                  <a:ext uri="{0D108BD9-81ED-4DB2-BD59-A6C34878D82A}">
                    <a16:rowId xmlns:a16="http://schemas.microsoft.com/office/drawing/2014/main" val="4032818250"/>
                  </a:ext>
                </a:extLst>
              </a:tr>
            </a:tbl>
          </a:graphicData>
        </a:graphic>
      </p:graphicFrame>
    </p:spTree>
    <p:extLst>
      <p:ext uri="{BB962C8B-B14F-4D97-AF65-F5344CB8AC3E}">
        <p14:creationId xmlns:p14="http://schemas.microsoft.com/office/powerpoint/2010/main" val="23915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5CA7-B15F-483A-B030-D26DF9D0A737}"/>
              </a:ext>
            </a:extLst>
          </p:cNvPr>
          <p:cNvSpPr>
            <a:spLocks noGrp="1"/>
          </p:cNvSpPr>
          <p:nvPr>
            <p:ph type="title"/>
          </p:nvPr>
        </p:nvSpPr>
        <p:spPr/>
        <p:txBody>
          <a:bodyPr/>
          <a:lstStyle/>
          <a:p>
            <a:r>
              <a:rPr lang="en-US" dirty="0">
                <a:solidFill>
                  <a:schemeClr val="tx1"/>
                </a:solidFill>
              </a:rPr>
              <a:t>Literature Survey</a:t>
            </a:r>
            <a:endParaRPr lang="en-IN" dirty="0"/>
          </a:p>
        </p:txBody>
      </p:sp>
      <p:graphicFrame>
        <p:nvGraphicFramePr>
          <p:cNvPr id="4" name="Table 4">
            <a:extLst>
              <a:ext uri="{FF2B5EF4-FFF2-40B4-BE49-F238E27FC236}">
                <a16:creationId xmlns:a16="http://schemas.microsoft.com/office/drawing/2014/main" id="{F1C877A5-F48C-4E13-A52E-A202803265C5}"/>
              </a:ext>
            </a:extLst>
          </p:cNvPr>
          <p:cNvGraphicFramePr>
            <a:graphicFrameLocks noGrp="1"/>
          </p:cNvGraphicFramePr>
          <p:nvPr>
            <p:ph idx="1"/>
            <p:extLst>
              <p:ext uri="{D42A27DB-BD31-4B8C-83A1-F6EECF244321}">
                <p14:modId xmlns:p14="http://schemas.microsoft.com/office/powerpoint/2010/main" val="333506466"/>
              </p:ext>
            </p:extLst>
          </p:nvPr>
        </p:nvGraphicFramePr>
        <p:xfrm>
          <a:off x="224588" y="1979721"/>
          <a:ext cx="11710740" cy="4314548"/>
        </p:xfrm>
        <a:graphic>
          <a:graphicData uri="http://schemas.openxmlformats.org/drawingml/2006/table">
            <a:tbl>
              <a:tblPr firstRow="1" bandRow="1">
                <a:tableStyleId>{5C22544A-7EE6-4342-B048-85BDC9FD1C3A}</a:tableStyleId>
              </a:tblPr>
              <a:tblGrid>
                <a:gridCol w="636546">
                  <a:extLst>
                    <a:ext uri="{9D8B030D-6E8A-4147-A177-3AD203B41FA5}">
                      <a16:colId xmlns:a16="http://schemas.microsoft.com/office/drawing/2014/main" val="1351018073"/>
                    </a:ext>
                  </a:extLst>
                </a:gridCol>
                <a:gridCol w="1127464">
                  <a:extLst>
                    <a:ext uri="{9D8B030D-6E8A-4147-A177-3AD203B41FA5}">
                      <a16:colId xmlns:a16="http://schemas.microsoft.com/office/drawing/2014/main" val="83590429"/>
                    </a:ext>
                  </a:extLst>
                </a:gridCol>
                <a:gridCol w="1580225">
                  <a:extLst>
                    <a:ext uri="{9D8B030D-6E8A-4147-A177-3AD203B41FA5}">
                      <a16:colId xmlns:a16="http://schemas.microsoft.com/office/drawing/2014/main" val="3839217867"/>
                    </a:ext>
                  </a:extLst>
                </a:gridCol>
                <a:gridCol w="1669002">
                  <a:extLst>
                    <a:ext uri="{9D8B030D-6E8A-4147-A177-3AD203B41FA5}">
                      <a16:colId xmlns:a16="http://schemas.microsoft.com/office/drawing/2014/main" val="621266496"/>
                    </a:ext>
                  </a:extLst>
                </a:gridCol>
                <a:gridCol w="3622090">
                  <a:extLst>
                    <a:ext uri="{9D8B030D-6E8A-4147-A177-3AD203B41FA5}">
                      <a16:colId xmlns:a16="http://schemas.microsoft.com/office/drawing/2014/main" val="393414281"/>
                    </a:ext>
                  </a:extLst>
                </a:gridCol>
                <a:gridCol w="3075413">
                  <a:extLst>
                    <a:ext uri="{9D8B030D-6E8A-4147-A177-3AD203B41FA5}">
                      <a16:colId xmlns:a16="http://schemas.microsoft.com/office/drawing/2014/main" val="806052614"/>
                    </a:ext>
                  </a:extLst>
                </a:gridCol>
              </a:tblGrid>
              <a:tr h="581061">
                <a:tc>
                  <a:txBody>
                    <a:bodyPr/>
                    <a:lstStyle/>
                    <a:p>
                      <a:r>
                        <a:rPr lang="en-IN" b="1" dirty="0"/>
                        <a:t>s/no</a:t>
                      </a:r>
                    </a:p>
                  </a:txBody>
                  <a:tcPr/>
                </a:tc>
                <a:tc>
                  <a:txBody>
                    <a:bodyPr/>
                    <a:lstStyle/>
                    <a:p>
                      <a:r>
                        <a:rPr lang="en-IN" b="1" dirty="0"/>
                        <a:t>Title</a:t>
                      </a:r>
                    </a:p>
                  </a:txBody>
                  <a:tcPr/>
                </a:tc>
                <a:tc>
                  <a:txBody>
                    <a:bodyPr/>
                    <a:lstStyle/>
                    <a:p>
                      <a:r>
                        <a:rPr lang="en-IN" b="1" dirty="0"/>
                        <a:t>Author</a:t>
                      </a:r>
                    </a:p>
                  </a:txBody>
                  <a:tcPr/>
                </a:tc>
                <a:tc>
                  <a:txBody>
                    <a:bodyPr/>
                    <a:lstStyle/>
                    <a:p>
                      <a:r>
                        <a:rPr lang="en-IN" b="1" dirty="0"/>
                        <a:t>Publishing</a:t>
                      </a:r>
                    </a:p>
                  </a:txBody>
                  <a:tcPr/>
                </a:tc>
                <a:tc>
                  <a:txBody>
                    <a:bodyPr/>
                    <a:lstStyle/>
                    <a:p>
                      <a:r>
                        <a:rPr lang="en-IN" b="1" dirty="0"/>
                        <a:t>Characteristics</a:t>
                      </a:r>
                    </a:p>
                  </a:txBody>
                  <a:tcPr/>
                </a:tc>
                <a:tc>
                  <a:txBody>
                    <a:bodyPr/>
                    <a:lstStyle/>
                    <a:p>
                      <a:r>
                        <a:rPr lang="en-IN" b="1" dirty="0"/>
                        <a:t>Pros</a:t>
                      </a:r>
                    </a:p>
                  </a:txBody>
                  <a:tcPr/>
                </a:tc>
                <a:extLst>
                  <a:ext uri="{0D108BD9-81ED-4DB2-BD59-A6C34878D82A}">
                    <a16:rowId xmlns:a16="http://schemas.microsoft.com/office/drawing/2014/main" val="1974358580"/>
                  </a:ext>
                </a:extLst>
              </a:tr>
              <a:tr h="3733487">
                <a:tc>
                  <a:txBody>
                    <a:bodyPr/>
                    <a:lstStyle/>
                    <a:p>
                      <a:r>
                        <a:rPr lang="en-IN" b="1" dirty="0"/>
                        <a:t>4.</a:t>
                      </a:r>
                    </a:p>
                  </a:txBody>
                  <a:tcPr/>
                </a:tc>
                <a:tc>
                  <a:txBody>
                    <a:bodyPr/>
                    <a:lstStyle/>
                    <a:p>
                      <a:r>
                        <a:rPr lang="en-US" b="1" dirty="0"/>
                        <a:t>Fake news detection based on statement conflict</a:t>
                      </a:r>
                      <a:endParaRPr lang="en-IN" b="1" dirty="0"/>
                    </a:p>
                  </a:txBody>
                  <a:tcPr/>
                </a:tc>
                <a:tc>
                  <a:txBody>
                    <a:bodyPr/>
                    <a:lstStyle/>
                    <a:p>
                      <a:r>
                        <a:rPr lang="en-IN" b="1" dirty="0" err="1"/>
                        <a:t>Danchen</a:t>
                      </a:r>
                      <a:r>
                        <a:rPr lang="en-IN" b="1" dirty="0"/>
                        <a:t> Zhang, Jiawei Xu, Vladimir </a:t>
                      </a:r>
                      <a:r>
                        <a:rPr lang="en-IN" b="1" dirty="0" err="1"/>
                        <a:t>Zadorozhny</a:t>
                      </a:r>
                      <a:r>
                        <a:rPr lang="en-IN" b="1" dirty="0"/>
                        <a:t> &amp; John Grant </a:t>
                      </a:r>
                    </a:p>
                  </a:txBody>
                  <a:tcPr/>
                </a:tc>
                <a:tc>
                  <a:txBody>
                    <a:bodyPr/>
                    <a:lstStyle/>
                    <a:p>
                      <a:r>
                        <a:rPr lang="en-IN" b="1" dirty="0"/>
                        <a:t>Journal of Intelligent Information Systems (2022</a:t>
                      </a:r>
                    </a:p>
                  </a:txBody>
                  <a:tcPr/>
                </a:tc>
                <a:tc>
                  <a:txBody>
                    <a:bodyPr/>
                    <a:lstStyle/>
                    <a:p>
                      <a:r>
                        <a:rPr lang="en-US" b="1" dirty="0"/>
                        <a:t>We propose two models: the first one uses only the agree and disagree classifications; the second uses a subjective opinions based model that can also handle the uncertain cases. Our experiments on a real-world dataset (the Fake News Challenge 1 dataset) and a simulated dataset validate that both proposed models achieve state-of-the-art performance.</a:t>
                      </a:r>
                      <a:endParaRPr lang="en-IN" b="1" dirty="0"/>
                    </a:p>
                  </a:txBody>
                  <a:tcPr/>
                </a:tc>
                <a:tc>
                  <a:txBody>
                    <a:bodyPr/>
                    <a:lstStyle/>
                    <a:p>
                      <a:r>
                        <a:rPr lang="en-US" b="1" dirty="0"/>
                        <a:t>Using this information, we focus on selecting the news articles that are most likely to be fake.</a:t>
                      </a:r>
                      <a:endParaRPr lang="en-IN" b="1" dirty="0"/>
                    </a:p>
                  </a:txBody>
                  <a:tcPr/>
                </a:tc>
                <a:extLst>
                  <a:ext uri="{0D108BD9-81ED-4DB2-BD59-A6C34878D82A}">
                    <a16:rowId xmlns:a16="http://schemas.microsoft.com/office/drawing/2014/main" val="2015382288"/>
                  </a:ext>
                </a:extLst>
              </a:tr>
            </a:tbl>
          </a:graphicData>
        </a:graphic>
      </p:graphicFrame>
    </p:spTree>
    <p:extLst>
      <p:ext uri="{BB962C8B-B14F-4D97-AF65-F5344CB8AC3E}">
        <p14:creationId xmlns:p14="http://schemas.microsoft.com/office/powerpoint/2010/main" val="163638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338-BB74-4650-8F81-47E0BA9FA3B6}"/>
              </a:ext>
            </a:extLst>
          </p:cNvPr>
          <p:cNvSpPr>
            <a:spLocks noGrp="1"/>
          </p:cNvSpPr>
          <p:nvPr>
            <p:ph type="title"/>
          </p:nvPr>
        </p:nvSpPr>
        <p:spPr/>
        <p:txBody>
          <a:bodyPr/>
          <a:lstStyle/>
          <a:p>
            <a:r>
              <a:rPr lang="en-US" dirty="0">
                <a:solidFill>
                  <a:schemeClr val="tx1"/>
                </a:solidFill>
              </a:rPr>
              <a:t>Problem Statement</a:t>
            </a:r>
            <a:endParaRPr lang="en-IN" dirty="0"/>
          </a:p>
        </p:txBody>
      </p:sp>
      <p:sp>
        <p:nvSpPr>
          <p:cNvPr id="3" name="Content Placeholder 2">
            <a:extLst>
              <a:ext uri="{FF2B5EF4-FFF2-40B4-BE49-F238E27FC236}">
                <a16:creationId xmlns:a16="http://schemas.microsoft.com/office/drawing/2014/main" id="{EA666C11-1337-4122-BC34-D0520009B4F2}"/>
              </a:ext>
            </a:extLst>
          </p:cNvPr>
          <p:cNvSpPr>
            <a:spLocks noGrp="1"/>
          </p:cNvSpPr>
          <p:nvPr>
            <p:ph idx="1"/>
          </p:nvPr>
        </p:nvSpPr>
        <p:spPr/>
        <p:txBody>
          <a:bodyPr>
            <a:noAutofit/>
          </a:bodyPr>
          <a:lstStyle/>
          <a:p>
            <a:r>
              <a:rPr lang="en-US" sz="2800" b="1" dirty="0">
                <a:solidFill>
                  <a:schemeClr val="tx1"/>
                </a:solidFill>
              </a:rPr>
              <a:t>Social media is a useful tool for staying updated about current events and new ideas. You can receive stories in real-time, engage with other users, and share content that interests you. A news update project can involve collating weekly insights on the latest happenings from different social media platforms. </a:t>
            </a:r>
          </a:p>
          <a:p>
            <a:r>
              <a:rPr lang="en-US" sz="2800" b="1" dirty="0">
                <a:solidFill>
                  <a:schemeClr val="tx1"/>
                </a:solidFill>
              </a:rPr>
              <a:t>Nowadays, almost every news and media company has a social media page that you can follow to get live updates. You can also follow eminent personalities, politicians, and celebrities.</a:t>
            </a:r>
            <a:endParaRPr lang="en-IN" sz="2800" b="1" dirty="0">
              <a:solidFill>
                <a:schemeClr val="tx1"/>
              </a:solidFill>
            </a:endParaRPr>
          </a:p>
        </p:txBody>
      </p:sp>
    </p:spTree>
    <p:extLst>
      <p:ext uri="{BB962C8B-B14F-4D97-AF65-F5344CB8AC3E}">
        <p14:creationId xmlns:p14="http://schemas.microsoft.com/office/powerpoint/2010/main" val="147179388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{2DE10C69-0ADB-44F9-A709-62E9256505B8}tf11437505_win32</Template>
  <TotalTime>83</TotalTime>
  <Words>951</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 Pro Cond Light</vt:lpstr>
      <vt:lpstr>Speak Pro</vt:lpstr>
      <vt:lpstr>Wingdings</vt:lpstr>
      <vt:lpstr>RetrospectVTI</vt:lpstr>
      <vt:lpstr>News Updates</vt:lpstr>
      <vt:lpstr>Table Contents</vt:lpstr>
      <vt:lpstr>Abstract</vt:lpstr>
      <vt:lpstr>Project Area</vt:lpstr>
      <vt:lpstr>Literature Survey</vt:lpstr>
      <vt:lpstr>Literature Survey</vt:lpstr>
      <vt:lpstr>Literature Survey</vt:lpstr>
      <vt:lpstr>Literature Survey</vt:lpstr>
      <vt:lpstr>Problem Statement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Updates</dc:title>
  <dc:creator>eppali pravallika</dc:creator>
  <cp:lastModifiedBy>eppali pravallika</cp:lastModifiedBy>
  <cp:revision>4</cp:revision>
  <dcterms:created xsi:type="dcterms:W3CDTF">2022-03-10T13:01:13Z</dcterms:created>
  <dcterms:modified xsi:type="dcterms:W3CDTF">2022-03-11T06:47:36Z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