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2" r:id="rId5"/>
    <p:sldId id="294" r:id="rId6"/>
    <p:sldId id="283" r:id="rId7"/>
    <p:sldId id="284" r:id="rId8"/>
    <p:sldId id="285" r:id="rId9"/>
    <p:sldId id="287" r:id="rId10"/>
    <p:sldId id="286" r:id="rId11"/>
    <p:sldId id="293" r:id="rId12"/>
    <p:sldId id="288" r:id="rId13"/>
    <p:sldId id="289" r:id="rId14"/>
    <p:sldId id="290" r:id="rId15"/>
    <p:sldId id="291" r:id="rId16"/>
    <p:sldId id="2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gna N" userId="56f065b50321d9c6" providerId="LiveId" clId="{6D32DDF6-4F16-4191-BB09-3501CFAC839D}"/>
    <pc:docChg chg="modSld">
      <pc:chgData name="Sowgna N" userId="56f065b50321d9c6" providerId="LiveId" clId="{6D32DDF6-4F16-4191-BB09-3501CFAC839D}" dt="2022-04-07T14:15:33.544" v="1" actId="255"/>
      <pc:docMkLst>
        <pc:docMk/>
      </pc:docMkLst>
      <pc:sldChg chg="modSp mod">
        <pc:chgData name="Sowgna N" userId="56f065b50321d9c6" providerId="LiveId" clId="{6D32DDF6-4F16-4191-BB09-3501CFAC839D}" dt="2022-04-07T14:15:33.544" v="1" actId="255"/>
        <pc:sldMkLst>
          <pc:docMk/>
          <pc:sldMk cId="2072745257" sldId="291"/>
        </pc:sldMkLst>
        <pc:spChg chg="mod">
          <ac:chgData name="Sowgna N" userId="56f065b50321d9c6" providerId="LiveId" clId="{6D32DDF6-4F16-4191-BB09-3501CFAC839D}" dt="2022-04-07T14:15:33.544" v="1" actId="255"/>
          <ac:spMkLst>
            <pc:docMk/>
            <pc:sldMk cId="2072745257" sldId="291"/>
            <ac:spMk id="3" creationId="{78EACA4E-BD43-4D1F-B2B4-F31D2060653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4/7/2022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4/7/2022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4/7/2022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4/7/2022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4/7/2022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4/7/2022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7906871" y="802013"/>
            <a:ext cx="4285129" cy="3779995"/>
          </a:xfrm>
        </p:spPr>
        <p:txBody>
          <a:bodyPr anchor="ctr">
            <a:normAutofit/>
          </a:bodyPr>
          <a:lstStyle/>
          <a:p>
            <a:pPr algn="ctr"/>
            <a:r>
              <a:rPr lang="en-IN" sz="3600" dirty="0">
                <a:solidFill>
                  <a:schemeClr val="tx1"/>
                </a:solidFill>
              </a:rPr>
              <a:t>Design And Analysis of Algorithms</a:t>
            </a:r>
            <a:br>
              <a:rPr lang="en-IN" sz="3600" dirty="0">
                <a:solidFill>
                  <a:schemeClr val="tx1"/>
                </a:solidFill>
              </a:rPr>
            </a:br>
            <a:br>
              <a:rPr lang="en-IN" sz="3600" dirty="0">
                <a:solidFill>
                  <a:schemeClr val="tx1"/>
                </a:solidFill>
              </a:rPr>
            </a:br>
            <a:r>
              <a:rPr lang="en-IN" sz="2000" b="1" dirty="0">
                <a:solidFill>
                  <a:schemeClr val="tx1"/>
                </a:solidFill>
              </a:rPr>
              <a:t>Isomorphism in biological networks</a:t>
            </a:r>
            <a:br>
              <a:rPr lang="en-IN" sz="3600" b="1" dirty="0">
                <a:solidFill>
                  <a:schemeClr val="bg2"/>
                </a:solidFill>
              </a:rPr>
            </a:br>
            <a:endParaRPr lang="en-US" dirty="0">
              <a:solidFill>
                <a:schemeClr val="tx1"/>
              </a:solidFill>
            </a:endParaRP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8109236" y="4365813"/>
            <a:ext cx="3511233" cy="2330822"/>
          </a:xfrm>
        </p:spPr>
        <p:txBody>
          <a:bodyPr anchor="t">
            <a:normAutofit fontScale="85000" lnSpcReduction="10000"/>
          </a:bodyPr>
          <a:lstStyle/>
          <a:p>
            <a:r>
              <a:rPr lang="en-US" sz="2000" dirty="0"/>
              <a:t>TAHSEEN BEGUM – 2010030168</a:t>
            </a:r>
          </a:p>
          <a:p>
            <a:r>
              <a:rPr lang="en-US" sz="2000" dirty="0" err="1"/>
              <a:t>E.Pravallika</a:t>
            </a:r>
            <a:r>
              <a:rPr lang="en-US" sz="2000" dirty="0"/>
              <a:t> – 2010030046</a:t>
            </a:r>
          </a:p>
          <a:p>
            <a:r>
              <a:rPr lang="en-US" sz="2000" dirty="0" err="1"/>
              <a:t>N.Sowgna</a:t>
            </a:r>
            <a:r>
              <a:rPr lang="en-US" sz="2000" dirty="0"/>
              <a:t>  - 2010030344 </a:t>
            </a:r>
          </a:p>
          <a:p>
            <a:r>
              <a:rPr lang="en-US" sz="2000" dirty="0" err="1"/>
              <a:t>Keerthana</a:t>
            </a:r>
            <a:r>
              <a:rPr lang="en-US" sz="2000" dirty="0"/>
              <a:t> </a:t>
            </a:r>
            <a:r>
              <a:rPr lang="en-US" sz="2000" dirty="0" err="1"/>
              <a:t>Pulugam</a:t>
            </a:r>
            <a:r>
              <a:rPr lang="en-US" sz="2000" dirty="0"/>
              <a:t> -  2010030445 </a:t>
            </a:r>
          </a:p>
          <a:p>
            <a:r>
              <a:rPr lang="en-US" sz="2000" dirty="0"/>
              <a:t>Guide: </a:t>
            </a:r>
            <a:r>
              <a:rPr lang="en-US" sz="2400" dirty="0"/>
              <a:t>P. </a:t>
            </a:r>
            <a:r>
              <a:rPr lang="en-US" sz="2400" dirty="0" err="1"/>
              <a:t>Sree</a:t>
            </a:r>
            <a:r>
              <a:rPr lang="en-US" sz="2400" dirty="0"/>
              <a:t> Lakshmi</a:t>
            </a:r>
            <a:endParaRPr lang="en-IN" sz="2400" dirty="0"/>
          </a:p>
        </p:txBody>
      </p:sp>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25 Healthiest Fruits You Can Eat - Best Fruits to Eat Daily">
            <a:extLst>
              <a:ext uri="{FF2B5EF4-FFF2-40B4-BE49-F238E27FC236}">
                <a16:creationId xmlns:a16="http://schemas.microsoft.com/office/drawing/2014/main" id="{68D995CC-99FB-426B-825B-A2F36739F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0687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3ECDC-9F0D-4ADF-B628-C786CCF2174E}"/>
              </a:ext>
            </a:extLst>
          </p:cNvPr>
          <p:cNvSpPr>
            <a:spLocks noGrp="1"/>
          </p:cNvSpPr>
          <p:nvPr>
            <p:ph type="title"/>
          </p:nvPr>
        </p:nvSpPr>
        <p:spPr>
          <a:xfrm>
            <a:off x="581191" y="574092"/>
            <a:ext cx="11029616" cy="1188720"/>
          </a:xfrm>
        </p:spPr>
        <p:txBody>
          <a:bodyPr/>
          <a:lstStyle/>
          <a:p>
            <a:r>
              <a:rPr lang="en-IN" dirty="0">
                <a:solidFill>
                  <a:schemeClr val="tx1"/>
                </a:solidFill>
              </a:rPr>
              <a:t>Results</a:t>
            </a:r>
          </a:p>
        </p:txBody>
      </p:sp>
      <p:pic>
        <p:nvPicPr>
          <p:cNvPr id="4" name="Picture 3">
            <a:extLst>
              <a:ext uri="{FF2B5EF4-FFF2-40B4-BE49-F238E27FC236}">
                <a16:creationId xmlns:a16="http://schemas.microsoft.com/office/drawing/2014/main" id="{6DEA3D10-0DA9-4F34-B62E-7974526E5016}"/>
              </a:ext>
            </a:extLst>
          </p:cNvPr>
          <p:cNvPicPr>
            <a:picLocks noChangeAspect="1"/>
          </p:cNvPicPr>
          <p:nvPr/>
        </p:nvPicPr>
        <p:blipFill>
          <a:blip r:embed="rId2"/>
          <a:stretch>
            <a:fillRect/>
          </a:stretch>
        </p:blipFill>
        <p:spPr>
          <a:xfrm>
            <a:off x="906544" y="1762812"/>
            <a:ext cx="10378911" cy="4933233"/>
          </a:xfrm>
          <a:prstGeom prst="rect">
            <a:avLst/>
          </a:prstGeom>
        </p:spPr>
      </p:pic>
    </p:spTree>
    <p:extLst>
      <p:ext uri="{BB962C8B-B14F-4D97-AF65-F5344CB8AC3E}">
        <p14:creationId xmlns:p14="http://schemas.microsoft.com/office/powerpoint/2010/main" val="548384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C076-29C0-4EDE-BC11-77F5592C81A3}"/>
              </a:ext>
            </a:extLst>
          </p:cNvPr>
          <p:cNvSpPr>
            <a:spLocks noGrp="1"/>
          </p:cNvSpPr>
          <p:nvPr>
            <p:ph type="title"/>
          </p:nvPr>
        </p:nvSpPr>
        <p:spPr/>
        <p:txBody>
          <a:bodyPr/>
          <a:lstStyle/>
          <a:p>
            <a:r>
              <a:rPr lang="en-IN" sz="2800" dirty="0" err="1">
                <a:solidFill>
                  <a:schemeClr val="tx1"/>
                </a:solidFill>
              </a:rPr>
              <a:t>Github</a:t>
            </a:r>
            <a:r>
              <a:rPr lang="en-IN" sz="2800" dirty="0">
                <a:solidFill>
                  <a:schemeClr val="tx1"/>
                </a:solidFill>
              </a:rPr>
              <a:t> commits(30 commits)</a:t>
            </a:r>
            <a:endParaRPr lang="en-IN" dirty="0">
              <a:solidFill>
                <a:schemeClr val="tx1"/>
              </a:solidFill>
            </a:endParaRPr>
          </a:p>
        </p:txBody>
      </p:sp>
      <p:pic>
        <p:nvPicPr>
          <p:cNvPr id="5" name="Picture 4">
            <a:extLst>
              <a:ext uri="{FF2B5EF4-FFF2-40B4-BE49-F238E27FC236}">
                <a16:creationId xmlns:a16="http://schemas.microsoft.com/office/drawing/2014/main" id="{68B5A51A-08CA-4912-A53D-753B9CEEC02D}"/>
              </a:ext>
            </a:extLst>
          </p:cNvPr>
          <p:cNvPicPr>
            <a:picLocks noChangeAspect="1"/>
          </p:cNvPicPr>
          <p:nvPr/>
        </p:nvPicPr>
        <p:blipFill>
          <a:blip r:embed="rId2"/>
          <a:stretch>
            <a:fillRect/>
          </a:stretch>
        </p:blipFill>
        <p:spPr>
          <a:xfrm>
            <a:off x="1593130" y="2205872"/>
            <a:ext cx="9398524" cy="4137651"/>
          </a:xfrm>
          <a:prstGeom prst="rect">
            <a:avLst/>
          </a:prstGeom>
        </p:spPr>
      </p:pic>
    </p:spTree>
    <p:extLst>
      <p:ext uri="{BB962C8B-B14F-4D97-AF65-F5344CB8AC3E}">
        <p14:creationId xmlns:p14="http://schemas.microsoft.com/office/powerpoint/2010/main" val="523351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91BE-AA5E-4E7F-87E9-5B3E4E0FB13D}"/>
              </a:ext>
            </a:extLst>
          </p:cNvPr>
          <p:cNvSpPr>
            <a:spLocks noGrp="1"/>
          </p:cNvSpPr>
          <p:nvPr>
            <p:ph type="title"/>
          </p:nvPr>
        </p:nvSpPr>
        <p:spPr/>
        <p:txBody>
          <a:bodyPr>
            <a:normAutofit/>
          </a:bodyPr>
          <a:lstStyle/>
          <a:p>
            <a:r>
              <a:rPr lang="en-US" sz="2800" dirty="0">
                <a:solidFill>
                  <a:schemeClr val="tx1"/>
                </a:solidFill>
              </a:rPr>
              <a:t>Future scope of improvement</a:t>
            </a:r>
            <a:endParaRPr lang="en-IN" dirty="0">
              <a:solidFill>
                <a:schemeClr val="tx1"/>
              </a:solidFill>
            </a:endParaRPr>
          </a:p>
        </p:txBody>
      </p:sp>
      <p:sp>
        <p:nvSpPr>
          <p:cNvPr id="3" name="Content Placeholder 2">
            <a:extLst>
              <a:ext uri="{FF2B5EF4-FFF2-40B4-BE49-F238E27FC236}">
                <a16:creationId xmlns:a16="http://schemas.microsoft.com/office/drawing/2014/main" id="{78EACA4E-BD43-4D1F-B2B4-F31D20606533}"/>
              </a:ext>
            </a:extLst>
          </p:cNvPr>
          <p:cNvSpPr>
            <a:spLocks noGrp="1"/>
          </p:cNvSpPr>
          <p:nvPr>
            <p:ph idx="1"/>
          </p:nvPr>
        </p:nvSpPr>
        <p:spPr/>
        <p:txBody>
          <a:bodyPr>
            <a:normAutofit/>
          </a:bodyPr>
          <a:lstStyle/>
          <a:p>
            <a:r>
              <a:rPr lang="en-US" sz="2400" dirty="0">
                <a:solidFill>
                  <a:schemeClr val="tx1"/>
                </a:solidFill>
              </a:rPr>
              <a:t>This project can be further enhanced to provide a 3D shape generator so that we can show the diagram in a 3D shape. Now it shows a normal diagram in the future we make that diagram into a 3D shape by doing the changes.</a:t>
            </a:r>
            <a:endParaRPr lang="en-IN" sz="2400" dirty="0">
              <a:solidFill>
                <a:schemeClr val="tx1"/>
              </a:solidFill>
            </a:endParaRPr>
          </a:p>
        </p:txBody>
      </p:sp>
    </p:spTree>
    <p:extLst>
      <p:ext uri="{BB962C8B-B14F-4D97-AF65-F5344CB8AC3E}">
        <p14:creationId xmlns:p14="http://schemas.microsoft.com/office/powerpoint/2010/main" val="207274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48B140-DC9C-4ADA-B304-DC4CA0C346FC}"/>
              </a:ext>
            </a:extLst>
          </p:cNvPr>
          <p:cNvSpPr>
            <a:spLocks noGrp="1"/>
          </p:cNvSpPr>
          <p:nvPr>
            <p:ph type="title"/>
          </p:nvPr>
        </p:nvSpPr>
        <p:spPr/>
        <p:txBody>
          <a:bodyPr>
            <a:normAutofit/>
          </a:bodyPr>
          <a:lstStyle/>
          <a:p>
            <a:pPr algn="ctr"/>
            <a:r>
              <a:rPr lang="en-US" sz="6000" dirty="0"/>
              <a:t>THANK YOU</a:t>
            </a:r>
            <a:endParaRPr lang="en-IN" sz="6000" dirty="0"/>
          </a:p>
        </p:txBody>
      </p:sp>
      <p:sp>
        <p:nvSpPr>
          <p:cNvPr id="5" name="Text Placeholder 4">
            <a:extLst>
              <a:ext uri="{FF2B5EF4-FFF2-40B4-BE49-F238E27FC236}">
                <a16:creationId xmlns:a16="http://schemas.microsoft.com/office/drawing/2014/main" id="{D980F216-3A08-4EA9-8B1E-8445114D4D08}"/>
              </a:ext>
            </a:extLst>
          </p:cNvPr>
          <p:cNvSpPr>
            <a:spLocks noGrp="1"/>
          </p:cNvSpPr>
          <p:nvPr>
            <p:ph type="body" idx="1"/>
          </p:nvPr>
        </p:nvSpPr>
        <p:spPr/>
        <p:txBody>
          <a:bodyPr/>
          <a:lstStyle/>
          <a:p>
            <a:r>
              <a:rPr lang="en-US" dirty="0"/>
              <a:t>Suggestions</a:t>
            </a:r>
            <a:endParaRPr lang="en-IN" dirty="0"/>
          </a:p>
        </p:txBody>
      </p:sp>
    </p:spTree>
    <p:extLst>
      <p:ext uri="{BB962C8B-B14F-4D97-AF65-F5344CB8AC3E}">
        <p14:creationId xmlns:p14="http://schemas.microsoft.com/office/powerpoint/2010/main" val="344030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8B03-AE04-4433-8741-BF1710F80B61}"/>
              </a:ext>
            </a:extLst>
          </p:cNvPr>
          <p:cNvSpPr>
            <a:spLocks noGrp="1"/>
          </p:cNvSpPr>
          <p:nvPr>
            <p:ph type="title"/>
          </p:nvPr>
        </p:nvSpPr>
        <p:spPr/>
        <p:txBody>
          <a:bodyPr/>
          <a:lstStyle/>
          <a:p>
            <a:r>
              <a:rPr lang="en-IN" dirty="0"/>
              <a:t>Abstract</a:t>
            </a:r>
          </a:p>
        </p:txBody>
      </p:sp>
      <p:sp>
        <p:nvSpPr>
          <p:cNvPr id="4" name="TextBox 3">
            <a:extLst>
              <a:ext uri="{FF2B5EF4-FFF2-40B4-BE49-F238E27FC236}">
                <a16:creationId xmlns:a16="http://schemas.microsoft.com/office/drawing/2014/main" id="{F5C23922-50B1-430E-90FC-E1F700DA6F32}"/>
              </a:ext>
            </a:extLst>
          </p:cNvPr>
          <p:cNvSpPr txBox="1"/>
          <p:nvPr/>
        </p:nvSpPr>
        <p:spPr>
          <a:xfrm>
            <a:off x="663019" y="2413261"/>
            <a:ext cx="11528981" cy="3046988"/>
          </a:xfrm>
          <a:prstGeom prst="rect">
            <a:avLst/>
          </a:prstGeom>
          <a:noFill/>
        </p:spPr>
        <p:txBody>
          <a:bodyPr wrap="square">
            <a:spAutoFit/>
          </a:bodyPr>
          <a:lstStyle/>
          <a:p>
            <a:pPr marL="457200" indent="-457200">
              <a:buFont typeface="Arial" panose="020B0604020202020204" pitchFamily="34" charset="0"/>
              <a:buChar char="•"/>
            </a:pPr>
            <a:r>
              <a:rPr lang="en-US" sz="2400" dirty="0"/>
              <a:t>Number of real world problems is represented by graph.</a:t>
            </a:r>
          </a:p>
          <a:p>
            <a:r>
              <a:rPr lang="en-US" sz="2400" dirty="0"/>
              <a:t> </a:t>
            </a:r>
          </a:p>
          <a:p>
            <a:pPr marL="457200" indent="-457200">
              <a:buFont typeface="Arial" panose="020B0604020202020204" pitchFamily="34" charset="0"/>
              <a:buChar char="•"/>
            </a:pPr>
            <a:r>
              <a:rPr lang="en-US" sz="2400" dirty="0"/>
              <a:t>Graph isomorphism is the area of pattern matching and widely used in various applications such as image processing, protein structure, computer and information system, chemical bond structure, Social Networks.</a:t>
            </a:r>
          </a:p>
          <a:p>
            <a:endParaRPr lang="en-US" sz="2400" dirty="0"/>
          </a:p>
          <a:p>
            <a:pPr marL="457200" indent="-457200">
              <a:buFont typeface="Arial" panose="020B0604020202020204" pitchFamily="34" charset="0"/>
              <a:buChar char="•"/>
            </a:pPr>
            <a:r>
              <a:rPr lang="en-US" sz="2400" dirty="0"/>
              <a:t> This project surveys both various applications of graph isomorphism and their importance in the society. </a:t>
            </a:r>
            <a:endParaRPr lang="en-IN" sz="2400" dirty="0"/>
          </a:p>
        </p:txBody>
      </p:sp>
    </p:spTree>
    <p:extLst>
      <p:ext uri="{BB962C8B-B14F-4D97-AF65-F5344CB8AC3E}">
        <p14:creationId xmlns:p14="http://schemas.microsoft.com/office/powerpoint/2010/main" val="82740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1" y="428778"/>
            <a:ext cx="11029616" cy="1188720"/>
          </a:xfrm>
        </p:spPr>
        <p:txBody>
          <a:bodyPr>
            <a:normAutofit/>
          </a:bodyPr>
          <a:lstStyle/>
          <a:p>
            <a:r>
              <a:rPr lang="en-US" sz="2800" dirty="0">
                <a:solidFill>
                  <a:schemeClr val="tx1"/>
                </a:solidFill>
                <a:effectLst>
                  <a:outerShdw blurRad="38100" dist="38100" dir="2700000" algn="tl">
                    <a:srgbClr val="000000">
                      <a:alpha val="43137"/>
                    </a:srgbClr>
                  </a:outerShdw>
                </a:effectLst>
                <a:cs typeface="Calibri" panose="020F0502020204030204" pitchFamily="34" charset="0"/>
              </a:rPr>
              <a:t>Problem Statement</a:t>
            </a:r>
            <a:endParaRPr lang="en-US" dirty="0">
              <a:solidFill>
                <a:schemeClr val="tx1"/>
              </a:solidFill>
            </a:endParaRPr>
          </a:p>
        </p:txBody>
      </p:sp>
      <p:sp>
        <p:nvSpPr>
          <p:cNvPr id="3" name="Content Placeholder 2">
            <a:extLst>
              <a:ext uri="{FF2B5EF4-FFF2-40B4-BE49-F238E27FC236}">
                <a16:creationId xmlns:a16="http://schemas.microsoft.com/office/drawing/2014/main" id="{B646DC79-3899-4243-B118-28B84894CF50}"/>
              </a:ext>
            </a:extLst>
          </p:cNvPr>
          <p:cNvSpPr>
            <a:spLocks noGrp="1"/>
          </p:cNvSpPr>
          <p:nvPr>
            <p:ph idx="1"/>
          </p:nvPr>
        </p:nvSpPr>
        <p:spPr>
          <a:xfrm>
            <a:off x="581192" y="2521358"/>
            <a:ext cx="11029615" cy="3634486"/>
          </a:xfrm>
        </p:spPr>
        <p:txBody>
          <a:bodyPr>
            <a:noAutofit/>
          </a:bodyPr>
          <a:lstStyle/>
          <a:p>
            <a:pPr>
              <a:buClr>
                <a:schemeClr val="bg1"/>
              </a:buClr>
            </a:pPr>
            <a:r>
              <a:rPr lang="en-US" sz="1800" dirty="0">
                <a:solidFill>
                  <a:schemeClr val="tx1"/>
                </a:solidFill>
                <a:effectLst/>
              </a:rPr>
              <a:t>We Use Protein Structure ,Nodes Represents Protein And Edges Represents Their Interactions Between Nodes.</a:t>
            </a:r>
          </a:p>
          <a:p>
            <a:pPr>
              <a:buClr>
                <a:schemeClr val="bg1"/>
              </a:buClr>
              <a:buFont typeface="Wingdings" panose="05000000000000000000" pitchFamily="2" charset="2"/>
              <a:buChar char="v"/>
            </a:pPr>
            <a:r>
              <a:rPr lang="en-US" sz="1800" dirty="0">
                <a:solidFill>
                  <a:schemeClr val="tx1"/>
                </a:solidFill>
                <a:effectLst/>
              </a:rPr>
              <a:t>We Have Three Levels Of Protein Structure I.E. , Primary Structure ,Secondary Structure , Tertiary Structure.</a:t>
            </a:r>
          </a:p>
          <a:p>
            <a:pPr>
              <a:buClr>
                <a:schemeClr val="bg1"/>
              </a:buClr>
              <a:buFont typeface="Wingdings" panose="05000000000000000000" pitchFamily="2" charset="2"/>
              <a:buChar char="v"/>
            </a:pPr>
            <a:endParaRPr lang="en-US" sz="1800" dirty="0">
              <a:solidFill>
                <a:schemeClr val="tx1"/>
              </a:solidFill>
              <a:effectLst>
                <a:outerShdw blurRad="9525" dist="25400" dir="14640000" algn="tl" rotWithShape="0">
                  <a:schemeClr val="bg1">
                    <a:alpha val="30000"/>
                  </a:schemeClr>
                </a:outerShdw>
              </a:effectLst>
            </a:endParaRPr>
          </a:p>
          <a:p>
            <a:pPr>
              <a:buClr>
                <a:schemeClr val="bg1"/>
              </a:buClr>
              <a:buFont typeface="Wingdings" panose="05000000000000000000" pitchFamily="2" charset="2"/>
              <a:buChar char="v"/>
            </a:pPr>
            <a:endParaRPr lang="en-US" sz="1800" dirty="0">
              <a:solidFill>
                <a:schemeClr val="tx1"/>
              </a:solidFill>
              <a:effectLst>
                <a:outerShdw blurRad="9525" dist="25400" dir="14640000" algn="tl" rotWithShape="0">
                  <a:schemeClr val="bg1">
                    <a:alpha val="30000"/>
                  </a:schemeClr>
                </a:outerShdw>
              </a:effectLst>
            </a:endParaRPr>
          </a:p>
          <a:p>
            <a:pPr>
              <a:buClr>
                <a:schemeClr val="bg1"/>
              </a:buClr>
              <a:buFont typeface="Wingdings" panose="05000000000000000000" pitchFamily="2" charset="2"/>
              <a:buChar char="v"/>
            </a:pPr>
            <a:endParaRPr lang="en-US" sz="1800" dirty="0">
              <a:solidFill>
                <a:schemeClr val="tx1"/>
              </a:solidFill>
              <a:effectLst/>
            </a:endParaRPr>
          </a:p>
          <a:p>
            <a:pPr>
              <a:buClr>
                <a:schemeClr val="bg1"/>
              </a:buClr>
              <a:buFont typeface="Wingdings" panose="05000000000000000000" pitchFamily="2" charset="2"/>
              <a:buChar char="v"/>
            </a:pPr>
            <a:endParaRPr lang="en-US" sz="1800" dirty="0">
              <a:solidFill>
                <a:schemeClr val="tx1"/>
              </a:solidFill>
              <a:effectLst/>
            </a:endParaRPr>
          </a:p>
          <a:p>
            <a:pPr>
              <a:buClr>
                <a:schemeClr val="bg1"/>
              </a:buClr>
              <a:buFont typeface="Wingdings" panose="05000000000000000000" pitchFamily="2" charset="2"/>
              <a:buChar char="v"/>
            </a:pPr>
            <a:endParaRPr lang="en-US" sz="1800" dirty="0">
              <a:solidFill>
                <a:schemeClr val="tx1"/>
              </a:solidFill>
              <a:effectLst/>
            </a:endParaRPr>
          </a:p>
          <a:p>
            <a:pPr>
              <a:buClr>
                <a:schemeClr val="bg1"/>
              </a:buClr>
              <a:buFont typeface="Wingdings" panose="05000000000000000000" pitchFamily="2" charset="2"/>
              <a:buChar char="v"/>
            </a:pPr>
            <a:r>
              <a:rPr lang="en-US" sz="1800" dirty="0">
                <a:solidFill>
                  <a:schemeClr val="tx1"/>
                </a:solidFill>
                <a:effectLst/>
              </a:rPr>
              <a:t>For Example Collection Of Food Is Available And Every Food Is Having Their Own Structure That Is Graph Structure. For Providing The Food And That Food Contains Some Proteins, Then Find Protein Graph Structure First And Check Where It Is Available In The Food Structure Or Not.</a:t>
            </a:r>
            <a:endParaRPr lang="en-IN" sz="1800" dirty="0">
              <a:solidFill>
                <a:schemeClr val="tx1"/>
              </a:solidFill>
              <a:effectLst/>
            </a:endParaRPr>
          </a:p>
          <a:p>
            <a:endParaRPr lang="en-IN" sz="1600" dirty="0">
              <a:solidFill>
                <a:schemeClr val="tx1"/>
              </a:solidFill>
            </a:endParaRPr>
          </a:p>
        </p:txBody>
      </p:sp>
      <p:pic>
        <p:nvPicPr>
          <p:cNvPr id="5" name="Picture 4">
            <a:extLst>
              <a:ext uri="{FF2B5EF4-FFF2-40B4-BE49-F238E27FC236}">
                <a16:creationId xmlns:a16="http://schemas.microsoft.com/office/drawing/2014/main" id="{6AC17D69-B2FE-4213-86A9-7997581FC9CA}"/>
              </a:ext>
            </a:extLst>
          </p:cNvPr>
          <p:cNvPicPr>
            <a:picLocks noChangeAspect="1"/>
          </p:cNvPicPr>
          <p:nvPr/>
        </p:nvPicPr>
        <p:blipFill>
          <a:blip r:embed="rId3"/>
          <a:stretch>
            <a:fillRect/>
          </a:stretch>
        </p:blipFill>
        <p:spPr>
          <a:xfrm>
            <a:off x="3307424" y="3429000"/>
            <a:ext cx="3833192" cy="1489435"/>
          </a:xfrm>
          <a:prstGeom prst="rect">
            <a:avLst/>
          </a:prstGeom>
        </p:spPr>
      </p:pic>
    </p:spTree>
    <p:extLst>
      <p:ext uri="{BB962C8B-B14F-4D97-AF65-F5344CB8AC3E}">
        <p14:creationId xmlns:p14="http://schemas.microsoft.com/office/powerpoint/2010/main" val="3897948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6664D-0C26-4CEE-AA69-C03A5269FBE8}"/>
              </a:ext>
            </a:extLst>
          </p:cNvPr>
          <p:cNvSpPr>
            <a:spLocks noGrp="1"/>
          </p:cNvSpPr>
          <p:nvPr>
            <p:ph type="title"/>
          </p:nvPr>
        </p:nvSpPr>
        <p:spPr/>
        <p:txBody>
          <a:bodyPr>
            <a:normAutofit/>
          </a:bodyPr>
          <a:lstStyle/>
          <a:p>
            <a:r>
              <a:rPr lang="en-IN" sz="2800" dirty="0">
                <a:solidFill>
                  <a:schemeClr val="tx1"/>
                </a:solidFill>
              </a:rPr>
              <a:t>Solution strategy- Algorithm used</a:t>
            </a:r>
            <a:endParaRPr lang="en-IN" dirty="0">
              <a:solidFill>
                <a:schemeClr val="tx1"/>
              </a:solidFill>
            </a:endParaRPr>
          </a:p>
        </p:txBody>
      </p:sp>
      <p:sp>
        <p:nvSpPr>
          <p:cNvPr id="3" name="Content Placeholder 2">
            <a:extLst>
              <a:ext uri="{FF2B5EF4-FFF2-40B4-BE49-F238E27FC236}">
                <a16:creationId xmlns:a16="http://schemas.microsoft.com/office/drawing/2014/main" id="{5978949C-3DF2-4D43-8229-A45D03E944A0}"/>
              </a:ext>
            </a:extLst>
          </p:cNvPr>
          <p:cNvSpPr>
            <a:spLocks noGrp="1"/>
          </p:cNvSpPr>
          <p:nvPr>
            <p:ph idx="1"/>
          </p:nvPr>
        </p:nvSpPr>
        <p:spPr/>
        <p:txBody>
          <a:bodyPr/>
          <a:lstStyle/>
          <a:p>
            <a:pPr marL="0" indent="0">
              <a:buNone/>
            </a:pPr>
            <a:r>
              <a:rPr lang="en-IN" sz="1800" dirty="0">
                <a:solidFill>
                  <a:schemeClr val="tx1"/>
                </a:solidFill>
              </a:rPr>
              <a:t>We have Graph A and B , now we have to check the two graph are isomorphic are not using VF2 Algorithm</a:t>
            </a:r>
          </a:p>
          <a:p>
            <a:endParaRPr lang="en-IN" sz="1800" dirty="0">
              <a:solidFill>
                <a:schemeClr val="tx1"/>
              </a:solidFill>
            </a:endParaRPr>
          </a:p>
          <a:p>
            <a:pPr marL="342900" indent="-342900">
              <a:buFont typeface="Wingdings" panose="05000000000000000000" pitchFamily="2" charset="2"/>
              <a:buChar char="§"/>
            </a:pPr>
            <a:r>
              <a:rPr lang="en-IN" sz="1800" dirty="0">
                <a:solidFill>
                  <a:schemeClr val="tx1"/>
                </a:solidFill>
              </a:rPr>
              <a:t>Our vertex are 1,2,3 in graph A and B</a:t>
            </a:r>
          </a:p>
          <a:p>
            <a:pPr marL="0" indent="0">
              <a:buNone/>
            </a:pPr>
            <a:endParaRPr lang="en-IN" sz="1800" dirty="0">
              <a:solidFill>
                <a:schemeClr val="tx1"/>
              </a:solidFill>
            </a:endParaRPr>
          </a:p>
          <a:p>
            <a:endParaRPr lang="en-IN" dirty="0">
              <a:solidFill>
                <a:schemeClr val="tx1"/>
              </a:solidFill>
            </a:endParaRPr>
          </a:p>
        </p:txBody>
      </p:sp>
      <p:pic>
        <p:nvPicPr>
          <p:cNvPr id="4" name="Picture 3">
            <a:extLst>
              <a:ext uri="{FF2B5EF4-FFF2-40B4-BE49-F238E27FC236}">
                <a16:creationId xmlns:a16="http://schemas.microsoft.com/office/drawing/2014/main" id="{3CF38A13-CC28-4DF2-954B-6B2A9D51F14B}"/>
              </a:ext>
            </a:extLst>
          </p:cNvPr>
          <p:cNvPicPr>
            <a:picLocks noChangeAspect="1"/>
          </p:cNvPicPr>
          <p:nvPr/>
        </p:nvPicPr>
        <p:blipFill>
          <a:blip r:embed="rId2"/>
          <a:stretch>
            <a:fillRect/>
          </a:stretch>
        </p:blipFill>
        <p:spPr>
          <a:xfrm>
            <a:off x="3535542" y="4428725"/>
            <a:ext cx="4023709" cy="1996613"/>
          </a:xfrm>
          <a:prstGeom prst="rect">
            <a:avLst/>
          </a:prstGeom>
        </p:spPr>
      </p:pic>
    </p:spTree>
    <p:extLst>
      <p:ext uri="{BB962C8B-B14F-4D97-AF65-F5344CB8AC3E}">
        <p14:creationId xmlns:p14="http://schemas.microsoft.com/office/powerpoint/2010/main" val="777380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EC23A0-9077-4E80-AD2A-6A62587B6DB1}"/>
              </a:ext>
            </a:extLst>
          </p:cNvPr>
          <p:cNvSpPr>
            <a:spLocks noGrp="1"/>
          </p:cNvSpPr>
          <p:nvPr>
            <p:ph idx="1"/>
          </p:nvPr>
        </p:nvSpPr>
        <p:spPr>
          <a:xfrm>
            <a:off x="581192" y="654424"/>
            <a:ext cx="11029615" cy="6122894"/>
          </a:xfrm>
        </p:spPr>
        <p:txBody>
          <a:bodyPr>
            <a:noAutofit/>
          </a:bodyPr>
          <a:lstStyle/>
          <a:p>
            <a:r>
              <a:rPr lang="en-US" sz="1200" dirty="0">
                <a:solidFill>
                  <a:schemeClr val="tx1"/>
                </a:solidFill>
              </a:rPr>
              <a:t>Step 1 :</a:t>
            </a:r>
          </a:p>
          <a:p>
            <a:r>
              <a:rPr lang="en-US" sz="1200" dirty="0">
                <a:solidFill>
                  <a:schemeClr val="tx1"/>
                </a:solidFill>
              </a:rPr>
              <a:t>I match empty A with empty B  it always works.</a:t>
            </a:r>
          </a:p>
          <a:p>
            <a:r>
              <a:rPr lang="en-US" sz="1200" dirty="0">
                <a:solidFill>
                  <a:schemeClr val="tx1"/>
                </a:solidFill>
              </a:rPr>
              <a:t>We can match 1A with 1B,2B,3B</a:t>
            </a:r>
          </a:p>
          <a:p>
            <a:r>
              <a:rPr lang="en-US" sz="1200" dirty="0">
                <a:solidFill>
                  <a:schemeClr val="tx1"/>
                </a:solidFill>
              </a:rPr>
              <a:t>Now we take 1A with 1B it always works</a:t>
            </a:r>
          </a:p>
          <a:p>
            <a:pPr marL="0" indent="0">
              <a:buNone/>
            </a:pPr>
            <a:endParaRPr lang="en-US" sz="1200" dirty="0">
              <a:solidFill>
                <a:schemeClr val="tx1"/>
              </a:solidFill>
            </a:endParaRPr>
          </a:p>
          <a:p>
            <a:r>
              <a:rPr lang="en-US" sz="1200" dirty="0">
                <a:solidFill>
                  <a:schemeClr val="tx1"/>
                </a:solidFill>
              </a:rPr>
              <a:t>Step 2 : </a:t>
            </a:r>
          </a:p>
          <a:p>
            <a:r>
              <a:rPr lang="en-US" sz="1200" dirty="0">
                <a:solidFill>
                  <a:schemeClr val="tx1"/>
                </a:solidFill>
              </a:rPr>
              <a:t>I can match 2A with 2B or 3B</a:t>
            </a:r>
          </a:p>
          <a:p>
            <a:r>
              <a:rPr lang="en-US" sz="1200" dirty="0">
                <a:solidFill>
                  <a:schemeClr val="tx1"/>
                </a:solidFill>
              </a:rPr>
              <a:t>I match 2A with 2B always works because 1A,2A and 1B,2B are connected.</a:t>
            </a:r>
          </a:p>
          <a:p>
            <a:endParaRPr lang="en-US" sz="1200" dirty="0">
              <a:solidFill>
                <a:schemeClr val="tx1"/>
              </a:solidFill>
            </a:endParaRPr>
          </a:p>
          <a:p>
            <a:r>
              <a:rPr lang="en-US" sz="1200" dirty="0">
                <a:solidFill>
                  <a:schemeClr val="tx1"/>
                </a:solidFill>
              </a:rPr>
              <a:t>Step 3 :</a:t>
            </a:r>
          </a:p>
          <a:p>
            <a:r>
              <a:rPr lang="en-US" sz="1200" dirty="0">
                <a:solidFill>
                  <a:schemeClr val="tx1"/>
                </a:solidFill>
              </a:rPr>
              <a:t>I can match 3A with any node in Graph B we cannot connect because there is no edge between 2B and 3B in graph B , so we will go back to again step2.</a:t>
            </a:r>
          </a:p>
          <a:p>
            <a:endParaRPr lang="en-US" sz="1200" dirty="0">
              <a:solidFill>
                <a:schemeClr val="tx1"/>
              </a:solidFill>
            </a:endParaRPr>
          </a:p>
          <a:p>
            <a:r>
              <a:rPr lang="en-US" sz="1200" dirty="0">
                <a:solidFill>
                  <a:schemeClr val="tx1"/>
                </a:solidFill>
              </a:rPr>
              <a:t>Step 4:</a:t>
            </a:r>
          </a:p>
          <a:p>
            <a:r>
              <a:rPr lang="en-US" sz="1200" dirty="0">
                <a:solidFill>
                  <a:schemeClr val="tx1"/>
                </a:solidFill>
              </a:rPr>
              <a:t>I can match with 2A with 3B we cannot connect because there is no edge between 2B and 3B in graph B , so we will go back to again step2,But in step2 we didn’t have solution , so we will go to step1.</a:t>
            </a:r>
          </a:p>
          <a:p>
            <a:endParaRPr lang="en-US" sz="1200" dirty="0">
              <a:solidFill>
                <a:schemeClr val="tx1"/>
              </a:solidFill>
            </a:endParaRPr>
          </a:p>
          <a:p>
            <a:r>
              <a:rPr lang="en-US" sz="1200" dirty="0">
                <a:solidFill>
                  <a:schemeClr val="tx1"/>
                </a:solidFill>
              </a:rPr>
              <a:t>Step 5:</a:t>
            </a:r>
          </a:p>
          <a:p>
            <a:r>
              <a:rPr lang="en-US" sz="1200" dirty="0">
                <a:solidFill>
                  <a:schemeClr val="tx1"/>
                </a:solidFill>
              </a:rPr>
              <a:t>I match 1A with 2B  and  2A with 1B  and 3A with 3B </a:t>
            </a:r>
          </a:p>
          <a:p>
            <a:r>
              <a:rPr lang="en-US" sz="1200" dirty="0">
                <a:solidFill>
                  <a:schemeClr val="tx1"/>
                </a:solidFill>
              </a:rPr>
              <a:t>The graphs are isomorphic</a:t>
            </a:r>
            <a:endParaRPr lang="en-IN" sz="1200" dirty="0">
              <a:solidFill>
                <a:schemeClr val="tx1"/>
              </a:solidFill>
            </a:endParaRPr>
          </a:p>
        </p:txBody>
      </p:sp>
    </p:spTree>
    <p:extLst>
      <p:ext uri="{BB962C8B-B14F-4D97-AF65-F5344CB8AC3E}">
        <p14:creationId xmlns:p14="http://schemas.microsoft.com/office/powerpoint/2010/main" val="1658966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034A-5476-4566-A829-E4CD4E01838E}"/>
              </a:ext>
            </a:extLst>
          </p:cNvPr>
          <p:cNvSpPr>
            <a:spLocks noGrp="1"/>
          </p:cNvSpPr>
          <p:nvPr>
            <p:ph type="title"/>
          </p:nvPr>
        </p:nvSpPr>
        <p:spPr/>
        <p:txBody>
          <a:bodyPr>
            <a:normAutofit/>
          </a:bodyPr>
          <a:lstStyle/>
          <a:p>
            <a:r>
              <a:rPr lang="en-US" sz="2800" dirty="0">
                <a:solidFill>
                  <a:schemeClr val="tx1"/>
                </a:solidFill>
              </a:rPr>
              <a:t>Numeric example of the algorithm (Sample input - expected output)</a:t>
            </a:r>
            <a:endParaRPr lang="en-IN" dirty="0">
              <a:solidFill>
                <a:schemeClr val="tx1"/>
              </a:solidFill>
            </a:endParaRPr>
          </a:p>
        </p:txBody>
      </p:sp>
      <p:sp>
        <p:nvSpPr>
          <p:cNvPr id="3" name="Content Placeholder 2">
            <a:extLst>
              <a:ext uri="{FF2B5EF4-FFF2-40B4-BE49-F238E27FC236}">
                <a16:creationId xmlns:a16="http://schemas.microsoft.com/office/drawing/2014/main" id="{FBDD3A2F-5C26-43E5-8909-3A0CD8E92AAC}"/>
              </a:ext>
            </a:extLst>
          </p:cNvPr>
          <p:cNvSpPr>
            <a:spLocks noGrp="1"/>
          </p:cNvSpPr>
          <p:nvPr>
            <p:ph idx="1"/>
          </p:nvPr>
        </p:nvSpPr>
        <p:spPr/>
        <p:txBody>
          <a:bodyPr/>
          <a:lstStyle/>
          <a:p>
            <a:pPr marL="285750" indent="-285750" algn="l">
              <a:buFont typeface="Arial" panose="020B0604020202020204" pitchFamily="34" charset="0"/>
              <a:buChar char="•"/>
            </a:pPr>
            <a:r>
              <a:rPr lang="en-US" sz="1800" b="0" i="0" dirty="0">
                <a:solidFill>
                  <a:schemeClr val="tx1"/>
                </a:solidFill>
                <a:effectLst/>
                <a:latin typeface="Abadi" panose="020B0604020104020204" pitchFamily="34" charset="0"/>
              </a:rPr>
              <a:t>An implementation of VF2 algorithm for graph isomorphism </a:t>
            </a:r>
            <a:r>
              <a:rPr lang="en-US" sz="1800" b="0" i="0" dirty="0" err="1">
                <a:solidFill>
                  <a:schemeClr val="tx1"/>
                </a:solidFill>
                <a:effectLst/>
                <a:latin typeface="Abadi" panose="020B0604020104020204" pitchFamily="34" charset="0"/>
              </a:rPr>
              <a:t>testing.The</a:t>
            </a:r>
            <a:r>
              <a:rPr lang="en-US" sz="1800" b="0" i="0" dirty="0">
                <a:solidFill>
                  <a:schemeClr val="tx1"/>
                </a:solidFill>
                <a:effectLst/>
                <a:latin typeface="Abadi" panose="020B0604020104020204" pitchFamily="34" charset="0"/>
              </a:rPr>
              <a:t> simplest interface to is to call </a:t>
            </a:r>
            <a:r>
              <a:rPr lang="en-US" sz="1800" b="0" i="0" dirty="0" err="1">
                <a:solidFill>
                  <a:schemeClr val="tx1"/>
                </a:solidFill>
                <a:effectLst/>
                <a:latin typeface="Abadi" panose="020B0604020104020204" pitchFamily="34" charset="0"/>
              </a:rPr>
              <a:t>networkx.is_isomorphic</a:t>
            </a:r>
            <a:r>
              <a:rPr lang="en-US" sz="1800" b="0" i="0" dirty="0">
                <a:solidFill>
                  <a:schemeClr val="tx1"/>
                </a:solidFill>
                <a:effectLst/>
                <a:latin typeface="Abadi" panose="020B0604020104020204" pitchFamily="34" charset="0"/>
              </a:rPr>
              <a:t>().</a:t>
            </a:r>
          </a:p>
          <a:p>
            <a:pPr marL="285750" indent="-285750" algn="l">
              <a:buFont typeface="Arial" panose="020B0604020202020204" pitchFamily="34" charset="0"/>
              <a:buChar char="•"/>
            </a:pPr>
            <a:endParaRPr lang="en-US" sz="1800" dirty="0">
              <a:solidFill>
                <a:schemeClr val="tx1"/>
              </a:solidFill>
              <a:latin typeface="Abadi" panose="020B0604020104020204" pitchFamily="34" charset="0"/>
            </a:endParaRPr>
          </a:p>
          <a:p>
            <a:pPr marL="285750" indent="-285750" algn="l">
              <a:buFont typeface="Arial" panose="020B0604020202020204" pitchFamily="34" charset="0"/>
              <a:buChar char="•"/>
            </a:pPr>
            <a:endParaRPr lang="en-US" sz="1800" b="0" i="0" dirty="0">
              <a:solidFill>
                <a:schemeClr val="tx1"/>
              </a:solidFill>
              <a:effectLst/>
              <a:latin typeface="Abadi" panose="020B0604020104020204" pitchFamily="34" charset="0"/>
            </a:endParaRPr>
          </a:p>
          <a:p>
            <a:pPr marL="285750" indent="-285750" algn="l">
              <a:buFont typeface="Arial" panose="020B0604020202020204" pitchFamily="34" charset="0"/>
              <a:buChar char="•"/>
            </a:pPr>
            <a:endParaRPr lang="en-US" sz="1800" dirty="0">
              <a:solidFill>
                <a:schemeClr val="tx1"/>
              </a:solidFill>
              <a:latin typeface="Abadi" panose="020B0604020104020204" pitchFamily="34" charset="0"/>
            </a:endParaRPr>
          </a:p>
          <a:p>
            <a:pPr marL="285750" indent="-285750" algn="l">
              <a:buFont typeface="Arial" panose="020B0604020202020204" pitchFamily="34" charset="0"/>
              <a:buChar char="•"/>
            </a:pPr>
            <a:endParaRPr lang="en-US" sz="1800" b="0" i="0" dirty="0">
              <a:solidFill>
                <a:schemeClr val="tx1"/>
              </a:solidFill>
              <a:effectLst/>
              <a:latin typeface="Abadi" panose="020B0604020104020204" pitchFamily="34" charset="0"/>
            </a:endParaRPr>
          </a:p>
          <a:p>
            <a:pPr marL="285750" indent="-285750" algn="l">
              <a:buFont typeface="Arial" panose="020B0604020202020204" pitchFamily="34" charset="0"/>
              <a:buChar char="•"/>
            </a:pPr>
            <a:endParaRPr lang="en-US" sz="1800" b="0" i="0" dirty="0">
              <a:solidFill>
                <a:schemeClr val="tx1"/>
              </a:solidFill>
              <a:effectLst/>
              <a:latin typeface="Abadi" panose="020B0604020104020204" pitchFamily="34" charset="0"/>
            </a:endParaRPr>
          </a:p>
          <a:p>
            <a:pPr marL="0" indent="0" algn="l">
              <a:buNone/>
            </a:pPr>
            <a:endParaRPr lang="en-US" sz="1800" b="0" i="0" dirty="0">
              <a:solidFill>
                <a:schemeClr val="tx1"/>
              </a:solidFill>
              <a:effectLst/>
              <a:latin typeface="Abadi" panose="020B0604020104020204" pitchFamily="34" charset="0"/>
            </a:endParaRPr>
          </a:p>
          <a:p>
            <a:endParaRPr lang="en-IN" dirty="0">
              <a:solidFill>
                <a:schemeClr val="tx1"/>
              </a:solidFill>
            </a:endParaRPr>
          </a:p>
        </p:txBody>
      </p:sp>
      <p:pic>
        <p:nvPicPr>
          <p:cNvPr id="4" name="Picture 3">
            <a:extLst>
              <a:ext uri="{FF2B5EF4-FFF2-40B4-BE49-F238E27FC236}">
                <a16:creationId xmlns:a16="http://schemas.microsoft.com/office/drawing/2014/main" id="{1E8112E1-E600-46B1-B3F5-4C0FB6DB104B}"/>
              </a:ext>
            </a:extLst>
          </p:cNvPr>
          <p:cNvPicPr>
            <a:picLocks noChangeAspect="1"/>
          </p:cNvPicPr>
          <p:nvPr/>
        </p:nvPicPr>
        <p:blipFill>
          <a:blip r:embed="rId2"/>
          <a:stretch>
            <a:fillRect/>
          </a:stretch>
        </p:blipFill>
        <p:spPr>
          <a:xfrm>
            <a:off x="2492873" y="3188852"/>
            <a:ext cx="6591871" cy="3088639"/>
          </a:xfrm>
          <a:prstGeom prst="rect">
            <a:avLst/>
          </a:prstGeom>
        </p:spPr>
      </p:pic>
    </p:spTree>
    <p:extLst>
      <p:ext uri="{BB962C8B-B14F-4D97-AF65-F5344CB8AC3E}">
        <p14:creationId xmlns:p14="http://schemas.microsoft.com/office/powerpoint/2010/main" val="403263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1790-4FE6-4749-9539-0A3FB74E7A45}"/>
              </a:ext>
            </a:extLst>
          </p:cNvPr>
          <p:cNvSpPr>
            <a:spLocks noGrp="1"/>
          </p:cNvSpPr>
          <p:nvPr>
            <p:ph type="title"/>
          </p:nvPr>
        </p:nvSpPr>
        <p:spPr/>
        <p:txBody>
          <a:bodyPr/>
          <a:lstStyle/>
          <a:p>
            <a:r>
              <a:rPr lang="en-US" sz="2800" dirty="0">
                <a:solidFill>
                  <a:schemeClr val="tx1"/>
                </a:solidFill>
              </a:rPr>
              <a:t>Flow chart of the proposed solution </a:t>
            </a:r>
            <a:endParaRPr lang="en-IN" dirty="0">
              <a:solidFill>
                <a:schemeClr val="tx1"/>
              </a:solidFill>
            </a:endParaRPr>
          </a:p>
        </p:txBody>
      </p:sp>
      <p:pic>
        <p:nvPicPr>
          <p:cNvPr id="5" name="Picture 4">
            <a:extLst>
              <a:ext uri="{FF2B5EF4-FFF2-40B4-BE49-F238E27FC236}">
                <a16:creationId xmlns:a16="http://schemas.microsoft.com/office/drawing/2014/main" id="{CCBECC92-CF3B-48DE-8382-3CD17A5A31F2}"/>
              </a:ext>
            </a:extLst>
          </p:cNvPr>
          <p:cNvPicPr>
            <a:picLocks noChangeAspect="1"/>
          </p:cNvPicPr>
          <p:nvPr/>
        </p:nvPicPr>
        <p:blipFill>
          <a:blip r:embed="rId2"/>
          <a:stretch>
            <a:fillRect/>
          </a:stretch>
        </p:blipFill>
        <p:spPr>
          <a:xfrm>
            <a:off x="3366567" y="2268071"/>
            <a:ext cx="4968671" cy="4476614"/>
          </a:xfrm>
          <a:prstGeom prst="rect">
            <a:avLst/>
          </a:prstGeom>
        </p:spPr>
      </p:pic>
    </p:spTree>
    <p:extLst>
      <p:ext uri="{BB962C8B-B14F-4D97-AF65-F5344CB8AC3E}">
        <p14:creationId xmlns:p14="http://schemas.microsoft.com/office/powerpoint/2010/main" val="26238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ACFE3-2993-49CA-A95E-C87D5502A1D4}"/>
              </a:ext>
            </a:extLst>
          </p:cNvPr>
          <p:cNvSpPr>
            <a:spLocks noGrp="1"/>
          </p:cNvSpPr>
          <p:nvPr>
            <p:ph type="title"/>
          </p:nvPr>
        </p:nvSpPr>
        <p:spPr/>
        <p:txBody>
          <a:bodyPr/>
          <a:lstStyle/>
          <a:p>
            <a:r>
              <a:rPr lang="en-IN" dirty="0"/>
              <a:t>Hardware and Software used</a:t>
            </a:r>
          </a:p>
        </p:txBody>
      </p:sp>
      <p:sp>
        <p:nvSpPr>
          <p:cNvPr id="4" name="TextBox 3">
            <a:extLst>
              <a:ext uri="{FF2B5EF4-FFF2-40B4-BE49-F238E27FC236}">
                <a16:creationId xmlns:a16="http://schemas.microsoft.com/office/drawing/2014/main" id="{C11FF0D2-445A-4E4D-8DE2-0938D350094D}"/>
              </a:ext>
            </a:extLst>
          </p:cNvPr>
          <p:cNvSpPr txBox="1"/>
          <p:nvPr/>
        </p:nvSpPr>
        <p:spPr>
          <a:xfrm>
            <a:off x="370860" y="2205611"/>
            <a:ext cx="8565749" cy="1661993"/>
          </a:xfrm>
          <a:prstGeom prst="rect">
            <a:avLst/>
          </a:prstGeom>
          <a:noFill/>
        </p:spPr>
        <p:txBody>
          <a:bodyPr wrap="square">
            <a:spAutoFit/>
          </a:bodyPr>
          <a:lstStyle/>
          <a:p>
            <a:r>
              <a:rPr lang="en-US" dirty="0"/>
              <a:t> </a:t>
            </a:r>
          </a:p>
          <a:p>
            <a:r>
              <a:rPr lang="en-US" sz="2800" dirty="0"/>
              <a:t>      1)Windows 11 for x64-based system </a:t>
            </a:r>
          </a:p>
          <a:p>
            <a:r>
              <a:rPr lang="en-US" sz="2800" dirty="0"/>
              <a:t>      2) brackets</a:t>
            </a:r>
          </a:p>
          <a:p>
            <a:r>
              <a:rPr lang="en-US" sz="2800" dirty="0"/>
              <a:t>      3) </a:t>
            </a:r>
            <a:r>
              <a:rPr lang="en-US" sz="2800" dirty="0" err="1"/>
              <a:t>jupyter</a:t>
            </a:r>
            <a:r>
              <a:rPr lang="en-US" sz="2800" dirty="0"/>
              <a:t> notebook</a:t>
            </a:r>
          </a:p>
        </p:txBody>
      </p:sp>
      <p:pic>
        <p:nvPicPr>
          <p:cNvPr id="6" name="Picture 5">
            <a:extLst>
              <a:ext uri="{FF2B5EF4-FFF2-40B4-BE49-F238E27FC236}">
                <a16:creationId xmlns:a16="http://schemas.microsoft.com/office/drawing/2014/main" id="{02F530BA-C361-4629-8FA1-2CBFE9492672}"/>
              </a:ext>
            </a:extLst>
          </p:cNvPr>
          <p:cNvPicPr>
            <a:picLocks noChangeAspect="1"/>
          </p:cNvPicPr>
          <p:nvPr/>
        </p:nvPicPr>
        <p:blipFill>
          <a:blip r:embed="rId2"/>
          <a:stretch>
            <a:fillRect/>
          </a:stretch>
        </p:blipFill>
        <p:spPr>
          <a:xfrm>
            <a:off x="2288259" y="4684618"/>
            <a:ext cx="1802973" cy="1661993"/>
          </a:xfrm>
          <a:prstGeom prst="rect">
            <a:avLst/>
          </a:prstGeom>
        </p:spPr>
      </p:pic>
      <p:pic>
        <p:nvPicPr>
          <p:cNvPr id="8" name="Picture 7">
            <a:extLst>
              <a:ext uri="{FF2B5EF4-FFF2-40B4-BE49-F238E27FC236}">
                <a16:creationId xmlns:a16="http://schemas.microsoft.com/office/drawing/2014/main" id="{287B8834-05E1-43F6-BD9E-687B52E82EB8}"/>
              </a:ext>
            </a:extLst>
          </p:cNvPr>
          <p:cNvPicPr>
            <a:picLocks noChangeAspect="1"/>
          </p:cNvPicPr>
          <p:nvPr/>
        </p:nvPicPr>
        <p:blipFill>
          <a:blip r:embed="rId3"/>
          <a:stretch>
            <a:fillRect/>
          </a:stretch>
        </p:blipFill>
        <p:spPr>
          <a:xfrm>
            <a:off x="6770246" y="4355226"/>
            <a:ext cx="1950889" cy="1920406"/>
          </a:xfrm>
          <a:prstGeom prst="rect">
            <a:avLst/>
          </a:prstGeom>
        </p:spPr>
      </p:pic>
    </p:spTree>
    <p:extLst>
      <p:ext uri="{BB962C8B-B14F-4D97-AF65-F5344CB8AC3E}">
        <p14:creationId xmlns:p14="http://schemas.microsoft.com/office/powerpoint/2010/main" val="4071047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A2CE-8EED-498E-B9C8-8239283170FB}"/>
              </a:ext>
            </a:extLst>
          </p:cNvPr>
          <p:cNvSpPr>
            <a:spLocks noGrp="1"/>
          </p:cNvSpPr>
          <p:nvPr>
            <p:ph type="title"/>
          </p:nvPr>
        </p:nvSpPr>
        <p:spPr/>
        <p:txBody>
          <a:bodyPr>
            <a:normAutofit/>
          </a:bodyPr>
          <a:lstStyle/>
          <a:p>
            <a:r>
              <a:rPr lang="en-IN" sz="2800" dirty="0">
                <a:solidFill>
                  <a:schemeClr val="tx1"/>
                </a:solidFill>
              </a:rPr>
              <a:t>Implementation</a:t>
            </a:r>
            <a:endParaRPr lang="en-IN" dirty="0">
              <a:solidFill>
                <a:schemeClr val="tx1"/>
              </a:solidFill>
            </a:endParaRPr>
          </a:p>
        </p:txBody>
      </p:sp>
      <p:sp>
        <p:nvSpPr>
          <p:cNvPr id="3" name="Content Placeholder 2">
            <a:extLst>
              <a:ext uri="{FF2B5EF4-FFF2-40B4-BE49-F238E27FC236}">
                <a16:creationId xmlns:a16="http://schemas.microsoft.com/office/drawing/2014/main" id="{D18FAC59-49F9-433B-B2FB-FA157791F0DC}"/>
              </a:ext>
            </a:extLst>
          </p:cNvPr>
          <p:cNvSpPr>
            <a:spLocks noGrp="1"/>
          </p:cNvSpPr>
          <p:nvPr>
            <p:ph idx="1"/>
          </p:nvPr>
        </p:nvSpPr>
        <p:spPr/>
        <p:txBody>
          <a:bodyPr/>
          <a:lstStyle/>
          <a:p>
            <a:r>
              <a:rPr lang="en-IN" dirty="0"/>
              <a:t>We are done with our code.</a:t>
            </a:r>
          </a:p>
          <a:p>
            <a:r>
              <a:rPr lang="en-IN" dirty="0"/>
              <a:t>Done with frontend.</a:t>
            </a:r>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D05CD540-55A0-4D4D-8AD5-0D390D461CE5}"/>
              </a:ext>
            </a:extLst>
          </p:cNvPr>
          <p:cNvPicPr>
            <a:picLocks noChangeAspect="1"/>
          </p:cNvPicPr>
          <p:nvPr/>
        </p:nvPicPr>
        <p:blipFill>
          <a:blip r:embed="rId2"/>
          <a:stretch>
            <a:fillRect/>
          </a:stretch>
        </p:blipFill>
        <p:spPr>
          <a:xfrm>
            <a:off x="1188294" y="3200400"/>
            <a:ext cx="9815411" cy="3109209"/>
          </a:xfrm>
          <a:prstGeom prst="rect">
            <a:avLst/>
          </a:prstGeom>
        </p:spPr>
      </p:pic>
    </p:spTree>
    <p:extLst>
      <p:ext uri="{BB962C8B-B14F-4D97-AF65-F5344CB8AC3E}">
        <p14:creationId xmlns:p14="http://schemas.microsoft.com/office/powerpoint/2010/main" val="4281119278"/>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2.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{E4EEA38B-E7AF-4E00-9828-F286E29212D7}tf11964407_win32</Template>
  <TotalTime>76</TotalTime>
  <Words>528</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Abadi</vt:lpstr>
      <vt:lpstr>Arial</vt:lpstr>
      <vt:lpstr>Franklin Gothic Book</vt:lpstr>
      <vt:lpstr>Franklin Gothic Demi</vt:lpstr>
      <vt:lpstr>Gill Sans MT</vt:lpstr>
      <vt:lpstr>Wingdings</vt:lpstr>
      <vt:lpstr>Wingdings 2</vt:lpstr>
      <vt:lpstr>DividendVTI</vt:lpstr>
      <vt:lpstr>Design And Analysis of Algorithms  Isomorphism in biological networks </vt:lpstr>
      <vt:lpstr>Abstract</vt:lpstr>
      <vt:lpstr>Problem Statement</vt:lpstr>
      <vt:lpstr>Solution strategy- Algorithm used</vt:lpstr>
      <vt:lpstr>PowerPoint Presentation</vt:lpstr>
      <vt:lpstr>Numeric example of the algorithm (Sample input - expected output)</vt:lpstr>
      <vt:lpstr>Flow chart of the proposed solution </vt:lpstr>
      <vt:lpstr>Hardware and Software used</vt:lpstr>
      <vt:lpstr>Implementation</vt:lpstr>
      <vt:lpstr>Results</vt:lpstr>
      <vt:lpstr>Github commits(30 commits)</vt:lpstr>
      <vt:lpstr>Future scope of improvement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Isomorphism in biological networks</dc:title>
  <dc:creator>TAHSEEN BEGUM</dc:creator>
  <cp:lastModifiedBy>Sowgna N</cp:lastModifiedBy>
  <cp:revision>2</cp:revision>
  <dcterms:created xsi:type="dcterms:W3CDTF">2022-03-14T04:44:17Z</dcterms:created>
  <dcterms:modified xsi:type="dcterms:W3CDTF">2022-04-07T14:15:43Z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