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6" r:id="rId6"/>
    <p:sldId id="317" r:id="rId7"/>
    <p:sldId id="318" r:id="rId8"/>
    <p:sldId id="319" r:id="rId9"/>
    <p:sldId id="320" r:id="rId10"/>
    <p:sldId id="311" r:id="rId11"/>
    <p:sldId id="321" r:id="rId12"/>
    <p:sldId id="322" r:id="rId13"/>
    <p:sldId id="312" r:id="rId14"/>
    <p:sldId id="315" r:id="rId15"/>
    <p:sldId id="323" r:id="rId16"/>
    <p:sldId id="324" r:id="rId17"/>
    <p:sldId id="313"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gna N" userId="56f065b50321d9c6" providerId="LiveId" clId="{C414309F-3D19-45AC-8A45-27A8BB682E7A}"/>
    <pc:docChg chg="custSel addSld delSld modSld">
      <pc:chgData name="Sowgna N" userId="56f065b50321d9c6" providerId="LiveId" clId="{C414309F-3D19-45AC-8A45-27A8BB682E7A}" dt="2022-05-05T02:45:24.591" v="120" actId="14100"/>
      <pc:docMkLst>
        <pc:docMk/>
      </pc:docMkLst>
      <pc:sldChg chg="del">
        <pc:chgData name="Sowgna N" userId="56f065b50321d9c6" providerId="LiveId" clId="{C414309F-3D19-45AC-8A45-27A8BB682E7A}" dt="2022-05-05T02:34:27.521" v="0" actId="2696"/>
        <pc:sldMkLst>
          <pc:docMk/>
          <pc:sldMk cId="2482546811" sldId="310"/>
        </pc:sldMkLst>
      </pc:sldChg>
      <pc:sldChg chg="addSp delSp modSp mod">
        <pc:chgData name="Sowgna N" userId="56f065b50321d9c6" providerId="LiveId" clId="{C414309F-3D19-45AC-8A45-27A8BB682E7A}" dt="2022-05-05T02:40:31.118" v="89" actId="207"/>
        <pc:sldMkLst>
          <pc:docMk/>
          <pc:sldMk cId="2763674210" sldId="311"/>
        </pc:sldMkLst>
        <pc:spChg chg="mod">
          <ac:chgData name="Sowgna N" userId="56f065b50321d9c6" providerId="LiveId" clId="{C414309F-3D19-45AC-8A45-27A8BB682E7A}" dt="2022-05-05T02:37:05.360" v="6" actId="1076"/>
          <ac:spMkLst>
            <pc:docMk/>
            <pc:sldMk cId="2763674210" sldId="311"/>
            <ac:spMk id="2" creationId="{E3F4E70D-B829-4137-9CE3-727767C493F1}"/>
          </ac:spMkLst>
        </pc:spChg>
        <pc:spChg chg="add mod">
          <ac:chgData name="Sowgna N" userId="56f065b50321d9c6" providerId="LiveId" clId="{C414309F-3D19-45AC-8A45-27A8BB682E7A}" dt="2022-05-05T02:40:31.118" v="89" actId="207"/>
          <ac:spMkLst>
            <pc:docMk/>
            <pc:sldMk cId="2763674210" sldId="311"/>
            <ac:spMk id="4" creationId="{3BDD75CD-9DDE-15EA-370C-8A237390607D}"/>
          </ac:spMkLst>
        </pc:spChg>
        <pc:spChg chg="add mod">
          <ac:chgData name="Sowgna N" userId="56f065b50321d9c6" providerId="LiveId" clId="{C414309F-3D19-45AC-8A45-27A8BB682E7A}" dt="2022-05-05T02:40:09.120" v="88" actId="1076"/>
          <ac:spMkLst>
            <pc:docMk/>
            <pc:sldMk cId="2763674210" sldId="311"/>
            <ac:spMk id="7" creationId="{31E948E9-A899-22FB-2D0F-4A563F1F2E2B}"/>
          </ac:spMkLst>
        </pc:spChg>
        <pc:picChg chg="del">
          <ac:chgData name="Sowgna N" userId="56f065b50321d9c6" providerId="LiveId" clId="{C414309F-3D19-45AC-8A45-27A8BB682E7A}" dt="2022-05-05T02:37:12.738" v="7" actId="478"/>
          <ac:picMkLst>
            <pc:docMk/>
            <pc:sldMk cId="2763674210" sldId="311"/>
            <ac:picMk id="5" creationId="{226A1750-285E-4780-A8B2-E824CF0AB7FB}"/>
          </ac:picMkLst>
        </pc:picChg>
      </pc:sldChg>
      <pc:sldChg chg="modSp mod">
        <pc:chgData name="Sowgna N" userId="56f065b50321d9c6" providerId="LiveId" clId="{C414309F-3D19-45AC-8A45-27A8BB682E7A}" dt="2022-05-05T02:42:28.262" v="101"/>
        <pc:sldMkLst>
          <pc:docMk/>
          <pc:sldMk cId="2719886395" sldId="312"/>
        </pc:sldMkLst>
        <pc:spChg chg="mod">
          <ac:chgData name="Sowgna N" userId="56f065b50321d9c6" providerId="LiveId" clId="{C414309F-3D19-45AC-8A45-27A8BB682E7A}" dt="2022-05-05T02:42:28.262" v="101"/>
          <ac:spMkLst>
            <pc:docMk/>
            <pc:sldMk cId="2719886395" sldId="312"/>
            <ac:spMk id="2" creationId="{4783E809-5C95-4A03-A9C8-CC1B8D9999B6}"/>
          </ac:spMkLst>
        </pc:spChg>
      </pc:sldChg>
      <pc:sldChg chg="modSp mod">
        <pc:chgData name="Sowgna N" userId="56f065b50321d9c6" providerId="LiveId" clId="{C414309F-3D19-45AC-8A45-27A8BB682E7A}" dt="2022-05-05T02:41:43.419" v="96"/>
        <pc:sldMkLst>
          <pc:docMk/>
          <pc:sldMk cId="760605864" sldId="313"/>
        </pc:sldMkLst>
        <pc:spChg chg="mod">
          <ac:chgData name="Sowgna N" userId="56f065b50321d9c6" providerId="LiveId" clId="{C414309F-3D19-45AC-8A45-27A8BB682E7A}" dt="2022-05-05T02:41:43.419" v="96"/>
          <ac:spMkLst>
            <pc:docMk/>
            <pc:sldMk cId="760605864" sldId="313"/>
            <ac:spMk id="2" creationId="{AF1418FC-97E8-42A1-9257-55F761F7BB3B}"/>
          </ac:spMkLst>
        </pc:spChg>
      </pc:sldChg>
      <pc:sldChg chg="modSp mod">
        <pc:chgData name="Sowgna N" userId="56f065b50321d9c6" providerId="LiveId" clId="{C414309F-3D19-45AC-8A45-27A8BB682E7A}" dt="2022-05-05T02:42:31.926" v="102"/>
        <pc:sldMkLst>
          <pc:docMk/>
          <pc:sldMk cId="1232215411" sldId="315"/>
        </pc:sldMkLst>
        <pc:spChg chg="mod">
          <ac:chgData name="Sowgna N" userId="56f065b50321d9c6" providerId="LiveId" clId="{C414309F-3D19-45AC-8A45-27A8BB682E7A}" dt="2022-05-05T02:42:31.926" v="102"/>
          <ac:spMkLst>
            <pc:docMk/>
            <pc:sldMk cId="1232215411" sldId="315"/>
            <ac:spMk id="2" creationId="{CF3920BF-B7F5-420F-AB10-A3889DD034AC}"/>
          </ac:spMkLst>
        </pc:spChg>
      </pc:sldChg>
      <pc:sldChg chg="modSp mod">
        <pc:chgData name="Sowgna N" userId="56f065b50321d9c6" providerId="LiveId" clId="{C414309F-3D19-45AC-8A45-27A8BB682E7A}" dt="2022-05-05T02:40:51.010" v="90"/>
        <pc:sldMkLst>
          <pc:docMk/>
          <pc:sldMk cId="2075274845" sldId="321"/>
        </pc:sldMkLst>
        <pc:spChg chg="mod">
          <ac:chgData name="Sowgna N" userId="56f065b50321d9c6" providerId="LiveId" clId="{C414309F-3D19-45AC-8A45-27A8BB682E7A}" dt="2022-05-05T02:40:51.010" v="90"/>
          <ac:spMkLst>
            <pc:docMk/>
            <pc:sldMk cId="2075274845" sldId="321"/>
            <ac:spMk id="2" creationId="{E966E18A-D18C-4DA9-9F11-E4BEAECC2A88}"/>
          </ac:spMkLst>
        </pc:spChg>
      </pc:sldChg>
      <pc:sldChg chg="addSp delSp modSp mod">
        <pc:chgData name="Sowgna N" userId="56f065b50321d9c6" providerId="LiveId" clId="{C414309F-3D19-45AC-8A45-27A8BB682E7A}" dt="2022-05-05T02:43:07.910" v="108" actId="14100"/>
        <pc:sldMkLst>
          <pc:docMk/>
          <pc:sldMk cId="1721988526" sldId="322"/>
        </pc:sldMkLst>
        <pc:spChg chg="mod">
          <ac:chgData name="Sowgna N" userId="56f065b50321d9c6" providerId="LiveId" clId="{C414309F-3D19-45AC-8A45-27A8BB682E7A}" dt="2022-05-05T02:42:22.287" v="100" actId="1076"/>
          <ac:spMkLst>
            <pc:docMk/>
            <pc:sldMk cId="1721988526" sldId="322"/>
            <ac:spMk id="4" creationId="{EF34440B-2F5F-4B59-94AC-3F5B5EBA6D12}"/>
          </ac:spMkLst>
        </pc:spChg>
        <pc:spChg chg="add del mod">
          <ac:chgData name="Sowgna N" userId="56f065b50321d9c6" providerId="LiveId" clId="{C414309F-3D19-45AC-8A45-27A8BB682E7A}" dt="2022-05-05T02:42:08.360" v="99" actId="478"/>
          <ac:spMkLst>
            <pc:docMk/>
            <pc:sldMk cId="1721988526" sldId="322"/>
            <ac:spMk id="7" creationId="{8EA33E65-2F05-D322-94DC-2A7D028CF696}"/>
          </ac:spMkLst>
        </pc:spChg>
        <pc:spChg chg="del mod">
          <ac:chgData name="Sowgna N" userId="56f065b50321d9c6" providerId="LiveId" clId="{C414309F-3D19-45AC-8A45-27A8BB682E7A}" dt="2022-05-05T02:41:02.492" v="93"/>
          <ac:spMkLst>
            <pc:docMk/>
            <pc:sldMk cId="1721988526" sldId="322"/>
            <ac:spMk id="8" creationId="{03E2CDB6-6DAB-41A6-8CA4-31E4A153EEDF}"/>
          </ac:spMkLst>
        </pc:spChg>
        <pc:spChg chg="add mod">
          <ac:chgData name="Sowgna N" userId="56f065b50321d9c6" providerId="LiveId" clId="{C414309F-3D19-45AC-8A45-27A8BB682E7A}" dt="2022-05-05T02:43:07.910" v="108" actId="14100"/>
          <ac:spMkLst>
            <pc:docMk/>
            <pc:sldMk cId="1721988526" sldId="322"/>
            <ac:spMk id="9" creationId="{CCE1CC9A-D085-EB88-AC72-D484872D2A1D}"/>
          </ac:spMkLst>
        </pc:spChg>
      </pc:sldChg>
      <pc:sldChg chg="addSp modSp new mod">
        <pc:chgData name="Sowgna N" userId="56f065b50321d9c6" providerId="LiveId" clId="{C414309F-3D19-45AC-8A45-27A8BB682E7A}" dt="2022-05-05T02:45:14.854" v="117" actId="6549"/>
        <pc:sldMkLst>
          <pc:docMk/>
          <pc:sldMk cId="1749377221" sldId="323"/>
        </pc:sldMkLst>
        <pc:spChg chg="mod">
          <ac:chgData name="Sowgna N" userId="56f065b50321d9c6" providerId="LiveId" clId="{C414309F-3D19-45AC-8A45-27A8BB682E7A}" dt="2022-05-05T02:44:50.604" v="114"/>
          <ac:spMkLst>
            <pc:docMk/>
            <pc:sldMk cId="1749377221" sldId="323"/>
            <ac:spMk id="2" creationId="{C477734A-20C7-653D-EA91-5D5157930A82}"/>
          </ac:spMkLst>
        </pc:spChg>
        <pc:spChg chg="add mod">
          <ac:chgData name="Sowgna N" userId="56f065b50321d9c6" providerId="LiveId" clId="{C414309F-3D19-45AC-8A45-27A8BB682E7A}" dt="2022-05-05T02:45:14.854" v="117" actId="6549"/>
          <ac:spMkLst>
            <pc:docMk/>
            <pc:sldMk cId="1749377221" sldId="323"/>
            <ac:spMk id="4" creationId="{C4550F8B-0B49-222E-D549-ED1AB4B3B7DE}"/>
          </ac:spMkLst>
        </pc:spChg>
      </pc:sldChg>
      <pc:sldChg chg="addSp modSp new mod">
        <pc:chgData name="Sowgna N" userId="56f065b50321d9c6" providerId="LiveId" clId="{C414309F-3D19-45AC-8A45-27A8BB682E7A}" dt="2022-05-05T02:45:24.591" v="120" actId="14100"/>
        <pc:sldMkLst>
          <pc:docMk/>
          <pc:sldMk cId="3710020594" sldId="324"/>
        </pc:sldMkLst>
        <pc:spChg chg="mod">
          <ac:chgData name="Sowgna N" userId="56f065b50321d9c6" providerId="LiveId" clId="{C414309F-3D19-45AC-8A45-27A8BB682E7A}" dt="2022-05-05T02:45:07.613" v="116"/>
          <ac:spMkLst>
            <pc:docMk/>
            <pc:sldMk cId="3710020594" sldId="324"/>
            <ac:spMk id="2" creationId="{41A2AC35-EC75-E557-C2B5-A717D704FFEB}"/>
          </ac:spMkLst>
        </pc:spChg>
        <pc:spChg chg="add mod">
          <ac:chgData name="Sowgna N" userId="56f065b50321d9c6" providerId="LiveId" clId="{C414309F-3D19-45AC-8A45-27A8BB682E7A}" dt="2022-05-05T02:45:24.591" v="120" actId="14100"/>
          <ac:spMkLst>
            <pc:docMk/>
            <pc:sldMk cId="3710020594" sldId="324"/>
            <ac:spMk id="4" creationId="{4A78320C-6DAE-907B-46DB-C1EE00115E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1172641"/>
            <a:ext cx="6253317" cy="3161349"/>
          </a:xfrm>
        </p:spPr>
        <p:txBody>
          <a:bodyPr>
            <a:noAutofit/>
          </a:bodyPr>
          <a:lstStyle/>
          <a:p>
            <a:r>
              <a:rPr lang="en-US" sz="6600" dirty="0"/>
              <a:t>NETFLIX DATA ANALYSIS WITH PYTHON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25000" lnSpcReduction="20000"/>
          </a:bodyPr>
          <a:lstStyle/>
          <a:p>
            <a:pPr algn="r"/>
            <a:r>
              <a:rPr lang="en-IN" sz="5600" dirty="0"/>
              <a:t>Presenters:</a:t>
            </a:r>
          </a:p>
          <a:p>
            <a:pPr algn="r"/>
            <a:r>
              <a:rPr lang="en-IN" sz="5600" dirty="0"/>
              <a:t>Miss. Tahseen Begum_2010030168</a:t>
            </a:r>
          </a:p>
          <a:p>
            <a:pPr algn="r"/>
            <a:r>
              <a:rPr lang="en-IN" sz="5600" dirty="0"/>
              <a:t>Miss. </a:t>
            </a:r>
            <a:r>
              <a:rPr lang="en-IN" sz="5600" dirty="0" err="1"/>
              <a:t>Keerthana</a:t>
            </a:r>
            <a:r>
              <a:rPr lang="en-IN" sz="5600" dirty="0"/>
              <a:t> Pulugam_2010030445</a:t>
            </a:r>
          </a:p>
          <a:p>
            <a:pPr algn="r"/>
            <a:r>
              <a:rPr lang="en-IN" sz="5600" dirty="0"/>
              <a:t>Miss. Pravallika_201003004</a:t>
            </a:r>
          </a:p>
          <a:p>
            <a:pPr algn="r"/>
            <a:r>
              <a:rPr lang="en-IN" sz="5600" dirty="0"/>
              <a:t>Miss. Sowgna_2010030344      </a:t>
            </a:r>
          </a:p>
          <a:p>
            <a:pPr algn="r"/>
            <a:r>
              <a:rPr lang="en-IN" sz="5600" dirty="0"/>
              <a:t>Guide: Chanda Raj Kumar Rao</a:t>
            </a: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E809-5C95-4A03-A9C8-CC1B8D9999B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7629256D-87DC-4932-BB9A-AC5C4705B74B}"/>
              </a:ext>
            </a:extLst>
          </p:cNvPr>
          <p:cNvSpPr>
            <a:spLocks noGrp="1"/>
          </p:cNvSpPr>
          <p:nvPr>
            <p:ph idx="1"/>
          </p:nvPr>
        </p:nvSpPr>
        <p:spPr>
          <a:xfrm>
            <a:off x="1097280" y="2108202"/>
            <a:ext cx="10058400" cy="3012440"/>
          </a:xfrm>
        </p:spPr>
        <p:txBody>
          <a:bodyPr>
            <a:normAutofit fontScale="25000" lnSpcReduction="20000"/>
          </a:bodyPr>
          <a:lstStyle/>
          <a:p>
            <a:r>
              <a:rPr lang="en-IN" sz="3600" dirty="0">
                <a:solidFill>
                  <a:schemeClr val="tx1"/>
                </a:solidFill>
              </a:rPr>
              <a:t>&lt;!DOCTYPE html&gt;</a:t>
            </a:r>
          </a:p>
          <a:p>
            <a:r>
              <a:rPr lang="en-IN" sz="3600" dirty="0">
                <a:solidFill>
                  <a:schemeClr val="tx1"/>
                </a:solidFill>
              </a:rPr>
              <a:t>&lt;html&gt;</a:t>
            </a:r>
          </a:p>
          <a:p>
            <a:r>
              <a:rPr lang="en-IN" sz="3600" dirty="0">
                <a:solidFill>
                  <a:schemeClr val="tx1"/>
                </a:solidFill>
              </a:rPr>
              <a:t>&lt;head&gt;</a:t>
            </a:r>
          </a:p>
          <a:p>
            <a:r>
              <a:rPr lang="en-IN" sz="3600" dirty="0">
                <a:solidFill>
                  <a:schemeClr val="tx1"/>
                </a:solidFill>
              </a:rPr>
              <a:t>    &lt;meta name="viewport" content="with=device-width, initial-scale=1.0"&gt;</a:t>
            </a:r>
          </a:p>
          <a:p>
            <a:r>
              <a:rPr lang="en-IN" sz="3600" dirty="0">
                <a:solidFill>
                  <a:schemeClr val="tx1"/>
                </a:solidFill>
              </a:rPr>
              <a:t>    &lt;title&gt;Netflix Data Analysis&lt;/title&gt;</a:t>
            </a:r>
          </a:p>
          <a:p>
            <a:r>
              <a:rPr lang="en-IN" sz="3600" dirty="0">
                <a:solidFill>
                  <a:schemeClr val="tx1"/>
                </a:solidFill>
              </a:rPr>
              <a:t>    &lt;link </a:t>
            </a:r>
            <a:r>
              <a:rPr lang="en-IN" sz="3600" dirty="0" err="1">
                <a:solidFill>
                  <a:schemeClr val="tx1"/>
                </a:solidFill>
              </a:rPr>
              <a:t>rel</a:t>
            </a:r>
            <a:r>
              <a:rPr lang="en-IN" sz="3600" dirty="0">
                <a:solidFill>
                  <a:schemeClr val="tx1"/>
                </a:solidFill>
              </a:rPr>
              <a:t> ="stylesheet" </a:t>
            </a:r>
            <a:r>
              <a:rPr lang="en-IN" sz="3600" dirty="0" err="1">
                <a:solidFill>
                  <a:schemeClr val="tx1"/>
                </a:solidFill>
              </a:rPr>
              <a:t>href</a:t>
            </a:r>
            <a:r>
              <a:rPr lang="en-IN" sz="3600" dirty="0">
                <a:solidFill>
                  <a:schemeClr val="tx1"/>
                </a:solidFill>
              </a:rPr>
              <a:t>="style.css"&gt;</a:t>
            </a:r>
          </a:p>
          <a:p>
            <a:r>
              <a:rPr lang="en-IN" sz="3600" dirty="0">
                <a:solidFill>
                  <a:schemeClr val="tx1"/>
                </a:solidFill>
              </a:rPr>
              <a:t>    &lt;link </a:t>
            </a:r>
            <a:r>
              <a:rPr lang="en-IN" sz="3600" dirty="0" err="1">
                <a:solidFill>
                  <a:schemeClr val="tx1"/>
                </a:solidFill>
              </a:rPr>
              <a:t>rel</a:t>
            </a:r>
            <a:r>
              <a:rPr lang="en-IN" sz="3600" dirty="0">
                <a:solidFill>
                  <a:schemeClr val="tx1"/>
                </a:solidFill>
              </a:rPr>
              <a:t>="</a:t>
            </a:r>
            <a:r>
              <a:rPr lang="en-IN" sz="3600" dirty="0" err="1">
                <a:solidFill>
                  <a:schemeClr val="tx1"/>
                </a:solidFill>
              </a:rPr>
              <a:t>preconnect</a:t>
            </a:r>
            <a:r>
              <a:rPr lang="en-IN" sz="3600" dirty="0">
                <a:solidFill>
                  <a:schemeClr val="tx1"/>
                </a:solidFill>
              </a:rPr>
              <a:t>" </a:t>
            </a:r>
            <a:r>
              <a:rPr lang="en-IN" sz="3600" dirty="0" err="1">
                <a:solidFill>
                  <a:schemeClr val="tx1"/>
                </a:solidFill>
              </a:rPr>
              <a:t>href</a:t>
            </a:r>
            <a:r>
              <a:rPr lang="en-IN" sz="3600" dirty="0">
                <a:solidFill>
                  <a:schemeClr val="tx1"/>
                </a:solidFill>
              </a:rPr>
              <a:t>="https://fonts.googleapis.com"&gt;</a:t>
            </a:r>
          </a:p>
          <a:p>
            <a:r>
              <a:rPr lang="en-IN" sz="3600" dirty="0">
                <a:solidFill>
                  <a:schemeClr val="tx1"/>
                </a:solidFill>
              </a:rPr>
              <a:t>&lt;link </a:t>
            </a:r>
            <a:r>
              <a:rPr lang="en-IN" sz="3600" dirty="0" err="1">
                <a:solidFill>
                  <a:schemeClr val="tx1"/>
                </a:solidFill>
              </a:rPr>
              <a:t>rel</a:t>
            </a:r>
            <a:r>
              <a:rPr lang="en-IN" sz="3600" dirty="0">
                <a:solidFill>
                  <a:schemeClr val="tx1"/>
                </a:solidFill>
              </a:rPr>
              <a:t>="</a:t>
            </a:r>
            <a:r>
              <a:rPr lang="en-IN" sz="3600" dirty="0" err="1">
                <a:solidFill>
                  <a:schemeClr val="tx1"/>
                </a:solidFill>
              </a:rPr>
              <a:t>preconnect</a:t>
            </a:r>
            <a:r>
              <a:rPr lang="en-IN" sz="3600" dirty="0">
                <a:solidFill>
                  <a:schemeClr val="tx1"/>
                </a:solidFill>
              </a:rPr>
              <a:t>" </a:t>
            </a:r>
            <a:r>
              <a:rPr lang="en-IN" sz="3600" dirty="0" err="1">
                <a:solidFill>
                  <a:schemeClr val="tx1"/>
                </a:solidFill>
              </a:rPr>
              <a:t>href</a:t>
            </a:r>
            <a:r>
              <a:rPr lang="en-IN" sz="3600" dirty="0">
                <a:solidFill>
                  <a:schemeClr val="tx1"/>
                </a:solidFill>
              </a:rPr>
              <a:t>="https://fonts.gstatic.com" </a:t>
            </a:r>
            <a:r>
              <a:rPr lang="en-IN" sz="3600" dirty="0" err="1">
                <a:solidFill>
                  <a:schemeClr val="tx1"/>
                </a:solidFill>
              </a:rPr>
              <a:t>crossorigin</a:t>
            </a:r>
            <a:r>
              <a:rPr lang="en-IN" sz="3600" dirty="0">
                <a:solidFill>
                  <a:schemeClr val="tx1"/>
                </a:solidFill>
              </a:rPr>
              <a:t>&gt;</a:t>
            </a:r>
          </a:p>
          <a:p>
            <a:r>
              <a:rPr lang="en-IN" sz="3600" dirty="0">
                <a:solidFill>
                  <a:schemeClr val="tx1"/>
                </a:solidFill>
              </a:rPr>
              <a:t>&lt;link </a:t>
            </a:r>
            <a:r>
              <a:rPr lang="en-IN" sz="3600" dirty="0" err="1">
                <a:solidFill>
                  <a:schemeClr val="tx1"/>
                </a:solidFill>
              </a:rPr>
              <a:t>href</a:t>
            </a:r>
            <a:r>
              <a:rPr lang="en-IN" sz="3600" dirty="0">
                <a:solidFill>
                  <a:schemeClr val="tx1"/>
                </a:solidFill>
              </a:rPr>
              <a:t>="https://fonts.googleapis.com/css2?family=Poppins:wght@100;200;300;400;600;700&amp;display=swap" </a:t>
            </a:r>
            <a:r>
              <a:rPr lang="en-IN" sz="3600" dirty="0" err="1">
                <a:solidFill>
                  <a:schemeClr val="tx1"/>
                </a:solidFill>
              </a:rPr>
              <a:t>rel</a:t>
            </a:r>
            <a:r>
              <a:rPr lang="en-IN" sz="3600" dirty="0">
                <a:solidFill>
                  <a:schemeClr val="tx1"/>
                </a:solidFill>
              </a:rPr>
              <a:t>="stylesheet"&gt;</a:t>
            </a:r>
          </a:p>
          <a:p>
            <a:r>
              <a:rPr lang="en-IN" sz="3600" dirty="0">
                <a:solidFill>
                  <a:schemeClr val="tx1"/>
                </a:solidFill>
              </a:rPr>
              <a:t>&lt;link </a:t>
            </a:r>
            <a:r>
              <a:rPr lang="en-IN" sz="3600" dirty="0" err="1">
                <a:solidFill>
                  <a:schemeClr val="tx1"/>
                </a:solidFill>
              </a:rPr>
              <a:t>rel</a:t>
            </a:r>
            <a:r>
              <a:rPr lang="en-IN" sz="3600" dirty="0">
                <a:solidFill>
                  <a:schemeClr val="tx1"/>
                </a:solidFill>
              </a:rPr>
              <a:t>="stylesheet" </a:t>
            </a:r>
            <a:r>
              <a:rPr lang="en-IN" sz="3600" dirty="0" err="1">
                <a:solidFill>
                  <a:schemeClr val="tx1"/>
                </a:solidFill>
              </a:rPr>
              <a:t>href</a:t>
            </a:r>
            <a:r>
              <a:rPr lang="en-IN" sz="3600" dirty="0">
                <a:solidFill>
                  <a:schemeClr val="tx1"/>
                </a:solidFill>
              </a:rPr>
              <a:t>="https://stackpath.bootstrapcdn.com/font-awesome/4.7.0/</a:t>
            </a:r>
            <a:r>
              <a:rPr lang="en-IN" sz="3600" dirty="0" err="1">
                <a:solidFill>
                  <a:schemeClr val="tx1"/>
                </a:solidFill>
              </a:rPr>
              <a:t>css</a:t>
            </a:r>
            <a:r>
              <a:rPr lang="en-IN" sz="3600" dirty="0">
                <a:solidFill>
                  <a:schemeClr val="tx1"/>
                </a:solidFill>
              </a:rPr>
              <a:t>/font-awesome.min.css"&gt;</a:t>
            </a:r>
          </a:p>
          <a:p>
            <a:r>
              <a:rPr lang="en-IN" sz="3600" dirty="0">
                <a:solidFill>
                  <a:schemeClr val="tx1"/>
                </a:solidFill>
              </a:rPr>
              <a:t>&lt;/head&gt;</a:t>
            </a:r>
          </a:p>
          <a:p>
            <a:r>
              <a:rPr lang="en-IN" sz="3600" dirty="0">
                <a:solidFill>
                  <a:schemeClr val="tx1"/>
                </a:solidFill>
              </a:rPr>
              <a:t>&lt;body&gt;</a:t>
            </a:r>
          </a:p>
          <a:p>
            <a:r>
              <a:rPr lang="en-IN" sz="3600" dirty="0">
                <a:solidFill>
                  <a:schemeClr val="tx1"/>
                </a:solidFill>
              </a:rPr>
              <a:t>    &lt;section class="sub-header"&gt;</a:t>
            </a:r>
          </a:p>
          <a:p>
            <a:r>
              <a:rPr lang="en-IN" sz="3600" dirty="0">
                <a:solidFill>
                  <a:schemeClr val="tx1"/>
                </a:solidFill>
              </a:rPr>
              <a:t>        &lt;nav</a:t>
            </a:r>
          </a:p>
          <a:p>
            <a:endParaRPr lang="en-IN" dirty="0"/>
          </a:p>
        </p:txBody>
      </p:sp>
    </p:spTree>
    <p:extLst>
      <p:ext uri="{BB962C8B-B14F-4D97-AF65-F5344CB8AC3E}">
        <p14:creationId xmlns:p14="http://schemas.microsoft.com/office/powerpoint/2010/main" val="271988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20BF-B7F5-420F-AB10-A3889DD034A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3380066-AB6C-4FA7-B755-7C61DAED3F7A}"/>
              </a:ext>
            </a:extLst>
          </p:cNvPr>
          <p:cNvSpPr>
            <a:spLocks noGrp="1"/>
          </p:cNvSpPr>
          <p:nvPr>
            <p:ph idx="1"/>
          </p:nvPr>
        </p:nvSpPr>
        <p:spPr/>
        <p:txBody>
          <a:bodyPr>
            <a:normAutofit fontScale="25000" lnSpcReduction="20000"/>
          </a:bodyPr>
          <a:lstStyle/>
          <a:p>
            <a:r>
              <a:rPr lang="en-IN" sz="4000" dirty="0"/>
              <a:t> </a:t>
            </a:r>
            <a:r>
              <a:rPr lang="en-IN" sz="4000" dirty="0">
                <a:solidFill>
                  <a:schemeClr val="tx1"/>
                </a:solidFill>
              </a:rPr>
              <a:t>&lt;</a:t>
            </a:r>
            <a:r>
              <a:rPr lang="en-IN" sz="4000" dirty="0" err="1">
                <a:solidFill>
                  <a:schemeClr val="tx1"/>
                </a:solidFill>
              </a:rPr>
              <a:t>i</a:t>
            </a:r>
            <a:r>
              <a:rPr lang="en-IN" sz="4000" dirty="0">
                <a:solidFill>
                  <a:schemeClr val="tx1"/>
                </a:solidFill>
              </a:rPr>
              <a:t> class="fa fa-times-circle" onclick="</a:t>
            </a:r>
            <a:r>
              <a:rPr lang="en-IN" sz="4000" dirty="0" err="1">
                <a:solidFill>
                  <a:schemeClr val="tx1"/>
                </a:solidFill>
              </a:rPr>
              <a:t>hideMenu</a:t>
            </a:r>
            <a:r>
              <a:rPr lang="en-IN" sz="4000" dirty="0">
                <a:solidFill>
                  <a:schemeClr val="tx1"/>
                </a:solidFill>
              </a:rPr>
              <a:t>()"&gt;&lt;/</a:t>
            </a:r>
            <a:r>
              <a:rPr lang="en-IN" sz="4000" dirty="0" err="1">
                <a:solidFill>
                  <a:schemeClr val="tx1"/>
                </a:solidFill>
              </a:rPr>
              <a:t>i</a:t>
            </a:r>
            <a:r>
              <a:rPr lang="en-IN" sz="4000" dirty="0">
                <a:solidFill>
                  <a:schemeClr val="tx1"/>
                </a:solidFill>
              </a:rPr>
              <a:t>&gt;</a:t>
            </a:r>
          </a:p>
          <a:p>
            <a:r>
              <a:rPr lang="en-IN" sz="4000" dirty="0">
                <a:solidFill>
                  <a:schemeClr val="tx1"/>
                </a:solidFill>
              </a:rPr>
              <a:t>                &lt;</a:t>
            </a:r>
            <a:r>
              <a:rPr lang="en-IN" sz="4000" dirty="0" err="1">
                <a:solidFill>
                  <a:schemeClr val="tx1"/>
                </a:solidFill>
              </a:rPr>
              <a:t>ul</a:t>
            </a:r>
            <a:r>
              <a:rPr lang="en-IN" sz="4000" dirty="0">
                <a:solidFill>
                  <a:schemeClr val="tx1"/>
                </a:solidFill>
              </a:rPr>
              <a:t>&gt;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="index.html"&gt;HOME&lt;/a&gt;&lt;/li&gt;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="about.html"&gt;ABOUT&lt;/a&gt;&lt;/li&gt;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="movie.html"&gt;MOIVES&lt;/a&gt;&lt;/li&gt;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="data_analysis.html"&gt;ANALYSIS&lt;/a&gt;&lt;/li&gt;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="https://github.com/K-L-U-H/</a:t>
            </a:r>
            <a:r>
              <a:rPr lang="en-IN" sz="4000" dirty="0" err="1">
                <a:solidFill>
                  <a:schemeClr val="tx1"/>
                </a:solidFill>
              </a:rPr>
              <a:t>Netflix_Data_Analysis</a:t>
            </a:r>
            <a:r>
              <a:rPr lang="en-IN" sz="4000" dirty="0">
                <a:solidFill>
                  <a:schemeClr val="tx1"/>
                </a:solidFill>
              </a:rPr>
              <a:t>/blob/main/pfsd%20data%20preprocessing%20(1).</a:t>
            </a:r>
            <a:r>
              <a:rPr lang="en-IN" sz="4000" dirty="0" err="1">
                <a:solidFill>
                  <a:schemeClr val="tx1"/>
                </a:solidFill>
              </a:rPr>
              <a:t>ipynb</a:t>
            </a:r>
            <a:r>
              <a:rPr lang="en-IN" sz="4000" dirty="0">
                <a:solidFill>
                  <a:schemeClr val="tx1"/>
                </a:solidFill>
              </a:rPr>
              <a:t>"&gt;DATA ANALYSIS&lt;/a&gt;&lt;/li&gt;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="https://github.com/K-L-U-H/</a:t>
            </a:r>
            <a:r>
              <a:rPr lang="en-IN" sz="4000" dirty="0" err="1">
                <a:solidFill>
                  <a:schemeClr val="tx1"/>
                </a:solidFill>
              </a:rPr>
              <a:t>Netflix_Data_Analysis</a:t>
            </a:r>
            <a:r>
              <a:rPr lang="en-IN" sz="4000" dirty="0">
                <a:solidFill>
                  <a:schemeClr val="tx1"/>
                </a:solidFill>
              </a:rPr>
              <a:t>"&gt;PROJECT SOURCE&lt;/a&gt;&lt;/li&gt;</a:t>
            </a:r>
          </a:p>
          <a:p>
            <a:r>
              <a:rPr lang="en-IN" sz="4000" dirty="0">
                <a:solidFill>
                  <a:schemeClr val="tx1"/>
                </a:solidFill>
              </a:rPr>
              <a:t>                    &lt;li&gt;&lt;a </a:t>
            </a:r>
            <a:r>
              <a:rPr lang="en-IN" sz="4000" dirty="0" err="1">
                <a:solidFill>
                  <a:schemeClr val="tx1"/>
                </a:solidFill>
              </a:rPr>
              <a:t>href</a:t>
            </a:r>
            <a:r>
              <a:rPr lang="en-IN" sz="4000" dirty="0">
                <a:solidFill>
                  <a:schemeClr val="tx1"/>
                </a:solidFill>
              </a:rPr>
              <a:t>="contact.html"&gt;CONTACT&lt;/a&gt;&lt;/li&gt;</a:t>
            </a:r>
          </a:p>
          <a:p>
            <a:r>
              <a:rPr lang="en-IN" sz="4000" dirty="0">
                <a:solidFill>
                  <a:schemeClr val="tx1"/>
                </a:solidFill>
              </a:rPr>
              <a:t>                &lt;/</a:t>
            </a:r>
            <a:r>
              <a:rPr lang="en-IN" sz="4000" dirty="0" err="1">
                <a:solidFill>
                  <a:schemeClr val="tx1"/>
                </a:solidFill>
              </a:rPr>
              <a:t>ul</a:t>
            </a:r>
            <a:r>
              <a:rPr lang="en-IN" sz="4000" dirty="0">
                <a:solidFill>
                  <a:schemeClr val="tx1"/>
                </a:solidFill>
              </a:rPr>
              <a:t>&gt;            </a:t>
            </a:r>
          </a:p>
          <a:p>
            <a:r>
              <a:rPr lang="en-IN" sz="4000" dirty="0">
                <a:solidFill>
                  <a:schemeClr val="tx1"/>
                </a:solidFill>
              </a:rPr>
              <a:t>            &lt;/div&gt;</a:t>
            </a:r>
          </a:p>
          <a:p>
            <a:r>
              <a:rPr lang="en-IN" sz="4000" dirty="0">
                <a:solidFill>
                  <a:schemeClr val="tx1"/>
                </a:solidFill>
              </a:rPr>
              <a:t>            &lt;</a:t>
            </a:r>
            <a:r>
              <a:rPr lang="en-IN" sz="4000" dirty="0" err="1">
                <a:solidFill>
                  <a:schemeClr val="tx1"/>
                </a:solidFill>
              </a:rPr>
              <a:t>i</a:t>
            </a:r>
            <a:r>
              <a:rPr lang="en-IN" sz="4000" dirty="0">
                <a:solidFill>
                  <a:schemeClr val="tx1"/>
                </a:solidFill>
              </a:rPr>
              <a:t> class="fa fa-bars" onclick="</a:t>
            </a:r>
            <a:r>
              <a:rPr lang="en-IN" sz="4000" dirty="0" err="1">
                <a:solidFill>
                  <a:schemeClr val="tx1"/>
                </a:solidFill>
              </a:rPr>
              <a:t>showMenu</a:t>
            </a:r>
            <a:r>
              <a:rPr lang="en-IN" sz="4000" dirty="0">
                <a:solidFill>
                  <a:schemeClr val="tx1"/>
                </a:solidFill>
              </a:rPr>
              <a:t>()"&gt;&lt;/</a:t>
            </a:r>
            <a:r>
              <a:rPr lang="en-IN" sz="4000" dirty="0" err="1">
                <a:solidFill>
                  <a:schemeClr val="tx1"/>
                </a:solidFill>
              </a:rPr>
              <a:t>i</a:t>
            </a:r>
            <a:r>
              <a:rPr lang="en-IN" sz="4000" dirty="0">
                <a:solidFill>
                  <a:schemeClr val="tx1"/>
                </a:solidFill>
              </a:rPr>
              <a:t>&gt;</a:t>
            </a:r>
          </a:p>
          <a:p>
            <a:r>
              <a:rPr lang="en-IN" sz="4000" dirty="0">
                <a:solidFill>
                  <a:schemeClr val="tx1"/>
                </a:solidFill>
              </a:rPr>
              <a:t>        &lt;/nav&gt;</a:t>
            </a:r>
          </a:p>
          <a:p>
            <a:r>
              <a:rPr lang="en-IN" sz="4000" dirty="0">
                <a:solidFill>
                  <a:schemeClr val="tx1"/>
                </a:solidFill>
              </a:rPr>
              <a:t>        &lt;h1&gt;About Us&lt;/h1</a:t>
            </a:r>
          </a:p>
          <a:p>
            <a:r>
              <a:rPr lang="en-IN" dirty="0"/>
              <a:t>   </a:t>
            </a:r>
          </a:p>
        </p:txBody>
      </p:sp>
    </p:spTree>
    <p:extLst>
      <p:ext uri="{BB962C8B-B14F-4D97-AF65-F5344CB8AC3E}">
        <p14:creationId xmlns:p14="http://schemas.microsoft.com/office/powerpoint/2010/main" val="123221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734A-20C7-653D-EA91-5D5157930A82}"/>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C4550F8B-0B49-222E-D549-ED1AB4B3B7DE}"/>
              </a:ext>
            </a:extLst>
          </p:cNvPr>
          <p:cNvSpPr txBox="1"/>
          <p:nvPr/>
        </p:nvSpPr>
        <p:spPr>
          <a:xfrm>
            <a:off x="1036320" y="1913641"/>
            <a:ext cx="10727703" cy="4524315"/>
          </a:xfrm>
          <a:prstGeom prst="rect">
            <a:avLst/>
          </a:prstGeom>
          <a:noFill/>
        </p:spPr>
        <p:txBody>
          <a:bodyPr wrap="square">
            <a:spAutoFit/>
          </a:bodyPr>
          <a:lstStyle/>
          <a:p>
            <a:r>
              <a:rPr lang="en-US" dirty="0"/>
              <a:t>We have drawn many interesting inferences from the dataset Netflix titles</a:t>
            </a:r>
          </a:p>
          <a:p>
            <a:endParaRPr lang="en-US" dirty="0"/>
          </a:p>
          <a:p>
            <a:r>
              <a:rPr lang="en-US" dirty="0"/>
              <a:t>•	The most content type on Netflix is movies.</a:t>
            </a:r>
          </a:p>
          <a:p>
            <a:endParaRPr lang="en-US" dirty="0"/>
          </a:p>
          <a:p>
            <a:r>
              <a:rPr lang="en-US" dirty="0"/>
              <a:t>•	The country by the amount of the produces content is the United States,</a:t>
            </a:r>
          </a:p>
          <a:p>
            <a:endParaRPr lang="en-US" dirty="0"/>
          </a:p>
          <a:p>
            <a:r>
              <a:rPr lang="en-US" dirty="0"/>
              <a:t>•	The most popular director on Netflix , with the most titles, is Jan Suter.</a:t>
            </a:r>
          </a:p>
          <a:p>
            <a:endParaRPr lang="en-US" dirty="0"/>
          </a:p>
          <a:p>
            <a:r>
              <a:rPr lang="en-US" dirty="0"/>
              <a:t>•	International Movies is a genre that is mostly in Netflix.</a:t>
            </a:r>
          </a:p>
          <a:p>
            <a:endParaRPr lang="en-US" dirty="0"/>
          </a:p>
          <a:p>
            <a:r>
              <a:rPr lang="en-US" dirty="0"/>
              <a:t>•	largest count of Netflix content is made with a “TV-14” rating.</a:t>
            </a:r>
          </a:p>
          <a:p>
            <a:endParaRPr lang="en-US" dirty="0"/>
          </a:p>
          <a:p>
            <a:r>
              <a:rPr lang="en-US" dirty="0"/>
              <a:t>•	The most popular actor on Netflix TV Shows based on the number of titles is Takahiro Sakurai.</a:t>
            </a:r>
          </a:p>
          <a:p>
            <a:endParaRPr lang="en-US" dirty="0"/>
          </a:p>
          <a:p>
            <a:r>
              <a:rPr lang="en-US" dirty="0"/>
              <a:t>•	The most popular actor on Netflix movie, based on the number of titles, is Anupam </a:t>
            </a:r>
            <a:r>
              <a:rPr lang="en-US" dirty="0" err="1"/>
              <a:t>Kher</a:t>
            </a:r>
            <a:r>
              <a:rPr lang="en-US" dirty="0"/>
              <a:t>.</a:t>
            </a:r>
          </a:p>
          <a:p>
            <a:endParaRPr lang="en-US" dirty="0"/>
          </a:p>
        </p:txBody>
      </p:sp>
    </p:spTree>
    <p:extLst>
      <p:ext uri="{BB962C8B-B14F-4D97-AF65-F5344CB8AC3E}">
        <p14:creationId xmlns:p14="http://schemas.microsoft.com/office/powerpoint/2010/main" val="174937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AC35-EC75-E557-C2B5-A717D704FFEB}"/>
              </a:ext>
            </a:extLst>
          </p:cNvPr>
          <p:cNvSpPr>
            <a:spLocks noGrp="1"/>
          </p:cNvSpPr>
          <p:nvPr>
            <p:ph type="title"/>
          </p:nvPr>
        </p:nvSpPr>
        <p:spPr/>
        <p:txBody>
          <a:bodyPr/>
          <a:lstStyle/>
          <a:p>
            <a:r>
              <a:rPr lang="en-IN" dirty="0"/>
              <a:t>FUTURE WORK</a:t>
            </a:r>
          </a:p>
        </p:txBody>
      </p:sp>
      <p:sp>
        <p:nvSpPr>
          <p:cNvPr id="4" name="TextBox 3">
            <a:extLst>
              <a:ext uri="{FF2B5EF4-FFF2-40B4-BE49-F238E27FC236}">
                <a16:creationId xmlns:a16="http://schemas.microsoft.com/office/drawing/2014/main" id="{4A78320C-6DAE-907B-46DB-C1EE00115E74}"/>
              </a:ext>
            </a:extLst>
          </p:cNvPr>
          <p:cNvSpPr txBox="1"/>
          <p:nvPr/>
        </p:nvSpPr>
        <p:spPr>
          <a:xfrm>
            <a:off x="923826" y="2384981"/>
            <a:ext cx="10378911" cy="923330"/>
          </a:xfrm>
          <a:prstGeom prst="rect">
            <a:avLst/>
          </a:prstGeom>
          <a:noFill/>
        </p:spPr>
        <p:txBody>
          <a:bodyPr wrap="square">
            <a:spAutoFit/>
          </a:bodyPr>
          <a:lstStyle/>
          <a:p>
            <a:r>
              <a:rPr lang="en-US" dirty="0"/>
              <a:t>It's clear that Netflix has grown over the years. We can see it from the data that the company took certain approaches in their marketing strategy to break into new markets around the world. some future projects to work on : </a:t>
            </a:r>
            <a:r>
              <a:rPr lang="en-US" dirty="0" err="1"/>
              <a:t>netflix</a:t>
            </a:r>
            <a:r>
              <a:rPr lang="en-US" dirty="0"/>
              <a:t> recommendation system and text analysis.</a:t>
            </a:r>
          </a:p>
        </p:txBody>
      </p:sp>
    </p:spTree>
    <p:extLst>
      <p:ext uri="{BB962C8B-B14F-4D97-AF65-F5344CB8AC3E}">
        <p14:creationId xmlns:p14="http://schemas.microsoft.com/office/powerpoint/2010/main" val="371002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18FC-97E8-42A1-9257-55F761F7BB3B}"/>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0E7959E3-7A54-4488-AFA0-A19C9FA55DBF}"/>
              </a:ext>
            </a:extLst>
          </p:cNvPr>
          <p:cNvPicPr>
            <a:picLocks noGrp="1" noChangeAspect="1"/>
          </p:cNvPicPr>
          <p:nvPr>
            <p:ph idx="1"/>
          </p:nvPr>
        </p:nvPicPr>
        <p:blipFill>
          <a:blip r:embed="rId2"/>
          <a:stretch>
            <a:fillRect/>
          </a:stretch>
        </p:blipFill>
        <p:spPr>
          <a:xfrm>
            <a:off x="2133488" y="2108200"/>
            <a:ext cx="7985350" cy="3760788"/>
          </a:xfrm>
        </p:spPr>
      </p:pic>
    </p:spTree>
    <p:extLst>
      <p:ext uri="{BB962C8B-B14F-4D97-AF65-F5344CB8AC3E}">
        <p14:creationId xmlns:p14="http://schemas.microsoft.com/office/powerpoint/2010/main" val="76060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7884A-9872-40D2-813C-52241976EC27}"/>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220859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2AC8-BF64-4806-842A-9F8108939DEA}"/>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1460B7AB-0F8F-49F6-BD4B-B16928C74EF4}"/>
              </a:ext>
            </a:extLst>
          </p:cNvPr>
          <p:cNvSpPr txBox="1"/>
          <p:nvPr/>
        </p:nvSpPr>
        <p:spPr>
          <a:xfrm>
            <a:off x="1125246" y="2564090"/>
            <a:ext cx="9941508" cy="3046988"/>
          </a:xfrm>
          <a:prstGeom prst="rect">
            <a:avLst/>
          </a:prstGeom>
          <a:noFill/>
        </p:spPr>
        <p:txBody>
          <a:bodyPr wrap="square">
            <a:spAutoFit/>
          </a:bodyPr>
          <a:lstStyle/>
          <a:p>
            <a:r>
              <a:rPr lang="en-US" sz="2400" dirty="0"/>
              <a:t>Netflix is one of the largest providers of online streaming services. It collects a huge amount of data because it has a very large subscriber base. In this article, I’m going to introduce you to a data science project on Netflix data analysis with Python.</a:t>
            </a:r>
          </a:p>
          <a:p>
            <a:r>
              <a:rPr lang="en-US" sz="2400" dirty="0"/>
              <a:t>We can analyze a lot of data and models from Netflix because this platform has consistently focused on changing business needs by shifting its business model from on-demand DVD movie rental and now focusing a lot about the production of their original shows.</a:t>
            </a:r>
          </a:p>
        </p:txBody>
      </p:sp>
    </p:spTree>
    <p:extLst>
      <p:ext uri="{BB962C8B-B14F-4D97-AF65-F5344CB8AC3E}">
        <p14:creationId xmlns:p14="http://schemas.microsoft.com/office/powerpoint/2010/main" val="11480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47E9-E128-40D4-A080-52AA5289675C}"/>
              </a:ext>
            </a:extLst>
          </p:cNvPr>
          <p:cNvSpPr>
            <a:spLocks noGrp="1"/>
          </p:cNvSpPr>
          <p:nvPr>
            <p:ph type="title"/>
          </p:nvPr>
        </p:nvSpPr>
        <p:spPr/>
        <p:txBody>
          <a:bodyPr/>
          <a:lstStyle/>
          <a:p>
            <a:r>
              <a:rPr lang="en-IN" dirty="0"/>
              <a:t>Problem Statement </a:t>
            </a:r>
          </a:p>
        </p:txBody>
      </p:sp>
      <p:sp>
        <p:nvSpPr>
          <p:cNvPr id="4" name="TextBox 3">
            <a:extLst>
              <a:ext uri="{FF2B5EF4-FFF2-40B4-BE49-F238E27FC236}">
                <a16:creationId xmlns:a16="http://schemas.microsoft.com/office/drawing/2014/main" id="{619C967F-2AB7-422A-8E9D-0FFA288830E1}"/>
              </a:ext>
            </a:extLst>
          </p:cNvPr>
          <p:cNvSpPr txBox="1"/>
          <p:nvPr/>
        </p:nvSpPr>
        <p:spPr>
          <a:xfrm>
            <a:off x="1097280" y="1923069"/>
            <a:ext cx="9441887" cy="3046988"/>
          </a:xfrm>
          <a:prstGeom prst="rect">
            <a:avLst/>
          </a:prstGeom>
          <a:noFill/>
        </p:spPr>
        <p:txBody>
          <a:bodyPr wrap="square">
            <a:spAutoFit/>
          </a:bodyPr>
          <a:lstStyle/>
          <a:p>
            <a:pPr marL="285750" indent="-285750">
              <a:buFont typeface="Wingdings" panose="05000000000000000000" pitchFamily="2" charset="2"/>
              <a:buChar char="§"/>
            </a:pPr>
            <a:r>
              <a:rPr lang="en-US" sz="2400" dirty="0"/>
              <a:t>I’ll take a look at some very important models of Netflix data to understand what’s best for their business. Some of the most important tasks that we can analyze from Netflix data are:</a:t>
            </a:r>
          </a:p>
          <a:p>
            <a:pPr marL="285750" indent="-285750">
              <a:buFont typeface="Wingdings" panose="05000000000000000000" pitchFamily="2" charset="2"/>
              <a:buChar char="§"/>
            </a:pPr>
            <a:r>
              <a:rPr lang="en-US" sz="2400" dirty="0"/>
              <a:t>Understand what content is available</a:t>
            </a:r>
          </a:p>
          <a:p>
            <a:pPr marL="285750" indent="-285750">
              <a:buFont typeface="Wingdings" panose="05000000000000000000" pitchFamily="2" charset="2"/>
              <a:buChar char="§"/>
            </a:pPr>
            <a:r>
              <a:rPr lang="en-US" sz="2400" dirty="0"/>
              <a:t>Understand the similarities between the content</a:t>
            </a:r>
          </a:p>
          <a:p>
            <a:pPr marL="285750" indent="-285750">
              <a:buFont typeface="Wingdings" panose="05000000000000000000" pitchFamily="2" charset="2"/>
              <a:buChar char="§"/>
            </a:pPr>
            <a:r>
              <a:rPr lang="en-US" sz="2400" dirty="0"/>
              <a:t>Understand the network between actors and directors</a:t>
            </a:r>
          </a:p>
          <a:p>
            <a:pPr marL="285750" indent="-285750">
              <a:buFont typeface="Wingdings" panose="05000000000000000000" pitchFamily="2" charset="2"/>
              <a:buChar char="§"/>
            </a:pPr>
            <a:r>
              <a:rPr lang="en-US" sz="2400" dirty="0"/>
              <a:t>What exactly Netflix is focusing on</a:t>
            </a:r>
          </a:p>
          <a:p>
            <a:pPr marL="285750" indent="-285750">
              <a:buFont typeface="Wingdings" panose="05000000000000000000" pitchFamily="2" charset="2"/>
              <a:buChar char="§"/>
            </a:pPr>
            <a:r>
              <a:rPr lang="en-US" sz="2400" dirty="0"/>
              <a:t>Sentiment analysis of content available on Netflix.</a:t>
            </a:r>
          </a:p>
        </p:txBody>
      </p:sp>
    </p:spTree>
    <p:extLst>
      <p:ext uri="{BB962C8B-B14F-4D97-AF65-F5344CB8AC3E}">
        <p14:creationId xmlns:p14="http://schemas.microsoft.com/office/powerpoint/2010/main" val="220418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FCD2-6331-43AE-8582-8A8E29B95D96}"/>
              </a:ext>
            </a:extLst>
          </p:cNvPr>
          <p:cNvSpPr>
            <a:spLocks noGrp="1"/>
          </p:cNvSpPr>
          <p:nvPr>
            <p:ph type="title"/>
          </p:nvPr>
        </p:nvSpPr>
        <p:spPr/>
        <p:txBody>
          <a:bodyPr/>
          <a:lstStyle/>
          <a:p>
            <a:r>
              <a:rPr lang="en-IN" dirty="0"/>
              <a:t>Flowchart</a:t>
            </a:r>
          </a:p>
        </p:txBody>
      </p:sp>
      <p:pic>
        <p:nvPicPr>
          <p:cNvPr id="3" name="Picture 2">
            <a:extLst>
              <a:ext uri="{FF2B5EF4-FFF2-40B4-BE49-F238E27FC236}">
                <a16:creationId xmlns:a16="http://schemas.microsoft.com/office/drawing/2014/main" id="{22180BCA-D8DC-482A-9DB9-8AB854ACF78C}"/>
              </a:ext>
            </a:extLst>
          </p:cNvPr>
          <p:cNvPicPr>
            <a:picLocks noChangeAspect="1"/>
          </p:cNvPicPr>
          <p:nvPr/>
        </p:nvPicPr>
        <p:blipFill>
          <a:blip r:embed="rId2"/>
          <a:stretch>
            <a:fillRect/>
          </a:stretch>
        </p:blipFill>
        <p:spPr>
          <a:xfrm>
            <a:off x="2739418" y="2188679"/>
            <a:ext cx="6072142" cy="3724979"/>
          </a:xfrm>
          <a:prstGeom prst="rect">
            <a:avLst/>
          </a:prstGeom>
        </p:spPr>
      </p:pic>
    </p:spTree>
    <p:extLst>
      <p:ext uri="{BB962C8B-B14F-4D97-AF65-F5344CB8AC3E}">
        <p14:creationId xmlns:p14="http://schemas.microsoft.com/office/powerpoint/2010/main" val="253022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1121-E82F-4240-B64F-AE2E98B9F604}"/>
              </a:ext>
            </a:extLst>
          </p:cNvPr>
          <p:cNvSpPr>
            <a:spLocks noGrp="1"/>
          </p:cNvSpPr>
          <p:nvPr>
            <p:ph type="title"/>
          </p:nvPr>
        </p:nvSpPr>
        <p:spPr/>
        <p:txBody>
          <a:bodyPr/>
          <a:lstStyle/>
          <a:p>
            <a:r>
              <a:rPr lang="en-IN" dirty="0"/>
              <a:t>Literature Survey</a:t>
            </a:r>
          </a:p>
        </p:txBody>
      </p:sp>
      <p:pic>
        <p:nvPicPr>
          <p:cNvPr id="3" name="Picture 2">
            <a:extLst>
              <a:ext uri="{FF2B5EF4-FFF2-40B4-BE49-F238E27FC236}">
                <a16:creationId xmlns:a16="http://schemas.microsoft.com/office/drawing/2014/main" id="{8E82FEFC-3BFF-44D9-AEA1-AA3B747398A9}"/>
              </a:ext>
            </a:extLst>
          </p:cNvPr>
          <p:cNvPicPr>
            <a:picLocks noChangeAspect="1"/>
          </p:cNvPicPr>
          <p:nvPr/>
        </p:nvPicPr>
        <p:blipFill>
          <a:blip r:embed="rId2"/>
          <a:stretch>
            <a:fillRect/>
          </a:stretch>
        </p:blipFill>
        <p:spPr>
          <a:xfrm>
            <a:off x="1611984" y="2092325"/>
            <a:ext cx="8248453" cy="4134568"/>
          </a:xfrm>
          <a:prstGeom prst="rect">
            <a:avLst/>
          </a:prstGeom>
        </p:spPr>
      </p:pic>
    </p:spTree>
    <p:extLst>
      <p:ext uri="{BB962C8B-B14F-4D97-AF65-F5344CB8AC3E}">
        <p14:creationId xmlns:p14="http://schemas.microsoft.com/office/powerpoint/2010/main" val="329813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CA4C1-7144-43B0-AA1D-BA60945E06F2}"/>
              </a:ext>
            </a:extLst>
          </p:cNvPr>
          <p:cNvPicPr>
            <a:picLocks noChangeAspect="1"/>
          </p:cNvPicPr>
          <p:nvPr/>
        </p:nvPicPr>
        <p:blipFill>
          <a:blip r:embed="rId2"/>
          <a:stretch>
            <a:fillRect/>
          </a:stretch>
        </p:blipFill>
        <p:spPr>
          <a:xfrm>
            <a:off x="358052" y="1503028"/>
            <a:ext cx="11475895" cy="4188161"/>
          </a:xfrm>
          <a:prstGeom prst="rect">
            <a:avLst/>
          </a:prstGeom>
        </p:spPr>
      </p:pic>
    </p:spTree>
    <p:extLst>
      <p:ext uri="{BB962C8B-B14F-4D97-AF65-F5344CB8AC3E}">
        <p14:creationId xmlns:p14="http://schemas.microsoft.com/office/powerpoint/2010/main" val="351918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E70D-B829-4137-9CE3-727767C493F1}"/>
              </a:ext>
            </a:extLst>
          </p:cNvPr>
          <p:cNvSpPr>
            <a:spLocks noGrp="1"/>
          </p:cNvSpPr>
          <p:nvPr>
            <p:ph type="title"/>
          </p:nvPr>
        </p:nvSpPr>
        <p:spPr>
          <a:xfrm>
            <a:off x="1096963" y="1140147"/>
            <a:ext cx="10058400" cy="1304223"/>
          </a:xfrm>
        </p:spPr>
        <p:txBody>
          <a:bodyPr>
            <a:normAutofit fontScale="90000"/>
          </a:bodyPr>
          <a:lstStyle/>
          <a:p>
            <a:br>
              <a:rPr lang="en-IN" sz="4800" dirty="0"/>
            </a:br>
            <a:br>
              <a:rPr lang="en-IN" sz="4800" dirty="0"/>
            </a:br>
            <a:br>
              <a:rPr lang="en-IN" sz="4800" dirty="0"/>
            </a:br>
            <a:r>
              <a:rPr lang="en-IN" sz="4000" dirty="0">
                <a:effectLst/>
                <a:ea typeface="Arial" panose="020B0604020202020204" pitchFamily="34" charset="0"/>
              </a:rPr>
              <a:t>PROPOSED SYSTEM</a:t>
            </a:r>
            <a:br>
              <a:rPr lang="en-IN" sz="1800" dirty="0">
                <a:effectLst/>
                <a:latin typeface="Arial" panose="020B0604020202020204" pitchFamily="34" charset="0"/>
                <a:ea typeface="Arial" panose="020B0604020202020204" pitchFamily="34" charset="0"/>
              </a:rPr>
            </a:br>
            <a:endParaRPr lang="en-IN" dirty="0"/>
          </a:p>
        </p:txBody>
      </p:sp>
      <p:sp>
        <p:nvSpPr>
          <p:cNvPr id="4" name="Content Placeholder 3">
            <a:extLst>
              <a:ext uri="{FF2B5EF4-FFF2-40B4-BE49-F238E27FC236}">
                <a16:creationId xmlns:a16="http://schemas.microsoft.com/office/drawing/2014/main" id="{3BDD75CD-9DDE-15EA-370C-8A237390607D}"/>
              </a:ext>
            </a:extLst>
          </p:cNvPr>
          <p:cNvSpPr>
            <a:spLocks noGrp="1"/>
          </p:cNvSpPr>
          <p:nvPr>
            <p:ph idx="1"/>
          </p:nvPr>
        </p:nvSpPr>
        <p:spPr/>
        <p:txBody>
          <a:bodyPr>
            <a:normAutofit fontScale="25000" lnSpcReduction="20000"/>
          </a:bodyPr>
          <a:lstStyle/>
          <a:p>
            <a:r>
              <a:rPr lang="en-US" sz="8000" dirty="0">
                <a:solidFill>
                  <a:schemeClr val="tx1"/>
                </a:solidFill>
              </a:rPr>
              <a:t>•	Importing Libraries</a:t>
            </a:r>
          </a:p>
          <a:p>
            <a:r>
              <a:rPr lang="en-US" sz="8000" dirty="0">
                <a:solidFill>
                  <a:schemeClr val="tx1"/>
                </a:solidFill>
              </a:rPr>
              <a:t>•	Loading the dataset</a:t>
            </a:r>
          </a:p>
          <a:p>
            <a:r>
              <a:rPr lang="en-US" sz="8000" dirty="0">
                <a:solidFill>
                  <a:schemeClr val="tx1"/>
                </a:solidFill>
              </a:rPr>
              <a:t>•	Data Cleaning:</a:t>
            </a:r>
          </a:p>
          <a:p>
            <a:r>
              <a:rPr lang="en-US" sz="8000" dirty="0">
                <a:solidFill>
                  <a:schemeClr val="tx1"/>
                </a:solidFill>
              </a:rPr>
              <a:t>•	Deleting redundant columns.</a:t>
            </a:r>
          </a:p>
          <a:p>
            <a:r>
              <a:rPr lang="en-US" sz="8000" dirty="0">
                <a:solidFill>
                  <a:schemeClr val="tx1"/>
                </a:solidFill>
              </a:rPr>
              <a:t>•	Dropping duplicates.</a:t>
            </a:r>
          </a:p>
          <a:p>
            <a:r>
              <a:rPr lang="en-US" sz="8000" dirty="0">
                <a:solidFill>
                  <a:schemeClr val="tx1"/>
                </a:solidFill>
              </a:rPr>
              <a:t>•	Cleaning individual columns.</a:t>
            </a:r>
          </a:p>
          <a:p>
            <a:r>
              <a:rPr lang="en-US" sz="8000" dirty="0">
                <a:solidFill>
                  <a:schemeClr val="tx1"/>
                </a:solidFill>
              </a:rPr>
              <a:t>•	Remove the </a:t>
            </a:r>
            <a:r>
              <a:rPr lang="en-US" sz="8000" dirty="0" err="1">
                <a:solidFill>
                  <a:schemeClr val="tx1"/>
                </a:solidFill>
              </a:rPr>
              <a:t>NaN</a:t>
            </a:r>
            <a:r>
              <a:rPr lang="en-US" sz="8000" dirty="0">
                <a:solidFill>
                  <a:schemeClr val="tx1"/>
                </a:solidFill>
              </a:rPr>
              <a:t> values from the dataset</a:t>
            </a:r>
          </a:p>
          <a:p>
            <a:r>
              <a:rPr lang="en-US" sz="8000" dirty="0">
                <a:solidFill>
                  <a:schemeClr val="tx1"/>
                </a:solidFill>
              </a:rPr>
              <a:t>•	Some Transformations</a:t>
            </a:r>
          </a:p>
          <a:p>
            <a:r>
              <a:rPr lang="en-US" sz="8000" dirty="0">
                <a:solidFill>
                  <a:schemeClr val="tx1"/>
                </a:solidFill>
              </a:rPr>
              <a:t>•	Data Visualization: Using plots to find relations between the features.</a:t>
            </a:r>
          </a:p>
          <a:p>
            <a:endParaRPr lang="en-IN" dirty="0"/>
          </a:p>
        </p:txBody>
      </p:sp>
      <p:sp>
        <p:nvSpPr>
          <p:cNvPr id="7" name="TextBox 6">
            <a:extLst>
              <a:ext uri="{FF2B5EF4-FFF2-40B4-BE49-F238E27FC236}">
                <a16:creationId xmlns:a16="http://schemas.microsoft.com/office/drawing/2014/main" id="{31E948E9-A899-22FB-2D0F-4A563F1F2E2B}"/>
              </a:ext>
            </a:extLst>
          </p:cNvPr>
          <p:cNvSpPr txBox="1"/>
          <p:nvPr/>
        </p:nvSpPr>
        <p:spPr>
          <a:xfrm>
            <a:off x="6459718" y="2005082"/>
            <a:ext cx="6094428" cy="2554545"/>
          </a:xfrm>
          <a:prstGeom prst="rect">
            <a:avLst/>
          </a:prstGeom>
          <a:noFill/>
        </p:spPr>
        <p:txBody>
          <a:bodyPr wrap="square">
            <a:spAutoFit/>
          </a:bodyPr>
          <a:lstStyle/>
          <a:p>
            <a:pPr lvl="1" algn="just"/>
            <a:r>
              <a:rPr lang="en-US" sz="2000" dirty="0"/>
              <a:t>Director</a:t>
            </a:r>
          </a:p>
          <a:p>
            <a:pPr lvl="1" algn="just"/>
            <a:r>
              <a:rPr lang="en-US" sz="2000" dirty="0"/>
              <a:t>Category</a:t>
            </a:r>
          </a:p>
          <a:p>
            <a:pPr lvl="1" algn="just"/>
            <a:r>
              <a:rPr lang="en-US" sz="2000" dirty="0"/>
              <a:t>Type: Movie and TV Shows</a:t>
            </a:r>
          </a:p>
          <a:p>
            <a:pPr algn="just"/>
            <a:r>
              <a:rPr lang="en-US" sz="2000" dirty="0"/>
              <a:t>        Rating</a:t>
            </a:r>
          </a:p>
          <a:p>
            <a:pPr algn="just"/>
            <a:r>
              <a:rPr lang="en-US" sz="2000" dirty="0"/>
              <a:t>        Relation between Type and Rating</a:t>
            </a:r>
          </a:p>
          <a:p>
            <a:pPr algn="just"/>
            <a:r>
              <a:rPr lang="en-US" sz="2000" dirty="0"/>
              <a:t>        Word Cloud</a:t>
            </a:r>
          </a:p>
          <a:p>
            <a:pPr algn="just"/>
            <a:r>
              <a:rPr lang="en-US" sz="2000" dirty="0"/>
              <a:t>        Country</a:t>
            </a:r>
          </a:p>
          <a:p>
            <a:pPr algn="just"/>
            <a:r>
              <a:rPr lang="en-US" sz="2000" dirty="0"/>
              <a:t>        Cast</a:t>
            </a:r>
          </a:p>
        </p:txBody>
      </p:sp>
    </p:spTree>
    <p:extLst>
      <p:ext uri="{BB962C8B-B14F-4D97-AF65-F5344CB8AC3E}">
        <p14:creationId xmlns:p14="http://schemas.microsoft.com/office/powerpoint/2010/main" val="276367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E18A-D18C-4DA9-9F11-E4BEAECC2A88}"/>
              </a:ext>
            </a:extLst>
          </p:cNvPr>
          <p:cNvSpPr>
            <a:spLocks noGrp="1"/>
          </p:cNvSpPr>
          <p:nvPr>
            <p:ph type="title"/>
          </p:nvPr>
        </p:nvSpPr>
        <p:spPr/>
        <p:txBody>
          <a:bodyPr/>
          <a:lstStyle/>
          <a:p>
            <a:r>
              <a:rPr lang="en-IN" dirty="0"/>
              <a:t>IMPLEMENTATION</a:t>
            </a:r>
          </a:p>
        </p:txBody>
      </p:sp>
      <p:sp>
        <p:nvSpPr>
          <p:cNvPr id="4" name="TextBox 3">
            <a:extLst>
              <a:ext uri="{FF2B5EF4-FFF2-40B4-BE49-F238E27FC236}">
                <a16:creationId xmlns:a16="http://schemas.microsoft.com/office/drawing/2014/main" id="{4CF6C893-C717-429F-B190-9EFDA3EC14F7}"/>
              </a:ext>
            </a:extLst>
          </p:cNvPr>
          <p:cNvSpPr txBox="1"/>
          <p:nvPr/>
        </p:nvSpPr>
        <p:spPr>
          <a:xfrm>
            <a:off x="1097280" y="1932494"/>
            <a:ext cx="5682006" cy="4247317"/>
          </a:xfrm>
          <a:prstGeom prst="rect">
            <a:avLst/>
          </a:prstGeom>
          <a:noFill/>
        </p:spPr>
        <p:txBody>
          <a:bodyPr wrap="square">
            <a:spAutoFit/>
          </a:bodyPr>
          <a:lstStyle/>
          <a:p>
            <a:r>
              <a:rPr lang="en-IN" dirty="0"/>
              <a:t>Step-1:</a:t>
            </a:r>
          </a:p>
          <a:p>
            <a:r>
              <a:rPr lang="en-IN" dirty="0"/>
              <a:t>!pip install matplotlib</a:t>
            </a:r>
          </a:p>
          <a:p>
            <a:r>
              <a:rPr lang="en-IN" dirty="0"/>
              <a:t>Step-2:</a:t>
            </a:r>
          </a:p>
          <a:p>
            <a:r>
              <a:rPr lang="en-IN" dirty="0"/>
              <a:t>#importing the dataset</a:t>
            </a:r>
          </a:p>
          <a:p>
            <a:r>
              <a:rPr lang="en-IN" dirty="0"/>
              <a:t>import </a:t>
            </a:r>
            <a:r>
              <a:rPr lang="en-IN" dirty="0" err="1"/>
              <a:t>numpy</a:t>
            </a:r>
            <a:r>
              <a:rPr lang="en-IN" dirty="0"/>
              <a:t> as np # linear algebra</a:t>
            </a:r>
          </a:p>
          <a:p>
            <a:r>
              <a:rPr lang="en-IN" dirty="0"/>
              <a:t>import pandas as pd # data processing, CSV file I/O (e.g. </a:t>
            </a:r>
            <a:r>
              <a:rPr lang="en-IN" dirty="0" err="1"/>
              <a:t>pd.read_csv</a:t>
            </a:r>
            <a:r>
              <a:rPr lang="en-IN" dirty="0"/>
              <a:t>)</a:t>
            </a:r>
          </a:p>
          <a:p>
            <a:r>
              <a:rPr lang="en-IN" dirty="0"/>
              <a:t>import </a:t>
            </a:r>
            <a:r>
              <a:rPr lang="en-IN" dirty="0" err="1"/>
              <a:t>matplotlib.pyplot</a:t>
            </a:r>
            <a:r>
              <a:rPr lang="en-IN" dirty="0"/>
              <a:t> as </a:t>
            </a:r>
            <a:r>
              <a:rPr lang="en-IN" dirty="0" err="1"/>
              <a:t>plt</a:t>
            </a:r>
            <a:endParaRPr lang="en-IN" dirty="0"/>
          </a:p>
          <a:p>
            <a:r>
              <a:rPr lang="en-IN" dirty="0"/>
              <a:t>Step-3:</a:t>
            </a:r>
          </a:p>
          <a:p>
            <a:r>
              <a:rPr lang="en-IN" dirty="0"/>
              <a:t>#to import csv file</a:t>
            </a:r>
          </a:p>
          <a:p>
            <a:r>
              <a:rPr lang="en-IN" dirty="0" err="1"/>
              <a:t>netflix_data</a:t>
            </a:r>
            <a:r>
              <a:rPr lang="en-IN" dirty="0"/>
              <a:t> = </a:t>
            </a:r>
            <a:r>
              <a:rPr lang="en-IN" dirty="0" err="1"/>
              <a:t>pd.read_csv</a:t>
            </a:r>
            <a:r>
              <a:rPr lang="en-IN" dirty="0"/>
              <a:t>(</a:t>
            </a:r>
            <a:r>
              <a:rPr lang="en-IN" dirty="0" err="1"/>
              <a:t>r"C</a:t>
            </a:r>
            <a:r>
              <a:rPr lang="en-IN" dirty="0"/>
              <a:t>:\Users\Sowgn\OneDrive\Desktop\pfsd\netflix_titles.csv")</a:t>
            </a:r>
          </a:p>
          <a:p>
            <a:r>
              <a:rPr lang="en-IN" dirty="0"/>
              <a:t>Step-4:</a:t>
            </a:r>
          </a:p>
          <a:p>
            <a:r>
              <a:rPr lang="en-IN" dirty="0" err="1"/>
              <a:t>netflix_data</a:t>
            </a:r>
            <a:endParaRPr lang="en-IN" dirty="0"/>
          </a:p>
        </p:txBody>
      </p:sp>
      <p:sp>
        <p:nvSpPr>
          <p:cNvPr id="6" name="TextBox 5">
            <a:extLst>
              <a:ext uri="{FF2B5EF4-FFF2-40B4-BE49-F238E27FC236}">
                <a16:creationId xmlns:a16="http://schemas.microsoft.com/office/drawing/2014/main" id="{270D907E-1FBA-4B38-8695-3246647008C6}"/>
              </a:ext>
            </a:extLst>
          </p:cNvPr>
          <p:cNvSpPr txBox="1"/>
          <p:nvPr/>
        </p:nvSpPr>
        <p:spPr>
          <a:xfrm>
            <a:off x="6947556" y="1932494"/>
            <a:ext cx="5505252" cy="4401205"/>
          </a:xfrm>
          <a:prstGeom prst="rect">
            <a:avLst/>
          </a:prstGeom>
          <a:noFill/>
        </p:spPr>
        <p:txBody>
          <a:bodyPr wrap="square">
            <a:spAutoFit/>
          </a:bodyPr>
          <a:lstStyle/>
          <a:p>
            <a:r>
              <a:rPr lang="en-IN" sz="1400" dirty="0"/>
              <a:t>Step-5:</a:t>
            </a:r>
          </a:p>
          <a:p>
            <a:r>
              <a:rPr lang="en-IN" sz="1400" dirty="0"/>
              <a:t>#head function</a:t>
            </a:r>
          </a:p>
          <a:p>
            <a:r>
              <a:rPr lang="en-IN" sz="1400" dirty="0"/>
              <a:t>#to show top-5 records of the dataset</a:t>
            </a:r>
          </a:p>
          <a:p>
            <a:r>
              <a:rPr lang="en-IN" sz="1400" dirty="0" err="1"/>
              <a:t>netflix_data.head</a:t>
            </a:r>
            <a:r>
              <a:rPr lang="en-IN" sz="1400" dirty="0"/>
              <a:t>()</a:t>
            </a:r>
          </a:p>
          <a:p>
            <a:r>
              <a:rPr lang="en-IN" sz="1400" dirty="0"/>
              <a:t>Step-6:</a:t>
            </a:r>
          </a:p>
          <a:p>
            <a:r>
              <a:rPr lang="en-IN" sz="1400" dirty="0"/>
              <a:t>#tail function</a:t>
            </a:r>
          </a:p>
          <a:p>
            <a:r>
              <a:rPr lang="en-IN" sz="1400" dirty="0"/>
              <a:t>#to show bottom-5 records of dataset</a:t>
            </a:r>
          </a:p>
          <a:p>
            <a:r>
              <a:rPr lang="en-IN" sz="1400" dirty="0" err="1"/>
              <a:t>netflix_data.tail</a:t>
            </a:r>
            <a:r>
              <a:rPr lang="en-IN" sz="1400" dirty="0"/>
              <a:t>()</a:t>
            </a:r>
          </a:p>
          <a:p>
            <a:r>
              <a:rPr lang="en-IN" sz="1400" dirty="0"/>
              <a:t>Step-7:</a:t>
            </a:r>
          </a:p>
          <a:p>
            <a:r>
              <a:rPr lang="en-IN" sz="1400" dirty="0"/>
              <a:t>#shape</a:t>
            </a:r>
          </a:p>
          <a:p>
            <a:r>
              <a:rPr lang="en-IN" sz="1400" dirty="0"/>
              <a:t>#to show no of rows and </a:t>
            </a:r>
            <a:r>
              <a:rPr lang="en-IN" sz="1400" dirty="0" err="1"/>
              <a:t>colums</a:t>
            </a:r>
            <a:endParaRPr lang="en-IN" sz="1400" dirty="0"/>
          </a:p>
          <a:p>
            <a:r>
              <a:rPr lang="en-IN" sz="1400" dirty="0" err="1"/>
              <a:t>netflix_data.shape</a:t>
            </a:r>
            <a:endParaRPr lang="en-IN" sz="1400" dirty="0"/>
          </a:p>
          <a:p>
            <a:r>
              <a:rPr lang="en-IN" sz="1400" dirty="0"/>
              <a:t>Step-8:</a:t>
            </a:r>
          </a:p>
          <a:p>
            <a:r>
              <a:rPr lang="en-IN" sz="1400" dirty="0"/>
              <a:t>#size</a:t>
            </a:r>
          </a:p>
          <a:p>
            <a:r>
              <a:rPr lang="en-IN" sz="1400" dirty="0"/>
              <a:t>#to show no of total values(elements) in the dataset</a:t>
            </a:r>
          </a:p>
          <a:p>
            <a:r>
              <a:rPr lang="en-IN" sz="1400" dirty="0" err="1"/>
              <a:t>netflix_data.size</a:t>
            </a:r>
            <a:endParaRPr lang="en-IN" sz="1400" dirty="0"/>
          </a:p>
          <a:p>
            <a:r>
              <a:rPr lang="en-IN" sz="1400" dirty="0"/>
              <a:t>Step-9:</a:t>
            </a:r>
          </a:p>
          <a:p>
            <a:r>
              <a:rPr lang="en-IN" sz="1400" dirty="0" err="1"/>
              <a:t>netflix_data.columns</a:t>
            </a:r>
            <a:endParaRPr lang="en-IN" sz="1400" dirty="0"/>
          </a:p>
          <a:p>
            <a:r>
              <a:rPr lang="en-IN" sz="1400" dirty="0"/>
              <a:t>Step-10:</a:t>
            </a:r>
          </a:p>
          <a:p>
            <a:r>
              <a:rPr lang="en-IN" sz="1400" dirty="0" err="1"/>
              <a:t>netflix_data.dtypes</a:t>
            </a:r>
            <a:endParaRPr lang="en-IN" sz="1400" dirty="0"/>
          </a:p>
        </p:txBody>
      </p:sp>
    </p:spTree>
    <p:extLst>
      <p:ext uri="{BB962C8B-B14F-4D97-AF65-F5344CB8AC3E}">
        <p14:creationId xmlns:p14="http://schemas.microsoft.com/office/powerpoint/2010/main" val="207527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34440B-2F5F-4B59-94AC-3F5B5EBA6D12}"/>
              </a:ext>
            </a:extLst>
          </p:cNvPr>
          <p:cNvSpPr txBox="1"/>
          <p:nvPr/>
        </p:nvSpPr>
        <p:spPr>
          <a:xfrm>
            <a:off x="942681" y="1767516"/>
            <a:ext cx="8151829" cy="4524315"/>
          </a:xfrm>
          <a:prstGeom prst="rect">
            <a:avLst/>
          </a:prstGeom>
          <a:noFill/>
        </p:spPr>
        <p:txBody>
          <a:bodyPr wrap="square">
            <a:spAutoFit/>
          </a:bodyPr>
          <a:lstStyle/>
          <a:p>
            <a:r>
              <a:rPr lang="en-IN" dirty="0"/>
              <a:t>Step-11:</a:t>
            </a:r>
          </a:p>
          <a:p>
            <a:r>
              <a:rPr lang="en-IN" dirty="0"/>
              <a:t>netflix_data.info()</a:t>
            </a:r>
          </a:p>
          <a:p>
            <a:r>
              <a:rPr lang="en-IN" dirty="0"/>
              <a:t>Step-12:</a:t>
            </a:r>
          </a:p>
          <a:p>
            <a:r>
              <a:rPr lang="en-IN" dirty="0" err="1"/>
              <a:t>netflix_data.value_counts</a:t>
            </a:r>
            <a:r>
              <a:rPr lang="en-IN" dirty="0"/>
              <a:t>()</a:t>
            </a:r>
          </a:p>
          <a:p>
            <a:r>
              <a:rPr lang="en-IN" dirty="0"/>
              <a:t>Step-13:</a:t>
            </a:r>
          </a:p>
          <a:p>
            <a:r>
              <a:rPr lang="en-IN" dirty="0" err="1"/>
              <a:t>netflix_data.nunique</a:t>
            </a:r>
            <a:r>
              <a:rPr lang="en-IN" dirty="0"/>
              <a:t>()</a:t>
            </a:r>
          </a:p>
          <a:p>
            <a:r>
              <a:rPr lang="en-IN" dirty="0"/>
              <a:t>Step-14:</a:t>
            </a:r>
          </a:p>
          <a:p>
            <a:r>
              <a:rPr lang="en-IN" dirty="0" err="1"/>
              <a:t>netflix_data</a:t>
            </a:r>
            <a:r>
              <a:rPr lang="en-IN" dirty="0"/>
              <a:t>[</a:t>
            </a:r>
            <a:r>
              <a:rPr lang="en-IN" dirty="0" err="1"/>
              <a:t>netflix_data.duplicated</a:t>
            </a:r>
            <a:r>
              <a:rPr lang="en-IN" dirty="0"/>
              <a:t>()]</a:t>
            </a:r>
          </a:p>
          <a:p>
            <a:r>
              <a:rPr lang="en-IN" dirty="0"/>
              <a:t>Step-15:</a:t>
            </a:r>
          </a:p>
          <a:p>
            <a:r>
              <a:rPr lang="en-IN" dirty="0" err="1"/>
              <a:t>netflix_data.drop_duplicates</a:t>
            </a:r>
            <a:r>
              <a:rPr lang="en-IN" dirty="0"/>
              <a:t>()</a:t>
            </a:r>
          </a:p>
          <a:p>
            <a:r>
              <a:rPr lang="en-IN" dirty="0"/>
              <a:t>Step-16:</a:t>
            </a:r>
          </a:p>
          <a:p>
            <a:r>
              <a:rPr lang="en-IN" dirty="0" err="1"/>
              <a:t>netflix_data.isnull</a:t>
            </a:r>
            <a:r>
              <a:rPr lang="en-IN" dirty="0"/>
              <a:t>()</a:t>
            </a:r>
          </a:p>
          <a:p>
            <a:r>
              <a:rPr lang="en-IN" dirty="0"/>
              <a:t>Step-17:</a:t>
            </a:r>
          </a:p>
          <a:p>
            <a:r>
              <a:rPr lang="en-IN" dirty="0" err="1"/>
              <a:t>netflix_data.isnull</a:t>
            </a:r>
            <a:r>
              <a:rPr lang="en-IN" dirty="0"/>
              <a:t>().sum()</a:t>
            </a:r>
          </a:p>
          <a:p>
            <a:r>
              <a:rPr lang="en-IN" dirty="0"/>
              <a:t>Step-18:</a:t>
            </a:r>
          </a:p>
          <a:p>
            <a:r>
              <a:rPr lang="en-IN" dirty="0"/>
              <a:t>!pip install seaborn</a:t>
            </a:r>
          </a:p>
        </p:txBody>
      </p:sp>
      <p:sp>
        <p:nvSpPr>
          <p:cNvPr id="6" name="TextBox 5">
            <a:extLst>
              <a:ext uri="{FF2B5EF4-FFF2-40B4-BE49-F238E27FC236}">
                <a16:creationId xmlns:a16="http://schemas.microsoft.com/office/drawing/2014/main" id="{F9AE91C2-263F-4940-BE82-1F416024DB54}"/>
              </a:ext>
            </a:extLst>
          </p:cNvPr>
          <p:cNvSpPr txBox="1"/>
          <p:nvPr/>
        </p:nvSpPr>
        <p:spPr>
          <a:xfrm>
            <a:off x="6181942" y="2013737"/>
            <a:ext cx="5598892" cy="4278094"/>
          </a:xfrm>
          <a:prstGeom prst="rect">
            <a:avLst/>
          </a:prstGeom>
          <a:noFill/>
        </p:spPr>
        <p:txBody>
          <a:bodyPr wrap="square">
            <a:spAutoFit/>
          </a:bodyPr>
          <a:lstStyle/>
          <a:p>
            <a:r>
              <a:rPr lang="en-IN" sz="1600" dirty="0"/>
              <a:t>Step-19:</a:t>
            </a:r>
          </a:p>
          <a:p>
            <a:r>
              <a:rPr lang="en-IN" sz="1600" dirty="0"/>
              <a:t>import seaborn as </a:t>
            </a:r>
            <a:r>
              <a:rPr lang="en-IN" sz="1600" dirty="0" err="1"/>
              <a:t>sns</a:t>
            </a:r>
            <a:endParaRPr lang="en-IN" sz="1600" dirty="0"/>
          </a:p>
          <a:p>
            <a:r>
              <a:rPr lang="en-IN" sz="1600" dirty="0"/>
              <a:t>Step-20:</a:t>
            </a:r>
          </a:p>
          <a:p>
            <a:r>
              <a:rPr lang="en-IN" sz="1600" dirty="0" err="1"/>
              <a:t>sns.heatmap</a:t>
            </a:r>
            <a:r>
              <a:rPr lang="en-IN" sz="1600" dirty="0"/>
              <a:t>(</a:t>
            </a:r>
            <a:r>
              <a:rPr lang="en-IN" sz="1600" dirty="0" err="1"/>
              <a:t>netflix_data.isnull</a:t>
            </a:r>
            <a:r>
              <a:rPr lang="en-IN" sz="1600" dirty="0"/>
              <a:t>())</a:t>
            </a:r>
          </a:p>
          <a:p>
            <a:r>
              <a:rPr lang="en-IN" sz="1600" dirty="0"/>
              <a:t>Step-21:</a:t>
            </a:r>
          </a:p>
          <a:p>
            <a:r>
              <a:rPr lang="en-IN" sz="1600" dirty="0" err="1"/>
              <a:t>netflix_data</a:t>
            </a:r>
            <a:r>
              <a:rPr lang="en-IN" sz="1600" dirty="0"/>
              <a:t>[</a:t>
            </a:r>
            <a:r>
              <a:rPr lang="en-IN" sz="1600" dirty="0" err="1"/>
              <a:t>netflix_data</a:t>
            </a:r>
            <a:r>
              <a:rPr lang="en-IN" sz="1600" dirty="0"/>
              <a:t>['title'].</a:t>
            </a:r>
            <a:r>
              <a:rPr lang="en-IN" sz="1600" dirty="0" err="1"/>
              <a:t>isin</a:t>
            </a:r>
            <a:r>
              <a:rPr lang="en-IN" sz="1600" dirty="0"/>
              <a:t>(['Blood &amp; Water’])]</a:t>
            </a:r>
          </a:p>
          <a:p>
            <a:r>
              <a:rPr lang="en-IN" sz="1600" dirty="0"/>
              <a:t>Step-22:</a:t>
            </a:r>
          </a:p>
          <a:p>
            <a:r>
              <a:rPr lang="en-IN" sz="1600" dirty="0" err="1"/>
              <a:t>netflix_data</a:t>
            </a:r>
            <a:r>
              <a:rPr lang="en-IN" sz="1600" dirty="0"/>
              <a:t>['</a:t>
            </a:r>
            <a:r>
              <a:rPr lang="en-IN" sz="1600" dirty="0" err="1"/>
              <a:t>Date_N</a:t>
            </a:r>
            <a:r>
              <a:rPr lang="en-IN" sz="1600" dirty="0"/>
              <a:t>']=</a:t>
            </a:r>
            <a:r>
              <a:rPr lang="en-IN" sz="1600" dirty="0" err="1"/>
              <a:t>pd.to_datetime</a:t>
            </a:r>
            <a:r>
              <a:rPr lang="en-IN" sz="1600" dirty="0"/>
              <a:t>(</a:t>
            </a:r>
            <a:r>
              <a:rPr lang="en-IN" sz="1600" dirty="0" err="1"/>
              <a:t>netflix_data</a:t>
            </a:r>
            <a:r>
              <a:rPr lang="en-IN" sz="1600" dirty="0"/>
              <a:t>['</a:t>
            </a:r>
            <a:r>
              <a:rPr lang="en-IN" sz="1600" dirty="0" err="1"/>
              <a:t>date_added</a:t>
            </a:r>
            <a:r>
              <a:rPr lang="en-IN" sz="1600" dirty="0"/>
              <a:t>’])</a:t>
            </a:r>
          </a:p>
          <a:p>
            <a:r>
              <a:rPr lang="en-IN" sz="1600" dirty="0"/>
              <a:t>Step-23:</a:t>
            </a:r>
          </a:p>
          <a:p>
            <a:r>
              <a:rPr lang="en-IN" sz="1600" dirty="0" err="1"/>
              <a:t>netflix_data.head</a:t>
            </a:r>
            <a:r>
              <a:rPr lang="en-IN" sz="1600" dirty="0"/>
              <a:t>()</a:t>
            </a:r>
          </a:p>
          <a:p>
            <a:r>
              <a:rPr lang="en-IN" sz="1600" dirty="0"/>
              <a:t>Step-24:</a:t>
            </a:r>
          </a:p>
          <a:p>
            <a:r>
              <a:rPr lang="en-IN" sz="1600" dirty="0" err="1"/>
              <a:t>netflix_data</a:t>
            </a:r>
            <a:r>
              <a:rPr lang="en-IN" sz="1600" dirty="0"/>
              <a:t>['</a:t>
            </a:r>
            <a:r>
              <a:rPr lang="en-IN" sz="1600" dirty="0" err="1"/>
              <a:t>Date_N</a:t>
            </a:r>
            <a:r>
              <a:rPr lang="en-IN" sz="1600" dirty="0"/>
              <a:t>'].</a:t>
            </a:r>
            <a:r>
              <a:rPr lang="en-IN" sz="1600" dirty="0" err="1"/>
              <a:t>dt.year.value_counts</a:t>
            </a:r>
            <a:r>
              <a:rPr lang="en-IN" sz="1600" dirty="0"/>
              <a:t>()</a:t>
            </a:r>
          </a:p>
          <a:p>
            <a:r>
              <a:rPr lang="en-IN" sz="1600" dirty="0"/>
              <a:t>Step-25:</a:t>
            </a:r>
          </a:p>
          <a:p>
            <a:r>
              <a:rPr lang="en-IN" sz="1600" dirty="0" err="1"/>
              <a:t>netflix_data</a:t>
            </a:r>
            <a:r>
              <a:rPr lang="en-IN" sz="1600" dirty="0"/>
              <a:t>['</a:t>
            </a:r>
            <a:r>
              <a:rPr lang="en-IN" sz="1600" dirty="0" err="1"/>
              <a:t>Date_N</a:t>
            </a:r>
            <a:r>
              <a:rPr lang="en-IN" sz="1600" dirty="0"/>
              <a:t>'].</a:t>
            </a:r>
            <a:r>
              <a:rPr lang="en-IN" sz="1600" dirty="0" err="1"/>
              <a:t>dt.year.value_counts</a:t>
            </a:r>
            <a:r>
              <a:rPr lang="en-IN" sz="1600" dirty="0"/>
              <a:t>().plot(kind='bar’)</a:t>
            </a:r>
          </a:p>
          <a:p>
            <a:r>
              <a:rPr lang="en-IN" sz="1600" dirty="0"/>
              <a:t>Step-26:</a:t>
            </a:r>
          </a:p>
          <a:p>
            <a:r>
              <a:rPr lang="en-IN" sz="1600" dirty="0" err="1"/>
              <a:t>netflix_data.groupby</a:t>
            </a:r>
            <a:r>
              <a:rPr lang="en-IN" sz="1600" dirty="0"/>
              <a:t>('type').</a:t>
            </a:r>
            <a:r>
              <a:rPr lang="en-IN" sz="1600" dirty="0" err="1"/>
              <a:t>type.count</a:t>
            </a:r>
            <a:r>
              <a:rPr lang="en-IN" sz="1600" dirty="0"/>
              <a:t>()</a:t>
            </a:r>
          </a:p>
        </p:txBody>
      </p:sp>
      <p:sp>
        <p:nvSpPr>
          <p:cNvPr id="9" name="TextBox 8">
            <a:extLst>
              <a:ext uri="{FF2B5EF4-FFF2-40B4-BE49-F238E27FC236}">
                <a16:creationId xmlns:a16="http://schemas.microsoft.com/office/drawing/2014/main" id="{CCE1CC9A-D085-EB88-AC72-D484872D2A1D}"/>
              </a:ext>
            </a:extLst>
          </p:cNvPr>
          <p:cNvSpPr txBox="1"/>
          <p:nvPr/>
        </p:nvSpPr>
        <p:spPr>
          <a:xfrm>
            <a:off x="942681" y="942681"/>
            <a:ext cx="8151829" cy="830997"/>
          </a:xfrm>
          <a:prstGeom prst="rect">
            <a:avLst/>
          </a:prstGeom>
          <a:noFill/>
        </p:spPr>
        <p:txBody>
          <a:bodyPr wrap="square">
            <a:spAutoFit/>
          </a:bodyPr>
          <a:lstStyle/>
          <a:p>
            <a:r>
              <a:rPr lang="en-IN" sz="4800" dirty="0"/>
              <a:t>IMPLEMENTATION</a:t>
            </a:r>
          </a:p>
        </p:txBody>
      </p:sp>
    </p:spTree>
    <p:extLst>
      <p:ext uri="{BB962C8B-B14F-4D97-AF65-F5344CB8AC3E}">
        <p14:creationId xmlns:p14="http://schemas.microsoft.com/office/powerpoint/2010/main" val="17219885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{2E77FE5F-6FDE-4B87-970F-4A73B9179735}tf33845126_win32</Template>
  <TotalTime>55</TotalTime>
  <Words>1220</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Wingdings</vt:lpstr>
      <vt:lpstr>1_RetrospectVTI</vt:lpstr>
      <vt:lpstr>NETFLIX DATA ANALYSIS WITH PYTHON</vt:lpstr>
      <vt:lpstr>Introduction</vt:lpstr>
      <vt:lpstr>Problem Statement </vt:lpstr>
      <vt:lpstr>Flowchart</vt:lpstr>
      <vt:lpstr>Literature Survey</vt:lpstr>
      <vt:lpstr>PowerPoint Presentation</vt:lpstr>
      <vt:lpstr>   PROPOSED SYSTEM </vt:lpstr>
      <vt:lpstr>IMPLEMENTATION</vt:lpstr>
      <vt:lpstr>PowerPoint Presentation</vt:lpstr>
      <vt:lpstr>IMPLEMENTATION</vt:lpstr>
      <vt:lpstr>IMPLEMENTATION</vt:lpstr>
      <vt:lpstr>CONCLUSION</vt:lpstr>
      <vt:lpstr>FUTURE WORK</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 WITH PYTHON</dc:title>
  <dc:creator>eppali pravallika</dc:creator>
  <cp:lastModifiedBy>Sowgna N</cp:lastModifiedBy>
  <cp:revision>4</cp:revision>
  <dcterms:created xsi:type="dcterms:W3CDTF">2022-04-08T15:11:07Z</dcterms:created>
  <dcterms:modified xsi:type="dcterms:W3CDTF">2022-05-05T02:46:36Z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