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6"/>
  </p:notesMasterIdLst>
  <p:sldIdLst>
    <p:sldId id="264" r:id="rId5"/>
    <p:sldId id="274" r:id="rId6"/>
    <p:sldId id="265" r:id="rId7"/>
    <p:sldId id="266" r:id="rId8"/>
    <p:sldId id="267" r:id="rId9"/>
    <p:sldId id="268" r:id="rId10"/>
    <p:sldId id="275" r:id="rId11"/>
    <p:sldId id="269" r:id="rId12"/>
    <p:sldId id="27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a:t>1/31/2022</a:t>
            </a:r>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Netflix Data Analysis</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1/31/2022</a:t>
            </a:r>
            <a:endParaRPr lang="en-US" dirty="0"/>
          </a:p>
        </p:txBody>
      </p:sp>
      <p:sp>
        <p:nvSpPr>
          <p:cNvPr id="5" name="Footer Placeholder 4"/>
          <p:cNvSpPr>
            <a:spLocks noGrp="1"/>
          </p:cNvSpPr>
          <p:nvPr>
            <p:ph type="ftr" sz="quarter" idx="11"/>
          </p:nvPr>
        </p:nvSpPr>
        <p:spPr/>
        <p:txBody>
          <a:bodyPr/>
          <a:lstStyle/>
          <a:p>
            <a:r>
              <a:rPr lang="en-US"/>
              <a:t>Netflix Data Analysis</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r>
              <a:rPr lang="en-US"/>
              <a:t>1/31/2022</a:t>
            </a:r>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Netflix Data Analysis</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1/31/2022</a:t>
            </a:r>
            <a:endParaRPr lang="en-US" dirty="0"/>
          </a:p>
        </p:txBody>
      </p:sp>
      <p:sp>
        <p:nvSpPr>
          <p:cNvPr id="6" name="Footer Placeholder 5"/>
          <p:cNvSpPr>
            <a:spLocks noGrp="1"/>
          </p:cNvSpPr>
          <p:nvPr>
            <p:ph type="ftr" sz="quarter" idx="11"/>
          </p:nvPr>
        </p:nvSpPr>
        <p:spPr/>
        <p:txBody>
          <a:bodyPr/>
          <a:lstStyle/>
          <a:p>
            <a:r>
              <a:rPr lang="en-US"/>
              <a:t>Netflix Data Analysis</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1/31/2022</a:t>
            </a:r>
            <a:endParaRPr lang="en-US" dirty="0"/>
          </a:p>
        </p:txBody>
      </p:sp>
      <p:sp>
        <p:nvSpPr>
          <p:cNvPr id="8" name="Footer Placeholder 7"/>
          <p:cNvSpPr>
            <a:spLocks noGrp="1"/>
          </p:cNvSpPr>
          <p:nvPr>
            <p:ph type="ftr" sz="quarter" idx="11"/>
          </p:nvPr>
        </p:nvSpPr>
        <p:spPr/>
        <p:txBody>
          <a:bodyPr/>
          <a:lstStyle/>
          <a:p>
            <a:r>
              <a:rPr lang="en-US"/>
              <a:t>Netflix Data Analysis</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1/31/2022</a:t>
            </a:r>
            <a:endParaRPr lang="en-US" dirty="0"/>
          </a:p>
        </p:txBody>
      </p:sp>
      <p:sp>
        <p:nvSpPr>
          <p:cNvPr id="4" name="Footer Placeholder 3"/>
          <p:cNvSpPr>
            <a:spLocks noGrp="1"/>
          </p:cNvSpPr>
          <p:nvPr>
            <p:ph type="ftr" sz="quarter" idx="11"/>
          </p:nvPr>
        </p:nvSpPr>
        <p:spPr/>
        <p:txBody>
          <a:bodyPr/>
          <a:lstStyle/>
          <a:p>
            <a:r>
              <a:rPr lang="en-US"/>
              <a:t>Netflix Data Analysis</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1/31/2022</a:t>
            </a:r>
            <a:endParaRPr lang="en-US" dirty="0"/>
          </a:p>
        </p:txBody>
      </p:sp>
      <p:sp>
        <p:nvSpPr>
          <p:cNvPr id="3" name="Footer Placeholder 2"/>
          <p:cNvSpPr>
            <a:spLocks noGrp="1"/>
          </p:cNvSpPr>
          <p:nvPr>
            <p:ph type="ftr" sz="quarter" idx="11"/>
          </p:nvPr>
        </p:nvSpPr>
        <p:spPr/>
        <p:txBody>
          <a:bodyPr/>
          <a:lstStyle/>
          <a:p>
            <a:r>
              <a:rPr lang="en-US"/>
              <a:t>Netflix Data Analysis</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a:t>1/31/2022</a:t>
            </a:r>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Netflix Data Analysis</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a:t>1/31/2022</a:t>
            </a:r>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Netflix Data Analysis</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r>
              <a:rPr lang="en-US"/>
              <a:t>1/31/2022</a:t>
            </a:r>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Netflix Data Analysis</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1" y="2091263"/>
            <a:ext cx="8973067" cy="1590357"/>
          </a:xfrm>
        </p:spPr>
        <p:txBody>
          <a:bodyPr>
            <a:normAutofit/>
          </a:bodyPr>
          <a:lstStyle/>
          <a:p>
            <a:r>
              <a:rPr lang="en-US" sz="4800" cap="none" dirty="0">
                <a:latin typeface="Baskerville Old Face" panose="02020602080505020303" pitchFamily="18" charset="0"/>
              </a:rPr>
              <a:t>Netflix Data Analysis With Python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250180" y="3267819"/>
            <a:ext cx="5173738" cy="1980456"/>
          </a:xfrm>
        </p:spPr>
        <p:txBody>
          <a:bodyPr>
            <a:normAutofit fontScale="92500" lnSpcReduction="20000"/>
          </a:bodyPr>
          <a:lstStyle/>
          <a:p>
            <a:pPr algn="r">
              <a:spcAft>
                <a:spcPts val="600"/>
              </a:spcAft>
            </a:pPr>
            <a:r>
              <a:rPr lang="en-US" dirty="0"/>
              <a:t>Presenters:</a:t>
            </a:r>
          </a:p>
          <a:p>
            <a:pPr algn="r">
              <a:spcAft>
                <a:spcPts val="600"/>
              </a:spcAft>
            </a:pPr>
            <a:r>
              <a:rPr lang="en-US" dirty="0"/>
              <a:t>Miss. </a:t>
            </a:r>
            <a:r>
              <a:rPr lang="en-US" dirty="0" err="1"/>
              <a:t>Keerthana</a:t>
            </a:r>
            <a:r>
              <a:rPr lang="en-US" dirty="0"/>
              <a:t> Pulugam_2010030445</a:t>
            </a:r>
          </a:p>
          <a:p>
            <a:pPr algn="r">
              <a:spcAft>
                <a:spcPts val="600"/>
              </a:spcAft>
            </a:pPr>
            <a:r>
              <a:rPr lang="en-US" dirty="0"/>
              <a:t>Miss. Pravallika_201003004</a:t>
            </a:r>
          </a:p>
          <a:p>
            <a:pPr algn="r">
              <a:spcAft>
                <a:spcPts val="600"/>
              </a:spcAft>
            </a:pPr>
            <a:r>
              <a:rPr lang="en-US" sz="1800" dirty="0"/>
              <a:t> Miss. Tahseen Begum_2010030168</a:t>
            </a:r>
          </a:p>
          <a:p>
            <a:pPr algn="r">
              <a:spcAft>
                <a:spcPts val="600"/>
              </a:spcAft>
            </a:pPr>
            <a:r>
              <a:rPr lang="en-US" sz="1800" dirty="0"/>
              <a:t>Miss. Sowgna_2010030344</a:t>
            </a:r>
            <a:r>
              <a:rPr lang="en-US" dirty="0"/>
              <a:t>      </a:t>
            </a:r>
          </a:p>
          <a:p>
            <a:pPr algn="r">
              <a:spcAft>
                <a:spcPts val="600"/>
              </a:spcAft>
            </a:pPr>
            <a:r>
              <a:rPr lang="en-US" sz="1800" dirty="0"/>
              <a:t>Guide: Chanda Raj Kumar Rao</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026" name="Picture 2" descr="Best Private University in Telangana &amp;amp; Andhra Pradesh | KLH">
            <a:extLst>
              <a:ext uri="{FF2B5EF4-FFF2-40B4-BE49-F238E27FC236}">
                <a16:creationId xmlns:a16="http://schemas.microsoft.com/office/drawing/2014/main" id="{0A7A1803-47F4-4E90-8BD7-AB5DD128A7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0FE9-5BD0-4B55-9D97-29EA712C32A9}"/>
              </a:ext>
            </a:extLst>
          </p:cNvPr>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67360440-8B5E-44DB-B9DF-3C2FA9676308}"/>
              </a:ext>
            </a:extLst>
          </p:cNvPr>
          <p:cNvSpPr>
            <a:spLocks noGrp="1"/>
          </p:cNvSpPr>
          <p:nvPr>
            <p:ph idx="1"/>
          </p:nvPr>
        </p:nvSpPr>
        <p:spPr>
          <a:xfrm>
            <a:off x="944251" y="1876877"/>
            <a:ext cx="10058400" cy="3849624"/>
          </a:xfrm>
        </p:spPr>
        <p:txBody>
          <a:bodyPr>
            <a:noAutofit/>
          </a:bodyPr>
          <a:lstStyle/>
          <a:p>
            <a:pPr marL="0" indent="0">
              <a:buNone/>
            </a:pPr>
            <a:r>
              <a:rPr lang="en-US" sz="2400" dirty="0"/>
              <a:t>Data Analysis is a fundamental step to address the various needs of a client in any professional spectrum. The varied range of insights that can be derived from a data is itself primarily valuable in nature as there are multiple businesses that are actively looking for futuristic, predictive and descriptive insights from the already present raw data generated by them. It helps the organizations to gain access to numerous concealed patterns, information and bits of knowledge after the analysis had been performed. The analysis that we have just performed using the Netflix data not only provides us with incentives to take smart and intelligent business decisions, but also contribute to the overall growth of the firm.</a:t>
            </a:r>
            <a:endParaRPr lang="en-IN" sz="2400" dirty="0"/>
          </a:p>
        </p:txBody>
      </p:sp>
      <p:pic>
        <p:nvPicPr>
          <p:cNvPr id="5" name="Picture 2" descr="Best Private University in Telangana &amp;amp; Andhra Pradesh | KLH">
            <a:extLst>
              <a:ext uri="{FF2B5EF4-FFF2-40B4-BE49-F238E27FC236}">
                <a16:creationId xmlns:a16="http://schemas.microsoft.com/office/drawing/2014/main" id="{8AE505A7-CFE9-440C-8465-FB4824925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2B79979D-DCEE-4779-B473-55F0F80A1C57}"/>
              </a:ext>
            </a:extLst>
          </p:cNvPr>
          <p:cNvSpPr>
            <a:spLocks noGrp="1"/>
          </p:cNvSpPr>
          <p:nvPr>
            <p:ph type="dt" sz="half" idx="10"/>
          </p:nvPr>
        </p:nvSpPr>
        <p:spPr/>
        <p:txBody>
          <a:bodyPr/>
          <a:lstStyle/>
          <a:p>
            <a:r>
              <a:rPr lang="en-US"/>
              <a:t>1/31/2022</a:t>
            </a:r>
            <a:endParaRPr lang="en-US" dirty="0"/>
          </a:p>
        </p:txBody>
      </p:sp>
      <p:sp>
        <p:nvSpPr>
          <p:cNvPr id="6" name="Footer Placeholder 5">
            <a:extLst>
              <a:ext uri="{FF2B5EF4-FFF2-40B4-BE49-F238E27FC236}">
                <a16:creationId xmlns:a16="http://schemas.microsoft.com/office/drawing/2014/main" id="{275C37A5-007D-43F5-9969-EB3A3C8B3414}"/>
              </a:ext>
            </a:extLst>
          </p:cNvPr>
          <p:cNvSpPr>
            <a:spLocks noGrp="1"/>
          </p:cNvSpPr>
          <p:nvPr>
            <p:ph type="ftr" sz="quarter" idx="11"/>
          </p:nvPr>
        </p:nvSpPr>
        <p:spPr/>
        <p:txBody>
          <a:bodyPr/>
          <a:lstStyle/>
          <a:p>
            <a:r>
              <a:rPr lang="en-US"/>
              <a:t>Netflix Data Analysis</a:t>
            </a:r>
            <a:endParaRPr lang="en-US" dirty="0"/>
          </a:p>
        </p:txBody>
      </p:sp>
      <p:sp>
        <p:nvSpPr>
          <p:cNvPr id="7" name="Slide Number Placeholder 6">
            <a:extLst>
              <a:ext uri="{FF2B5EF4-FFF2-40B4-BE49-F238E27FC236}">
                <a16:creationId xmlns:a16="http://schemas.microsoft.com/office/drawing/2014/main" id="{3B542366-1A6E-46C2-AA74-1136114DCBC2}"/>
              </a:ext>
            </a:extLst>
          </p:cNvPr>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114036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23FB0A-9597-4DA8-BBD5-3E0EAF2839AB}"/>
              </a:ext>
            </a:extLst>
          </p:cNvPr>
          <p:cNvSpPr>
            <a:spLocks noGrp="1"/>
          </p:cNvSpPr>
          <p:nvPr>
            <p:ph type="title"/>
          </p:nvPr>
        </p:nvSpPr>
        <p:spPr>
          <a:xfrm>
            <a:off x="1237130" y="2847912"/>
            <a:ext cx="10058400" cy="1371600"/>
          </a:xfrm>
        </p:spPr>
        <p:txBody>
          <a:bodyPr>
            <a:normAutofit/>
          </a:bodyPr>
          <a:lstStyle/>
          <a:p>
            <a:pPr algn="ctr"/>
            <a:r>
              <a:rPr lang="en-US" sz="7200" dirty="0"/>
              <a:t>THANK YOU</a:t>
            </a:r>
            <a:endParaRPr lang="en-IN" sz="7200" dirty="0"/>
          </a:p>
        </p:txBody>
      </p:sp>
      <p:pic>
        <p:nvPicPr>
          <p:cNvPr id="7" name="Picture 2" descr="Best Private University in Telangana &amp;amp; Andhra Pradesh | KLH">
            <a:extLst>
              <a:ext uri="{FF2B5EF4-FFF2-40B4-BE49-F238E27FC236}">
                <a16:creationId xmlns:a16="http://schemas.microsoft.com/office/drawing/2014/main" id="{B4E52F72-C4FC-4855-98C4-EA0F03923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FDD1EEBC-E91E-4B06-8515-F2E0D392A4AB}"/>
              </a:ext>
            </a:extLst>
          </p:cNvPr>
          <p:cNvSpPr>
            <a:spLocks noGrp="1"/>
          </p:cNvSpPr>
          <p:nvPr>
            <p:ph type="dt" sz="half" idx="10"/>
          </p:nvPr>
        </p:nvSpPr>
        <p:spPr/>
        <p:txBody>
          <a:bodyPr/>
          <a:lstStyle/>
          <a:p>
            <a:r>
              <a:rPr lang="en-US"/>
              <a:t>1/31/2022</a:t>
            </a:r>
            <a:endParaRPr lang="en-US" dirty="0"/>
          </a:p>
        </p:txBody>
      </p:sp>
      <p:sp>
        <p:nvSpPr>
          <p:cNvPr id="9" name="Footer Placeholder 8">
            <a:extLst>
              <a:ext uri="{FF2B5EF4-FFF2-40B4-BE49-F238E27FC236}">
                <a16:creationId xmlns:a16="http://schemas.microsoft.com/office/drawing/2014/main" id="{AD009610-9A97-4114-AAF3-435632A423DA}"/>
              </a:ext>
            </a:extLst>
          </p:cNvPr>
          <p:cNvSpPr>
            <a:spLocks noGrp="1"/>
          </p:cNvSpPr>
          <p:nvPr>
            <p:ph type="ftr" sz="quarter" idx="11"/>
          </p:nvPr>
        </p:nvSpPr>
        <p:spPr/>
        <p:txBody>
          <a:bodyPr/>
          <a:lstStyle/>
          <a:p>
            <a:r>
              <a:rPr lang="en-US"/>
              <a:t>Netflix Data Analysis</a:t>
            </a:r>
            <a:endParaRPr lang="en-US" dirty="0"/>
          </a:p>
        </p:txBody>
      </p:sp>
      <p:sp>
        <p:nvSpPr>
          <p:cNvPr id="10" name="Slide Number Placeholder 9">
            <a:extLst>
              <a:ext uri="{FF2B5EF4-FFF2-40B4-BE49-F238E27FC236}">
                <a16:creationId xmlns:a16="http://schemas.microsoft.com/office/drawing/2014/main" id="{E57686A5-C6B3-49AE-B87C-FD1A3E82DF76}"/>
              </a:ext>
            </a:extLst>
          </p:cNvPr>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94499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C043-D797-45A5-8DF9-D8CC83DFEEEB}"/>
              </a:ext>
            </a:extLst>
          </p:cNvPr>
          <p:cNvSpPr>
            <a:spLocks noGrp="1"/>
          </p:cNvSpPr>
          <p:nvPr>
            <p:ph type="title"/>
          </p:nvPr>
        </p:nvSpPr>
        <p:spPr/>
        <p:txBody>
          <a:bodyPr/>
          <a:lstStyle/>
          <a:p>
            <a:r>
              <a:rPr lang="en-US" dirty="0">
                <a:latin typeface="Algerian" panose="04020705040A02060702" pitchFamily="82" charset="0"/>
              </a:rPr>
              <a:t>Content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B057C2B-45FA-45EB-9FB7-274BE0BB994A}"/>
              </a:ext>
            </a:extLst>
          </p:cNvPr>
          <p:cNvSpPr>
            <a:spLocks noGrp="1"/>
          </p:cNvSpPr>
          <p:nvPr>
            <p:ph idx="1"/>
          </p:nvPr>
        </p:nvSpPr>
        <p:spPr/>
        <p:txBody>
          <a:bodyPr>
            <a:normAutofit lnSpcReduction="10000"/>
          </a:bodyPr>
          <a:lstStyle/>
          <a:p>
            <a:r>
              <a:rPr lang="en-US" sz="2800" dirty="0"/>
              <a:t>Abstract</a:t>
            </a:r>
          </a:p>
          <a:p>
            <a:r>
              <a:rPr lang="en-US" sz="2800" dirty="0"/>
              <a:t>Introduction</a:t>
            </a:r>
          </a:p>
          <a:p>
            <a:r>
              <a:rPr lang="en-US" sz="2800" dirty="0"/>
              <a:t>Example</a:t>
            </a:r>
          </a:p>
          <a:p>
            <a:r>
              <a:rPr lang="en-US" sz="2800" dirty="0"/>
              <a:t>Literature review</a:t>
            </a:r>
          </a:p>
          <a:p>
            <a:r>
              <a:rPr lang="en-US" sz="2800" dirty="0"/>
              <a:t>Methods</a:t>
            </a:r>
          </a:p>
          <a:p>
            <a:r>
              <a:rPr lang="en-US" sz="2800" dirty="0"/>
              <a:t>Results</a:t>
            </a:r>
          </a:p>
          <a:p>
            <a:r>
              <a:rPr lang="en-US" sz="2800" dirty="0"/>
              <a:t>Conclusion </a:t>
            </a:r>
          </a:p>
          <a:p>
            <a:endParaRPr lang="en-US" dirty="0"/>
          </a:p>
          <a:p>
            <a:endParaRPr lang="en-IN" dirty="0"/>
          </a:p>
        </p:txBody>
      </p:sp>
      <p:pic>
        <p:nvPicPr>
          <p:cNvPr id="4" name="Picture 2" descr="Best Private University in Telangana &amp;amp; Andhra Pradesh | KLH">
            <a:extLst>
              <a:ext uri="{FF2B5EF4-FFF2-40B4-BE49-F238E27FC236}">
                <a16:creationId xmlns:a16="http://schemas.microsoft.com/office/drawing/2014/main" id="{BA62AB6F-5AC9-4A9E-9809-961E078B6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6F420B2E-F16E-4750-B0B7-D98B3D8EA8AE}"/>
              </a:ext>
            </a:extLst>
          </p:cNvPr>
          <p:cNvSpPr>
            <a:spLocks noGrp="1"/>
          </p:cNvSpPr>
          <p:nvPr>
            <p:ph type="dt" sz="half" idx="10"/>
          </p:nvPr>
        </p:nvSpPr>
        <p:spPr/>
        <p:txBody>
          <a:bodyPr/>
          <a:lstStyle/>
          <a:p>
            <a:r>
              <a:rPr lang="en-US"/>
              <a:t>1/31/2022</a:t>
            </a:r>
            <a:endParaRPr lang="en-US" dirty="0"/>
          </a:p>
        </p:txBody>
      </p:sp>
      <p:sp>
        <p:nvSpPr>
          <p:cNvPr id="6" name="Footer Placeholder 5">
            <a:extLst>
              <a:ext uri="{FF2B5EF4-FFF2-40B4-BE49-F238E27FC236}">
                <a16:creationId xmlns:a16="http://schemas.microsoft.com/office/drawing/2014/main" id="{33A87E8E-4EA1-4E88-ACE9-DF693B46ADBF}"/>
              </a:ext>
            </a:extLst>
          </p:cNvPr>
          <p:cNvSpPr>
            <a:spLocks noGrp="1"/>
          </p:cNvSpPr>
          <p:nvPr>
            <p:ph type="ftr" sz="quarter" idx="11"/>
          </p:nvPr>
        </p:nvSpPr>
        <p:spPr/>
        <p:txBody>
          <a:bodyPr/>
          <a:lstStyle/>
          <a:p>
            <a:r>
              <a:rPr lang="en-US"/>
              <a:t>Netflix Data Analysis</a:t>
            </a:r>
            <a:endParaRPr lang="en-US" dirty="0"/>
          </a:p>
        </p:txBody>
      </p:sp>
      <p:sp>
        <p:nvSpPr>
          <p:cNvPr id="7" name="Slide Number Placeholder 6">
            <a:extLst>
              <a:ext uri="{FF2B5EF4-FFF2-40B4-BE49-F238E27FC236}">
                <a16:creationId xmlns:a16="http://schemas.microsoft.com/office/drawing/2014/main" id="{C5426DC0-B81C-450D-BE0E-38DF6DB70DA0}"/>
              </a:ext>
            </a:extLst>
          </p:cNvPr>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291946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5003-973C-49C7-B1D7-ECEC8054E526}"/>
              </a:ext>
            </a:extLst>
          </p:cNvPr>
          <p:cNvSpPr>
            <a:spLocks noGrp="1"/>
          </p:cNvSpPr>
          <p:nvPr>
            <p:ph type="title"/>
          </p:nvPr>
        </p:nvSpPr>
        <p:spPr/>
        <p:txBody>
          <a:bodyPr>
            <a:normAutofit/>
          </a:bodyPr>
          <a:lstStyle/>
          <a:p>
            <a:r>
              <a:rPr lang="en-US" dirty="0">
                <a:latin typeface="Algerian" panose="04020705040A02060702" pitchFamily="82" charset="0"/>
              </a:rPr>
              <a:t>ABSTRACT: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23C7C5D-997A-4057-B08A-4B2B4893DC41}"/>
              </a:ext>
            </a:extLst>
          </p:cNvPr>
          <p:cNvSpPr>
            <a:spLocks noGrp="1"/>
          </p:cNvSpPr>
          <p:nvPr>
            <p:ph idx="1"/>
          </p:nvPr>
        </p:nvSpPr>
        <p:spPr>
          <a:xfrm>
            <a:off x="1066800" y="2187018"/>
            <a:ext cx="10058400" cy="3765725"/>
          </a:xfrm>
        </p:spPr>
        <p:txBody>
          <a:bodyPr>
            <a:noAutofit/>
          </a:bodyPr>
          <a:lstStyle/>
          <a:p>
            <a:pPr marL="0" indent="0">
              <a:buNone/>
            </a:pPr>
            <a:r>
              <a:rPr lang="en-US" sz="2400" dirty="0">
                <a:latin typeface="Aparajita" panose="02020603050405020304" pitchFamily="18" charset="0"/>
                <a:cs typeface="Aparajita" panose="02020603050405020304" pitchFamily="18" charset="0"/>
              </a:rPr>
              <a:t>The term “Exploratory and Sentiment Analysis” is a conjunction of two separately unique approaches present in the vast field of Data Science. The key to this project is to enhance the value of the Data being utilized, in our case it is Netflix Data – which is an Open-Source Data Set obtained from Kaggle – that was wrangled and exercised to derive maximum insights using EDA – Exploratory Data Analysis and Sentiment Analysis after the amalgamation of two additional sets – Geographical Latitudes &amp; Longitudes and Netflix Title Critics/Reviews Data Set. The project is made using different utility analytical tools present in the Python Library of versatile packages. This paper introduces systematic and insightful usage of methods for Exploratory Data Analysis &amp; Sentiment Analysis by utilizing various packages concerned.</a:t>
            </a:r>
            <a:endParaRPr lang="en-IN" sz="2400" dirty="0">
              <a:latin typeface="Aparajita" panose="02020603050405020304" pitchFamily="18" charset="0"/>
              <a:cs typeface="Aparajita" panose="02020603050405020304" pitchFamily="18" charset="0"/>
            </a:endParaRPr>
          </a:p>
        </p:txBody>
      </p:sp>
      <p:pic>
        <p:nvPicPr>
          <p:cNvPr id="4" name="Picture 2" descr="Best Private University in Telangana &amp;amp; Andhra Pradesh | KLH">
            <a:extLst>
              <a:ext uri="{FF2B5EF4-FFF2-40B4-BE49-F238E27FC236}">
                <a16:creationId xmlns:a16="http://schemas.microsoft.com/office/drawing/2014/main" id="{D73F23AC-F151-458C-AF73-BBD5730A9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0493F287-F0FC-4566-B3EC-0466CE030561}"/>
              </a:ext>
            </a:extLst>
          </p:cNvPr>
          <p:cNvSpPr>
            <a:spLocks noGrp="1"/>
          </p:cNvSpPr>
          <p:nvPr>
            <p:ph type="dt" sz="half" idx="10"/>
          </p:nvPr>
        </p:nvSpPr>
        <p:spPr/>
        <p:txBody>
          <a:bodyPr/>
          <a:lstStyle/>
          <a:p>
            <a:r>
              <a:rPr lang="en-US"/>
              <a:t>1/31/2022</a:t>
            </a:r>
            <a:endParaRPr lang="en-US" dirty="0"/>
          </a:p>
        </p:txBody>
      </p:sp>
      <p:sp>
        <p:nvSpPr>
          <p:cNvPr id="6" name="Footer Placeholder 5">
            <a:extLst>
              <a:ext uri="{FF2B5EF4-FFF2-40B4-BE49-F238E27FC236}">
                <a16:creationId xmlns:a16="http://schemas.microsoft.com/office/drawing/2014/main" id="{54990A80-E4B3-424A-9E96-35460B666408}"/>
              </a:ext>
            </a:extLst>
          </p:cNvPr>
          <p:cNvSpPr>
            <a:spLocks noGrp="1"/>
          </p:cNvSpPr>
          <p:nvPr>
            <p:ph type="ftr" sz="quarter" idx="11"/>
          </p:nvPr>
        </p:nvSpPr>
        <p:spPr/>
        <p:txBody>
          <a:bodyPr/>
          <a:lstStyle/>
          <a:p>
            <a:r>
              <a:rPr lang="en-US"/>
              <a:t>Netflix Data Analysis</a:t>
            </a:r>
            <a:endParaRPr lang="en-US" dirty="0"/>
          </a:p>
        </p:txBody>
      </p:sp>
      <p:sp>
        <p:nvSpPr>
          <p:cNvPr id="7" name="Slide Number Placeholder 6">
            <a:extLst>
              <a:ext uri="{FF2B5EF4-FFF2-40B4-BE49-F238E27FC236}">
                <a16:creationId xmlns:a16="http://schemas.microsoft.com/office/drawing/2014/main" id="{B4F13166-EF8D-4A56-9066-CEFB7D07669A}"/>
              </a:ext>
            </a:extLst>
          </p:cNvPr>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360499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8199-09C4-46CF-A994-593628815A6F}"/>
              </a:ext>
            </a:extLst>
          </p:cNvPr>
          <p:cNvSpPr>
            <a:spLocks noGrp="1"/>
          </p:cNvSpPr>
          <p:nvPr>
            <p:ph type="title"/>
          </p:nvPr>
        </p:nvSpPr>
        <p:spPr>
          <a:xfrm>
            <a:off x="956231" y="459557"/>
            <a:ext cx="10058400" cy="1371600"/>
          </a:xfrm>
        </p:spPr>
        <p:txBody>
          <a:bodyPr>
            <a:normAutofit/>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987F523-0814-4F09-846D-4228CFFDE0D3}"/>
              </a:ext>
            </a:extLst>
          </p:cNvPr>
          <p:cNvSpPr>
            <a:spLocks noGrp="1"/>
          </p:cNvSpPr>
          <p:nvPr>
            <p:ph idx="1"/>
          </p:nvPr>
        </p:nvSpPr>
        <p:spPr>
          <a:xfrm>
            <a:off x="956231" y="1715679"/>
            <a:ext cx="10279537" cy="4232635"/>
          </a:xfrm>
        </p:spPr>
        <p:txBody>
          <a:bodyPr>
            <a:noAutofit/>
          </a:bodyPr>
          <a:lstStyle/>
          <a:p>
            <a:r>
              <a:rPr lang="en-US" sz="2400" dirty="0">
                <a:latin typeface="Aparajita" panose="02020603050405020304" pitchFamily="18" charset="0"/>
                <a:cs typeface="Aparajita" panose="02020603050405020304" pitchFamily="18" charset="0"/>
              </a:rPr>
              <a:t>The term “Data Analysis” is known to be rooted in the statistics space, which itself is known to have a long history. With the help of the statistical development techniques, we can derive interesting outcomes. The advancement of rapid technological implications in the world led to a consequent advent of Big Data; we are constantly being faced with enormous amounts of raw data which is subject to future enhancements based on the required parameters and criteria by an entity. Starting with the collection of data, the most common and subsequent step is to perform the analysis of it. Data analysis is hence known to be a scientific process solely focused on the data as its subject. It begins with retrieving data from various external-cum-internal sources and then performing intrinsic analysis with the data in order to discover and obtain beneficial information catering the needs of an entity.</a:t>
            </a:r>
            <a:endParaRPr lang="en-IN" sz="2400" dirty="0">
              <a:latin typeface="Aparajita" panose="02020603050405020304" pitchFamily="18" charset="0"/>
              <a:cs typeface="Aparajita" panose="02020603050405020304" pitchFamily="18" charset="0"/>
            </a:endParaRPr>
          </a:p>
        </p:txBody>
      </p:sp>
      <p:pic>
        <p:nvPicPr>
          <p:cNvPr id="4" name="Picture 2" descr="Best Private University in Telangana &amp;amp; Andhra Pradesh | KLH">
            <a:extLst>
              <a:ext uri="{FF2B5EF4-FFF2-40B4-BE49-F238E27FC236}">
                <a16:creationId xmlns:a16="http://schemas.microsoft.com/office/drawing/2014/main" id="{17B55576-66F2-4AB7-A871-E5AED9DB1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74BC047E-11FC-4629-BA01-D276649AF86F}"/>
              </a:ext>
            </a:extLst>
          </p:cNvPr>
          <p:cNvSpPr>
            <a:spLocks noGrp="1"/>
          </p:cNvSpPr>
          <p:nvPr>
            <p:ph type="dt" sz="half" idx="10"/>
          </p:nvPr>
        </p:nvSpPr>
        <p:spPr/>
        <p:txBody>
          <a:bodyPr/>
          <a:lstStyle/>
          <a:p>
            <a:r>
              <a:rPr lang="en-US"/>
              <a:t>1/31/2022</a:t>
            </a:r>
            <a:endParaRPr lang="en-US" dirty="0"/>
          </a:p>
        </p:txBody>
      </p:sp>
      <p:sp>
        <p:nvSpPr>
          <p:cNvPr id="6" name="Footer Placeholder 5">
            <a:extLst>
              <a:ext uri="{FF2B5EF4-FFF2-40B4-BE49-F238E27FC236}">
                <a16:creationId xmlns:a16="http://schemas.microsoft.com/office/drawing/2014/main" id="{0DAFA103-2D3E-4FD9-9A22-AEB551CE0C05}"/>
              </a:ext>
            </a:extLst>
          </p:cNvPr>
          <p:cNvSpPr>
            <a:spLocks noGrp="1"/>
          </p:cNvSpPr>
          <p:nvPr>
            <p:ph type="ftr" sz="quarter" idx="11"/>
          </p:nvPr>
        </p:nvSpPr>
        <p:spPr/>
        <p:txBody>
          <a:bodyPr/>
          <a:lstStyle/>
          <a:p>
            <a:r>
              <a:rPr lang="en-US"/>
              <a:t>Netflix Data Analysis</a:t>
            </a:r>
            <a:endParaRPr lang="en-US" dirty="0"/>
          </a:p>
        </p:txBody>
      </p:sp>
      <p:sp>
        <p:nvSpPr>
          <p:cNvPr id="7" name="Slide Number Placeholder 6">
            <a:extLst>
              <a:ext uri="{FF2B5EF4-FFF2-40B4-BE49-F238E27FC236}">
                <a16:creationId xmlns:a16="http://schemas.microsoft.com/office/drawing/2014/main" id="{156BA67A-31D1-4A35-A225-8E4A170822AE}"/>
              </a:ext>
            </a:extLst>
          </p:cNvPr>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53651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F9BB-45FF-4581-B914-D38A4C3A540B}"/>
              </a:ext>
            </a:extLst>
          </p:cNvPr>
          <p:cNvSpPr>
            <a:spLocks noGrp="1"/>
          </p:cNvSpPr>
          <p:nvPr>
            <p:ph type="title"/>
          </p:nvPr>
        </p:nvSpPr>
        <p:spPr/>
        <p:txBody>
          <a:bodyPr/>
          <a:lstStyle/>
          <a:p>
            <a:r>
              <a:rPr lang="en-US" dirty="0">
                <a:latin typeface="Algerian" panose="04020705040A02060702" pitchFamily="82" charset="0"/>
              </a:rPr>
              <a:t>EXAMPLE: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B6C4886-2E56-423B-A0B7-9EB32E282A04}"/>
              </a:ext>
            </a:extLst>
          </p:cNvPr>
          <p:cNvSpPr>
            <a:spLocks noGrp="1"/>
          </p:cNvSpPr>
          <p:nvPr>
            <p:ph idx="1"/>
          </p:nvPr>
        </p:nvSpPr>
        <p:spPr/>
        <p:txBody>
          <a:bodyPr>
            <a:noAutofit/>
          </a:bodyPr>
          <a:lstStyle/>
          <a:p>
            <a:r>
              <a:rPr lang="en-US" sz="2400" dirty="0">
                <a:latin typeface="Aparajita" panose="02020603050405020304" pitchFamily="18" charset="0"/>
                <a:cs typeface="Aparajita" panose="02020603050405020304" pitchFamily="18" charset="0"/>
              </a:rPr>
              <a:t>For example, the analysis of population growth by district can help governments determine the number of hospitals that would be needed in a given area. When collecting the optimal data for analysis it must hold the minimum viability in terms of features and attributes suitable for our analysis. This can be represented in terms of bodily and health-oriented features like Health Status, Age, Male: Female Ratio, BMI etc., will provide much more issue specific insights over the population. It can enable a person to visually represent these features as per the requirements.</a:t>
            </a:r>
            <a:endParaRPr lang="en-IN" sz="2400" dirty="0">
              <a:latin typeface="Aparajita" panose="02020603050405020304" pitchFamily="18" charset="0"/>
              <a:cs typeface="Aparajita" panose="02020603050405020304" pitchFamily="18" charset="0"/>
            </a:endParaRPr>
          </a:p>
        </p:txBody>
      </p:sp>
      <p:pic>
        <p:nvPicPr>
          <p:cNvPr id="4" name="Picture 2" descr="Best Private University in Telangana &amp;amp; Andhra Pradesh | KLH">
            <a:extLst>
              <a:ext uri="{FF2B5EF4-FFF2-40B4-BE49-F238E27FC236}">
                <a16:creationId xmlns:a16="http://schemas.microsoft.com/office/drawing/2014/main" id="{C2348224-4E11-451E-95D5-E78C35EFB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ECCC684A-5762-4091-9B9B-F8638F69ED31}"/>
              </a:ext>
            </a:extLst>
          </p:cNvPr>
          <p:cNvSpPr>
            <a:spLocks noGrp="1"/>
          </p:cNvSpPr>
          <p:nvPr>
            <p:ph type="dt" sz="half" idx="10"/>
          </p:nvPr>
        </p:nvSpPr>
        <p:spPr/>
        <p:txBody>
          <a:bodyPr/>
          <a:lstStyle/>
          <a:p>
            <a:r>
              <a:rPr lang="en-US"/>
              <a:t>1/31/2022</a:t>
            </a:r>
            <a:endParaRPr lang="en-US" dirty="0"/>
          </a:p>
        </p:txBody>
      </p:sp>
      <p:sp>
        <p:nvSpPr>
          <p:cNvPr id="6" name="Footer Placeholder 5">
            <a:extLst>
              <a:ext uri="{FF2B5EF4-FFF2-40B4-BE49-F238E27FC236}">
                <a16:creationId xmlns:a16="http://schemas.microsoft.com/office/drawing/2014/main" id="{90133A88-9553-4C48-AB48-0E1A8D1FECBF}"/>
              </a:ext>
            </a:extLst>
          </p:cNvPr>
          <p:cNvSpPr>
            <a:spLocks noGrp="1"/>
          </p:cNvSpPr>
          <p:nvPr>
            <p:ph type="ftr" sz="quarter" idx="11"/>
          </p:nvPr>
        </p:nvSpPr>
        <p:spPr/>
        <p:txBody>
          <a:bodyPr/>
          <a:lstStyle/>
          <a:p>
            <a:r>
              <a:rPr lang="en-US"/>
              <a:t>Netflix Data Analysis</a:t>
            </a:r>
            <a:endParaRPr lang="en-US" dirty="0"/>
          </a:p>
        </p:txBody>
      </p:sp>
      <p:sp>
        <p:nvSpPr>
          <p:cNvPr id="7" name="Slide Number Placeholder 6">
            <a:extLst>
              <a:ext uri="{FF2B5EF4-FFF2-40B4-BE49-F238E27FC236}">
                <a16:creationId xmlns:a16="http://schemas.microsoft.com/office/drawing/2014/main" id="{1A221574-04A5-42F3-8E26-3235A3F1434F}"/>
              </a:ext>
            </a:extLst>
          </p:cNvPr>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13460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A40E-F3D3-42FA-8373-E9E79D23728C}"/>
              </a:ext>
            </a:extLst>
          </p:cNvPr>
          <p:cNvSpPr>
            <a:spLocks noGrp="1"/>
          </p:cNvSpPr>
          <p:nvPr>
            <p:ph type="title"/>
          </p:nvPr>
        </p:nvSpPr>
        <p:spPr>
          <a:xfrm>
            <a:off x="986118" y="517088"/>
            <a:ext cx="10058400" cy="1371600"/>
          </a:xfrm>
        </p:spPr>
        <p:txBody>
          <a:bodyPr>
            <a:normAutofit/>
          </a:bodyPr>
          <a:lstStyle/>
          <a:p>
            <a:r>
              <a:rPr lang="en-US" dirty="0">
                <a:latin typeface="Algerian" panose="04020705040A02060702" pitchFamily="82" charset="0"/>
              </a:rPr>
              <a:t>LITERATURE REVIEW:</a:t>
            </a:r>
            <a:endParaRPr lang="en-IN"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69A6DA0C-7A5C-40DC-89E5-E996B30EC931}"/>
              </a:ext>
            </a:extLst>
          </p:cNvPr>
          <p:cNvGraphicFramePr>
            <a:graphicFrameLocks noGrp="1"/>
          </p:cNvGraphicFramePr>
          <p:nvPr>
            <p:ph idx="1"/>
            <p:extLst>
              <p:ext uri="{D42A27DB-BD31-4B8C-83A1-F6EECF244321}">
                <p14:modId xmlns:p14="http://schemas.microsoft.com/office/powerpoint/2010/main" val="3927051568"/>
              </p:ext>
            </p:extLst>
          </p:nvPr>
        </p:nvGraphicFramePr>
        <p:xfrm>
          <a:off x="1100958" y="1476375"/>
          <a:ext cx="9538447" cy="47630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717884467"/>
                    </a:ext>
                  </a:extLst>
                </a:gridCol>
                <a:gridCol w="1676400">
                  <a:extLst>
                    <a:ext uri="{9D8B030D-6E8A-4147-A177-3AD203B41FA5}">
                      <a16:colId xmlns:a16="http://schemas.microsoft.com/office/drawing/2014/main" val="2437628160"/>
                    </a:ext>
                  </a:extLst>
                </a:gridCol>
                <a:gridCol w="1147482">
                  <a:extLst>
                    <a:ext uri="{9D8B030D-6E8A-4147-A177-3AD203B41FA5}">
                      <a16:colId xmlns:a16="http://schemas.microsoft.com/office/drawing/2014/main" val="1496202435"/>
                    </a:ext>
                  </a:extLst>
                </a:gridCol>
                <a:gridCol w="2960054">
                  <a:extLst>
                    <a:ext uri="{9D8B030D-6E8A-4147-A177-3AD203B41FA5}">
                      <a16:colId xmlns:a16="http://schemas.microsoft.com/office/drawing/2014/main" val="455203489"/>
                    </a:ext>
                  </a:extLst>
                </a:gridCol>
                <a:gridCol w="2078111">
                  <a:extLst>
                    <a:ext uri="{9D8B030D-6E8A-4147-A177-3AD203B41FA5}">
                      <a16:colId xmlns:a16="http://schemas.microsoft.com/office/drawing/2014/main" val="3041666497"/>
                    </a:ext>
                  </a:extLst>
                </a:gridCol>
              </a:tblGrid>
              <a:tr h="344602">
                <a:tc>
                  <a:txBody>
                    <a:bodyPr/>
                    <a:lstStyle/>
                    <a:p>
                      <a:r>
                        <a:rPr lang="en-US" sz="1200" dirty="0"/>
                        <a:t>Author </a:t>
                      </a:r>
                      <a:endParaRPr lang="en-IN" sz="1200" dirty="0"/>
                    </a:p>
                  </a:txBody>
                  <a:tcPr/>
                </a:tc>
                <a:tc>
                  <a:txBody>
                    <a:bodyPr/>
                    <a:lstStyle/>
                    <a:p>
                      <a:r>
                        <a:rPr lang="en-IN" sz="1200" dirty="0"/>
                        <a:t>Title</a:t>
                      </a:r>
                    </a:p>
                  </a:txBody>
                  <a:tcPr/>
                </a:tc>
                <a:tc>
                  <a:txBody>
                    <a:bodyPr/>
                    <a:lstStyle/>
                    <a:p>
                      <a:r>
                        <a:rPr lang="en-IN" sz="1200" dirty="0"/>
                        <a:t>Publishing</a:t>
                      </a:r>
                    </a:p>
                  </a:txBody>
                  <a:tcPr/>
                </a:tc>
                <a:tc>
                  <a:txBody>
                    <a:bodyPr/>
                    <a:lstStyle/>
                    <a:p>
                      <a:r>
                        <a:rPr lang="en-IN" sz="1200" dirty="0"/>
                        <a:t>Dataset &amp; Techniques</a:t>
                      </a:r>
                    </a:p>
                  </a:txBody>
                  <a:tcPr/>
                </a:tc>
                <a:tc>
                  <a:txBody>
                    <a:bodyPr/>
                    <a:lstStyle/>
                    <a:p>
                      <a:r>
                        <a:rPr lang="en-IN" sz="1200" dirty="0"/>
                        <a:t>Pros</a:t>
                      </a:r>
                    </a:p>
                  </a:txBody>
                  <a:tcPr/>
                </a:tc>
                <a:extLst>
                  <a:ext uri="{0D108BD9-81ED-4DB2-BD59-A6C34878D82A}">
                    <a16:rowId xmlns:a16="http://schemas.microsoft.com/office/drawing/2014/main" val="2462634984"/>
                  </a:ext>
                </a:extLst>
              </a:tr>
              <a:tr h="2294199">
                <a:tc>
                  <a:txBody>
                    <a:bodyPr/>
                    <a:lstStyle/>
                    <a:p>
                      <a:r>
                        <a:rPr lang="en-IN" sz="1200" dirty="0"/>
                        <a:t>Rajeswari </a:t>
                      </a:r>
                      <a:r>
                        <a:rPr lang="en-IN" sz="1200" dirty="0" err="1"/>
                        <a:t>Nakka</a:t>
                      </a:r>
                      <a:r>
                        <a:rPr lang="en-IN" sz="1200" dirty="0"/>
                        <a:t> </a:t>
                      </a:r>
                      <a:r>
                        <a:rPr lang="en-IN" sz="1200" dirty="0" err="1"/>
                        <a:t>Dr.G.V.S.N.R.V.Prasadand</a:t>
                      </a:r>
                      <a:r>
                        <a:rPr lang="en-IN" sz="1200" dirty="0"/>
                        <a:t> </a:t>
                      </a:r>
                      <a:r>
                        <a:rPr lang="en-IN" sz="1200" dirty="0" err="1"/>
                        <a:t>R.Kiran</a:t>
                      </a:r>
                      <a:r>
                        <a:rPr lang="en-IN" sz="1200" dirty="0"/>
                        <a:t> Kumar </a:t>
                      </a:r>
                    </a:p>
                  </a:txBody>
                  <a:tcPr/>
                </a:tc>
                <a:tc>
                  <a:txBody>
                    <a:bodyPr/>
                    <a:lstStyle/>
                    <a:p>
                      <a:r>
                        <a:rPr lang="en-IN" sz="1200" dirty="0"/>
                        <a:t>Offering Recommendations on Netflix dataset by Associations among Users as Trust Metric</a:t>
                      </a:r>
                    </a:p>
                  </a:txBody>
                  <a:tcPr/>
                </a:tc>
                <a:tc>
                  <a:txBody>
                    <a:bodyPr/>
                    <a:lstStyle/>
                    <a:p>
                      <a:r>
                        <a:rPr lang="en-US" sz="1200" dirty="0"/>
                        <a:t>2021</a:t>
                      </a:r>
                      <a:endParaRPr lang="en-IN" sz="1200" dirty="0"/>
                    </a:p>
                  </a:txBody>
                  <a:tcPr/>
                </a:tc>
                <a:tc>
                  <a:txBody>
                    <a:bodyPr/>
                    <a:lstStyle/>
                    <a:p>
                      <a:r>
                        <a:rPr lang="en-IN" sz="1200" dirty="0"/>
                        <a:t>By this model several batches of data points are sampled among total dataset points. The results are well analysed over error rate where the proposed technique tends to have the reduced error value compared to existing Collaborative Filtering technique. In</a:t>
                      </a:r>
                    </a:p>
                    <a:p>
                      <a:r>
                        <a:rPr lang="en-IN" sz="1200" dirty="0"/>
                        <a:t>future the work can be extended on larger data points and address issues like memory issues, and utilize optimized matrix factorization technique to move a step further.</a:t>
                      </a:r>
                    </a:p>
                  </a:txBody>
                  <a:tcPr/>
                </a:tc>
                <a:tc>
                  <a:txBody>
                    <a:bodyPr/>
                    <a:lstStyle/>
                    <a:p>
                      <a:r>
                        <a:rPr lang="en-IN" sz="1200" dirty="0"/>
                        <a:t>The model is evaluated using an evaluation metric Mean Squared Error (MSE) value.</a:t>
                      </a:r>
                    </a:p>
                    <a:p>
                      <a:r>
                        <a:rPr lang="en-IN" sz="1200" dirty="0"/>
                        <a:t>The performance of the proposed algorithm on the Netflix dataset was compared with existing algorithm</a:t>
                      </a:r>
                    </a:p>
                  </a:txBody>
                  <a:tcPr/>
                </a:tc>
                <a:extLst>
                  <a:ext uri="{0D108BD9-81ED-4DB2-BD59-A6C34878D82A}">
                    <a16:rowId xmlns:a16="http://schemas.microsoft.com/office/drawing/2014/main" val="3263938635"/>
                  </a:ext>
                </a:extLst>
              </a:tr>
              <a:tr h="2124259">
                <a:tc>
                  <a:txBody>
                    <a:bodyPr/>
                    <a:lstStyle/>
                    <a:p>
                      <a:r>
                        <a:rPr lang="en-IN" sz="1200" dirty="0" err="1"/>
                        <a:t>Vadloori</a:t>
                      </a:r>
                      <a:r>
                        <a:rPr lang="en-IN" sz="1200" dirty="0"/>
                        <a:t>, Karthik Babu, and </a:t>
                      </a:r>
                      <a:r>
                        <a:rPr lang="en-IN" sz="1200" dirty="0" err="1"/>
                        <a:t>Shriya</a:t>
                      </a:r>
                      <a:r>
                        <a:rPr lang="en-IN" sz="1200" dirty="0"/>
                        <a:t> Madhavi </a:t>
                      </a:r>
                      <a:r>
                        <a:rPr lang="en-IN" sz="1200" dirty="0" err="1"/>
                        <a:t>Sanghishetty</a:t>
                      </a:r>
                      <a:r>
                        <a:rPr lang="en-IN" sz="1200" dirty="0"/>
                        <a:t>.</a:t>
                      </a:r>
                    </a:p>
                  </a:txBody>
                  <a:tcPr/>
                </a:tc>
                <a:tc>
                  <a:txBody>
                    <a:bodyPr/>
                    <a:lstStyle/>
                    <a:p>
                      <a:r>
                        <a:rPr lang="en-IN" sz="1200" dirty="0"/>
                        <a:t>Exploratory and Sentiment Analysis of Netflix Data</a:t>
                      </a:r>
                    </a:p>
                  </a:txBody>
                  <a:tcPr/>
                </a:tc>
                <a:tc>
                  <a:txBody>
                    <a:bodyPr/>
                    <a:lstStyle/>
                    <a:p>
                      <a:r>
                        <a:rPr lang="en-IN" sz="1200" dirty="0"/>
                        <a:t>2021</a:t>
                      </a:r>
                    </a:p>
                  </a:txBody>
                  <a:tcPr/>
                </a:tc>
                <a:tc>
                  <a:txBody>
                    <a:bodyPr/>
                    <a:lstStyle/>
                    <a:p>
                      <a:r>
                        <a:rPr lang="en-IN" sz="1200" dirty="0"/>
                        <a:t>An Open-Source Data Set obtained from Kaggle – that was wrangled and exercised to derive maximum insights using EDA – Exploratory Data Analysis and Sentiment Analysis after the amalgamation of two additional sets – Geographical Latitudes &amp; Longitudes and Netflix Title Critics/Reviews Data Set. The project is made using different utility analytical tools present in Python Library of versatile packages</a:t>
                      </a:r>
                    </a:p>
                  </a:txBody>
                  <a:tcPr/>
                </a:tc>
                <a:tc>
                  <a:txBody>
                    <a:bodyPr/>
                    <a:lstStyle/>
                    <a:p>
                      <a:r>
                        <a:rPr lang="en-IN" sz="1200" dirty="0"/>
                        <a:t>Introduces systematic and insightful usage of methods for Exploratory Data Analysis &amp; Sentiment Analysis by utilizing various packages concerned.</a:t>
                      </a:r>
                    </a:p>
                  </a:txBody>
                  <a:tcPr/>
                </a:tc>
                <a:extLst>
                  <a:ext uri="{0D108BD9-81ED-4DB2-BD59-A6C34878D82A}">
                    <a16:rowId xmlns:a16="http://schemas.microsoft.com/office/drawing/2014/main" val="2553368041"/>
                  </a:ext>
                </a:extLst>
              </a:tr>
            </a:tbl>
          </a:graphicData>
        </a:graphic>
      </p:graphicFrame>
      <p:pic>
        <p:nvPicPr>
          <p:cNvPr id="5" name="Picture 2" descr="Best Private University in Telangana &amp;amp; Andhra Pradesh | KLH">
            <a:extLst>
              <a:ext uri="{FF2B5EF4-FFF2-40B4-BE49-F238E27FC236}">
                <a16:creationId xmlns:a16="http://schemas.microsoft.com/office/drawing/2014/main" id="{57B7B6DD-91F9-45B9-8973-BBEF6040B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7E56ECF8-0E38-438A-A3B5-844AE7EFFC51}"/>
              </a:ext>
            </a:extLst>
          </p:cNvPr>
          <p:cNvSpPr>
            <a:spLocks noGrp="1"/>
          </p:cNvSpPr>
          <p:nvPr>
            <p:ph type="dt" sz="half" idx="10"/>
          </p:nvPr>
        </p:nvSpPr>
        <p:spPr/>
        <p:txBody>
          <a:bodyPr/>
          <a:lstStyle/>
          <a:p>
            <a:r>
              <a:rPr lang="en-US"/>
              <a:t>1/31/2022</a:t>
            </a:r>
            <a:endParaRPr lang="en-US" dirty="0"/>
          </a:p>
        </p:txBody>
      </p:sp>
      <p:sp>
        <p:nvSpPr>
          <p:cNvPr id="7" name="Footer Placeholder 6">
            <a:extLst>
              <a:ext uri="{FF2B5EF4-FFF2-40B4-BE49-F238E27FC236}">
                <a16:creationId xmlns:a16="http://schemas.microsoft.com/office/drawing/2014/main" id="{53925DE1-B68E-4D17-8F26-7ADD3E9D3B42}"/>
              </a:ext>
            </a:extLst>
          </p:cNvPr>
          <p:cNvSpPr>
            <a:spLocks noGrp="1"/>
          </p:cNvSpPr>
          <p:nvPr>
            <p:ph type="ftr" sz="quarter" idx="11"/>
          </p:nvPr>
        </p:nvSpPr>
        <p:spPr/>
        <p:txBody>
          <a:bodyPr/>
          <a:lstStyle/>
          <a:p>
            <a:r>
              <a:rPr lang="en-US"/>
              <a:t>Netflix Data Analysis</a:t>
            </a:r>
            <a:endParaRPr lang="en-US" dirty="0"/>
          </a:p>
        </p:txBody>
      </p:sp>
      <p:sp>
        <p:nvSpPr>
          <p:cNvPr id="8" name="Slide Number Placeholder 7">
            <a:extLst>
              <a:ext uri="{FF2B5EF4-FFF2-40B4-BE49-F238E27FC236}">
                <a16:creationId xmlns:a16="http://schemas.microsoft.com/office/drawing/2014/main" id="{28EEE77B-5557-4536-B8B9-28AB92788799}"/>
              </a:ext>
            </a:extLst>
          </p:cNvPr>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11968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4266-3611-4D31-8223-7C69E8908D54}"/>
              </a:ext>
            </a:extLst>
          </p:cNvPr>
          <p:cNvSpPr>
            <a:spLocks noGrp="1"/>
          </p:cNvSpPr>
          <p:nvPr>
            <p:ph type="title"/>
          </p:nvPr>
        </p:nvSpPr>
        <p:spPr/>
        <p:txBody>
          <a:bodyPr/>
          <a:lstStyle/>
          <a:p>
            <a:r>
              <a:rPr lang="en-US" dirty="0">
                <a:latin typeface="Algerian" panose="04020705040A02060702" pitchFamily="82" charset="0"/>
              </a:rPr>
              <a:t>LITERATURE REVIEW:</a:t>
            </a:r>
            <a:endParaRPr lang="en-IN" dirty="0"/>
          </a:p>
        </p:txBody>
      </p:sp>
      <p:graphicFrame>
        <p:nvGraphicFramePr>
          <p:cNvPr id="4" name="Table 4">
            <a:extLst>
              <a:ext uri="{FF2B5EF4-FFF2-40B4-BE49-F238E27FC236}">
                <a16:creationId xmlns:a16="http://schemas.microsoft.com/office/drawing/2014/main" id="{658BC684-49BC-45B5-ABCF-4DB5628DF7CA}"/>
              </a:ext>
            </a:extLst>
          </p:cNvPr>
          <p:cNvGraphicFramePr>
            <a:graphicFrameLocks noGrp="1"/>
          </p:cNvGraphicFramePr>
          <p:nvPr>
            <p:ph idx="1"/>
            <p:extLst>
              <p:ext uri="{D42A27DB-BD31-4B8C-83A1-F6EECF244321}">
                <p14:modId xmlns:p14="http://schemas.microsoft.com/office/powerpoint/2010/main" val="2223660011"/>
              </p:ext>
            </p:extLst>
          </p:nvPr>
        </p:nvGraphicFramePr>
        <p:xfrm>
          <a:off x="1066799" y="2103438"/>
          <a:ext cx="9386048" cy="2656840"/>
        </p:xfrm>
        <a:graphic>
          <a:graphicData uri="http://schemas.openxmlformats.org/drawingml/2006/table">
            <a:tbl>
              <a:tblPr firstRow="1" bandRow="1">
                <a:tableStyleId>{5C22544A-7EE6-4342-B048-85BDC9FD1C3A}</a:tableStyleId>
              </a:tblPr>
              <a:tblGrid>
                <a:gridCol w="2185792">
                  <a:extLst>
                    <a:ext uri="{9D8B030D-6E8A-4147-A177-3AD203B41FA5}">
                      <a16:colId xmlns:a16="http://schemas.microsoft.com/office/drawing/2014/main" val="3302402409"/>
                    </a:ext>
                  </a:extLst>
                </a:gridCol>
                <a:gridCol w="2185792">
                  <a:extLst>
                    <a:ext uri="{9D8B030D-6E8A-4147-A177-3AD203B41FA5}">
                      <a16:colId xmlns:a16="http://schemas.microsoft.com/office/drawing/2014/main" val="182273358"/>
                    </a:ext>
                  </a:extLst>
                </a:gridCol>
                <a:gridCol w="2185792">
                  <a:extLst>
                    <a:ext uri="{9D8B030D-6E8A-4147-A177-3AD203B41FA5}">
                      <a16:colId xmlns:a16="http://schemas.microsoft.com/office/drawing/2014/main" val="187636657"/>
                    </a:ext>
                  </a:extLst>
                </a:gridCol>
                <a:gridCol w="2828672">
                  <a:extLst>
                    <a:ext uri="{9D8B030D-6E8A-4147-A177-3AD203B41FA5}">
                      <a16:colId xmlns:a16="http://schemas.microsoft.com/office/drawing/2014/main" val="2210842711"/>
                    </a:ext>
                  </a:extLst>
                </a:gridCol>
              </a:tblGrid>
              <a:tr h="370840">
                <a:tc>
                  <a:txBody>
                    <a:bodyPr/>
                    <a:lstStyle/>
                    <a:p>
                      <a:r>
                        <a:rPr lang="en-IN" sz="1200" dirty="0"/>
                        <a:t>Author</a:t>
                      </a:r>
                    </a:p>
                  </a:txBody>
                  <a:tcPr/>
                </a:tc>
                <a:tc>
                  <a:txBody>
                    <a:bodyPr/>
                    <a:lstStyle/>
                    <a:p>
                      <a:r>
                        <a:rPr lang="en-IN" sz="1200" dirty="0"/>
                        <a:t>Title</a:t>
                      </a:r>
                    </a:p>
                  </a:txBody>
                  <a:tcPr/>
                </a:tc>
                <a:tc>
                  <a:txBody>
                    <a:bodyPr/>
                    <a:lstStyle/>
                    <a:p>
                      <a:r>
                        <a:rPr lang="en-IN" sz="1200" dirty="0"/>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Dataset &amp; Techniques</a:t>
                      </a:r>
                    </a:p>
                  </a:txBody>
                  <a:tcPr/>
                </a:tc>
                <a:extLst>
                  <a:ext uri="{0D108BD9-81ED-4DB2-BD59-A6C34878D82A}">
                    <a16:rowId xmlns:a16="http://schemas.microsoft.com/office/drawing/2014/main" val="2746399119"/>
                  </a:ext>
                </a:extLst>
              </a:tr>
              <a:tr h="370840">
                <a:tc>
                  <a:txBody>
                    <a:bodyPr/>
                    <a:lstStyle/>
                    <a:p>
                      <a:r>
                        <a:rPr lang="pt-BR" sz="1200" dirty="0"/>
                        <a:t>Eva-Patricia Fernandez-Manzano, Elena Neira, Judith Clares-Gavilan</a:t>
                      </a:r>
                      <a:endParaRPr lang="en-IN" sz="1200" dirty="0"/>
                    </a:p>
                  </a:txBody>
                  <a:tcPr/>
                </a:tc>
                <a:tc>
                  <a:txBody>
                    <a:bodyPr/>
                    <a:lstStyle/>
                    <a:p>
                      <a:r>
                        <a:rPr lang="en-IN" sz="1200" dirty="0"/>
                        <a:t>Data management in the audio visual industry: Netflix as a case study</a:t>
                      </a:r>
                    </a:p>
                  </a:txBody>
                  <a:tcPr/>
                </a:tc>
                <a:tc>
                  <a:txBody>
                    <a:bodyPr/>
                    <a:lstStyle/>
                    <a:p>
                      <a:r>
                        <a:rPr lang="en-IN" sz="1200" dirty="0"/>
                        <a:t>July-August 2020</a:t>
                      </a:r>
                    </a:p>
                  </a:txBody>
                  <a:tcPr/>
                </a:tc>
                <a:tc>
                  <a:txBody>
                    <a:bodyPr/>
                    <a:lstStyle/>
                    <a:p>
                      <a:r>
                        <a:rPr lang="en-IN" sz="1200" dirty="0"/>
                        <a:t>Big data has become an enormous asset for on-demand content distribution services, helping information supply and decision-making, regarding both the content of the database and subscribers to the database. In this article, we describe and define big data and data management in a media company devoted to on-demand audio visual content distribution: Netflix.</a:t>
                      </a:r>
                    </a:p>
                  </a:txBody>
                  <a:tcPr/>
                </a:tc>
                <a:extLst>
                  <a:ext uri="{0D108BD9-81ED-4DB2-BD59-A6C34878D82A}">
                    <a16:rowId xmlns:a16="http://schemas.microsoft.com/office/drawing/2014/main" val="2574889915"/>
                  </a:ext>
                </a:extLst>
              </a:tr>
            </a:tbl>
          </a:graphicData>
        </a:graphic>
      </p:graphicFrame>
      <p:sp>
        <p:nvSpPr>
          <p:cNvPr id="5" name="Date Placeholder 4">
            <a:extLst>
              <a:ext uri="{FF2B5EF4-FFF2-40B4-BE49-F238E27FC236}">
                <a16:creationId xmlns:a16="http://schemas.microsoft.com/office/drawing/2014/main" id="{6DBF9388-04EA-49F0-AE97-06F3CF753E33}"/>
              </a:ext>
            </a:extLst>
          </p:cNvPr>
          <p:cNvSpPr>
            <a:spLocks noGrp="1"/>
          </p:cNvSpPr>
          <p:nvPr>
            <p:ph type="dt" sz="half" idx="10"/>
          </p:nvPr>
        </p:nvSpPr>
        <p:spPr/>
        <p:txBody>
          <a:bodyPr/>
          <a:lstStyle/>
          <a:p>
            <a:r>
              <a:rPr lang="en-US"/>
              <a:t>1/31/2022</a:t>
            </a:r>
            <a:endParaRPr lang="en-US" dirty="0"/>
          </a:p>
        </p:txBody>
      </p:sp>
      <p:sp>
        <p:nvSpPr>
          <p:cNvPr id="6" name="Footer Placeholder 5">
            <a:extLst>
              <a:ext uri="{FF2B5EF4-FFF2-40B4-BE49-F238E27FC236}">
                <a16:creationId xmlns:a16="http://schemas.microsoft.com/office/drawing/2014/main" id="{05E710A9-AA7F-4162-ABDD-787B5B8E1BBA}"/>
              </a:ext>
            </a:extLst>
          </p:cNvPr>
          <p:cNvSpPr>
            <a:spLocks noGrp="1"/>
          </p:cNvSpPr>
          <p:nvPr>
            <p:ph type="ftr" sz="quarter" idx="11"/>
          </p:nvPr>
        </p:nvSpPr>
        <p:spPr/>
        <p:txBody>
          <a:bodyPr/>
          <a:lstStyle/>
          <a:p>
            <a:r>
              <a:rPr lang="en-US"/>
              <a:t>Netflix Data Analysis</a:t>
            </a:r>
            <a:endParaRPr lang="en-US" dirty="0"/>
          </a:p>
        </p:txBody>
      </p:sp>
      <p:sp>
        <p:nvSpPr>
          <p:cNvPr id="7" name="Slide Number Placeholder 6">
            <a:extLst>
              <a:ext uri="{FF2B5EF4-FFF2-40B4-BE49-F238E27FC236}">
                <a16:creationId xmlns:a16="http://schemas.microsoft.com/office/drawing/2014/main" id="{F982CB75-8106-4140-A932-8EED1666DCFB}"/>
              </a:ext>
            </a:extLst>
          </p:cNvPr>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263876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54A5-F92C-4F5E-B81E-36B8FBB0673A}"/>
              </a:ext>
            </a:extLst>
          </p:cNvPr>
          <p:cNvSpPr>
            <a:spLocks noGrp="1"/>
          </p:cNvSpPr>
          <p:nvPr>
            <p:ph type="title"/>
          </p:nvPr>
        </p:nvSpPr>
        <p:spPr/>
        <p:txBody>
          <a:bodyPr/>
          <a:lstStyle/>
          <a:p>
            <a:r>
              <a:rPr lang="en-US" dirty="0">
                <a:latin typeface="Algerian" panose="04020705040A02060702" pitchFamily="82" charset="0"/>
              </a:rPr>
              <a:t>METHODS:</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E2FB7E1F-600B-4D88-9C21-37124CD7F48C}"/>
              </a:ext>
            </a:extLst>
          </p:cNvPr>
          <p:cNvSpPr>
            <a:spLocks noGrp="1"/>
          </p:cNvSpPr>
          <p:nvPr>
            <p:ph idx="1"/>
          </p:nvPr>
        </p:nvSpPr>
        <p:spPr>
          <a:xfrm>
            <a:off x="972532" y="1744901"/>
            <a:ext cx="10058400" cy="3849624"/>
          </a:xfrm>
        </p:spPr>
        <p:txBody>
          <a:bodyPr>
            <a:noAutofit/>
          </a:bodyPr>
          <a:lstStyle/>
          <a:p>
            <a:pPr marL="0" indent="0">
              <a:buNone/>
            </a:pPr>
            <a:r>
              <a:rPr lang="en-US" sz="2800" dirty="0"/>
              <a:t>It can enable a person to visually represent these features as per the requirements. Fundamentally, there are two primary methods for data analysis – based on the nature and characteristic of data - qualitative data analysis and quantitative data analysis techniques. These data analysis techniques have the scope to be utilized independently or in combination with other methods in order to gain access to some of the best business and intelligence-oriented insights for making better decisions over the already present data</a:t>
            </a:r>
            <a:endParaRPr lang="en-IN" sz="2800" dirty="0"/>
          </a:p>
        </p:txBody>
      </p:sp>
      <p:pic>
        <p:nvPicPr>
          <p:cNvPr id="5" name="Picture 2" descr="Best Private University in Telangana &amp;amp; Andhra Pradesh | KLH">
            <a:extLst>
              <a:ext uri="{FF2B5EF4-FFF2-40B4-BE49-F238E27FC236}">
                <a16:creationId xmlns:a16="http://schemas.microsoft.com/office/drawing/2014/main" id="{9768B83E-8C38-474E-BCA7-45AD22FD7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61BD82E5-9672-4485-956B-FE0182788B21}"/>
              </a:ext>
            </a:extLst>
          </p:cNvPr>
          <p:cNvSpPr>
            <a:spLocks noGrp="1"/>
          </p:cNvSpPr>
          <p:nvPr>
            <p:ph type="dt" sz="half" idx="10"/>
          </p:nvPr>
        </p:nvSpPr>
        <p:spPr/>
        <p:txBody>
          <a:bodyPr/>
          <a:lstStyle/>
          <a:p>
            <a:r>
              <a:rPr lang="en-US"/>
              <a:t>1/31/2022</a:t>
            </a:r>
            <a:endParaRPr lang="en-US" dirty="0"/>
          </a:p>
        </p:txBody>
      </p:sp>
      <p:sp>
        <p:nvSpPr>
          <p:cNvPr id="6" name="Footer Placeholder 5">
            <a:extLst>
              <a:ext uri="{FF2B5EF4-FFF2-40B4-BE49-F238E27FC236}">
                <a16:creationId xmlns:a16="http://schemas.microsoft.com/office/drawing/2014/main" id="{B10593FA-D9B0-4C8D-AA9C-2F6B0DA48916}"/>
              </a:ext>
            </a:extLst>
          </p:cNvPr>
          <p:cNvSpPr>
            <a:spLocks noGrp="1"/>
          </p:cNvSpPr>
          <p:nvPr>
            <p:ph type="ftr" sz="quarter" idx="11"/>
          </p:nvPr>
        </p:nvSpPr>
        <p:spPr/>
        <p:txBody>
          <a:bodyPr/>
          <a:lstStyle/>
          <a:p>
            <a:r>
              <a:rPr lang="en-US"/>
              <a:t>Netflix Data Analysis</a:t>
            </a:r>
            <a:endParaRPr lang="en-US" dirty="0"/>
          </a:p>
        </p:txBody>
      </p:sp>
      <p:sp>
        <p:nvSpPr>
          <p:cNvPr id="7" name="Slide Number Placeholder 6">
            <a:extLst>
              <a:ext uri="{FF2B5EF4-FFF2-40B4-BE49-F238E27FC236}">
                <a16:creationId xmlns:a16="http://schemas.microsoft.com/office/drawing/2014/main" id="{DAB0EE38-63D0-4172-9B68-CEF51507E4B0}"/>
              </a:ext>
            </a:extLst>
          </p:cNvPr>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216682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2370-CA69-4294-8112-A79D35EB61CD}"/>
              </a:ext>
            </a:extLst>
          </p:cNvPr>
          <p:cNvSpPr>
            <a:spLocks noGrp="1"/>
          </p:cNvSpPr>
          <p:nvPr>
            <p:ph type="title"/>
          </p:nvPr>
        </p:nvSpPr>
        <p:spPr/>
        <p:txBody>
          <a:bodyPr>
            <a:normAutofit/>
          </a:bodyPr>
          <a:lstStyle/>
          <a:p>
            <a:r>
              <a:rPr lang="en-US" dirty="0">
                <a:latin typeface="Algerian" panose="04020705040A02060702" pitchFamily="82" charset="0"/>
              </a:rPr>
              <a:t>RESULTS: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E159558-5B38-4C66-81C7-F99D6D8987D4}"/>
              </a:ext>
            </a:extLst>
          </p:cNvPr>
          <p:cNvSpPr>
            <a:spLocks noGrp="1"/>
          </p:cNvSpPr>
          <p:nvPr>
            <p:ph idx="1"/>
          </p:nvPr>
        </p:nvSpPr>
        <p:spPr>
          <a:xfrm>
            <a:off x="1066800" y="1613647"/>
            <a:ext cx="10058400" cy="4805082"/>
          </a:xfrm>
        </p:spPr>
        <p:txBody>
          <a:bodyPr>
            <a:noAutofit/>
          </a:bodyPr>
          <a:lstStyle/>
          <a:p>
            <a:r>
              <a:rPr lang="en-US" sz="2400" dirty="0">
                <a:latin typeface="Aparajita" panose="02020603050405020304" pitchFamily="18" charset="0"/>
                <a:cs typeface="Aparajita" panose="02020603050405020304" pitchFamily="18" charset="0"/>
              </a:rPr>
              <a:t>We developed a correlation amongst the utility features and established guidance for our analysis. </a:t>
            </a:r>
          </a:p>
          <a:p>
            <a:r>
              <a:rPr lang="en-US" sz="2400" dirty="0">
                <a:latin typeface="Aparajita" panose="02020603050405020304" pitchFamily="18" charset="0"/>
                <a:cs typeface="Aparajita" panose="02020603050405020304" pitchFamily="18" charset="0"/>
              </a:rPr>
              <a:t> Built a plotting for the size of Series &amp; Movies in the dataset and also plotted </a:t>
            </a:r>
            <a:r>
              <a:rPr lang="en-US" sz="2400" dirty="0" err="1">
                <a:latin typeface="Aparajita" panose="02020603050405020304" pitchFamily="18" charset="0"/>
                <a:cs typeface="Aparajita" panose="02020603050405020304" pitchFamily="18" charset="0"/>
              </a:rPr>
              <a:t>IMDb_Scores</a:t>
            </a:r>
            <a:r>
              <a:rPr lang="en-US" sz="2400" dirty="0">
                <a:latin typeface="Aparajita" panose="02020603050405020304" pitchFamily="18" charset="0"/>
                <a:cs typeface="Aparajita" panose="02020603050405020304" pitchFamily="18" charset="0"/>
              </a:rPr>
              <a:t> based on their relevance count. </a:t>
            </a:r>
          </a:p>
          <a:p>
            <a:r>
              <a:rPr lang="en-US" sz="2400" dirty="0">
                <a:latin typeface="Aparajita" panose="02020603050405020304" pitchFamily="18" charset="0"/>
                <a:cs typeface="Aparajita" panose="02020603050405020304" pitchFamily="18" charset="0"/>
              </a:rPr>
              <a:t>Insights based on Super Hit, Hit, Average, and Flop box-office status of a Title using IMDb and Hidden Gem Score as interlinked criteria, decided based on their correlation. </a:t>
            </a:r>
          </a:p>
          <a:p>
            <a:r>
              <a:rPr lang="en-US" sz="2400" dirty="0">
                <a:latin typeface="Aparajita" panose="02020603050405020304" pitchFamily="18" charset="0"/>
                <a:cs typeface="Aparajita" panose="02020603050405020304" pitchFamily="18" charset="0"/>
              </a:rPr>
              <a:t>Plotted the country-wise count of Netflix Titles using Funnel Plot and developed a Geospatial Plot using Folium based on the latter feature. </a:t>
            </a:r>
            <a:br>
              <a:rPr lang="en-US" sz="2400" dirty="0">
                <a:latin typeface="Aparajita" panose="02020603050405020304" pitchFamily="18" charset="0"/>
                <a:cs typeface="Aparajita" panose="02020603050405020304" pitchFamily="18" charset="0"/>
              </a:rPr>
            </a:br>
            <a:r>
              <a:rPr lang="en-US" sz="2400" dirty="0">
                <a:latin typeface="Aparajita" panose="02020603050405020304" pitchFamily="18" charset="0"/>
                <a:cs typeface="Aparajita" panose="02020603050405020304" pitchFamily="18" charset="0"/>
              </a:rPr>
              <a:t>• Built a Sentiment Analysis Model by fitting the Series/Movie Reviews dataset, which obtains the result by making use of the summary column in the Netflix dataset. </a:t>
            </a:r>
            <a:br>
              <a:rPr lang="en-US" sz="2400" dirty="0">
                <a:latin typeface="Aparajita" panose="02020603050405020304" pitchFamily="18" charset="0"/>
                <a:cs typeface="Aparajita" panose="02020603050405020304" pitchFamily="18" charset="0"/>
              </a:rPr>
            </a:br>
            <a:r>
              <a:rPr lang="en-US" sz="2400" dirty="0">
                <a:latin typeface="Aparajita" panose="02020603050405020304" pitchFamily="18" charset="0"/>
                <a:cs typeface="Aparajita" panose="02020603050405020304" pitchFamily="18" charset="0"/>
              </a:rPr>
              <a:t>• Displayed the accuracy and loss of the above model fitting as a plot.</a:t>
            </a:r>
            <a:br>
              <a:rPr lang="en-US" sz="2400" dirty="0">
                <a:latin typeface="Aparajita" panose="02020603050405020304" pitchFamily="18" charset="0"/>
                <a:cs typeface="Aparajita" panose="02020603050405020304" pitchFamily="18" charset="0"/>
              </a:rPr>
            </a:br>
            <a:endParaRPr lang="en-IN" sz="2400" dirty="0">
              <a:latin typeface="Aparajita" panose="02020603050405020304" pitchFamily="18" charset="0"/>
              <a:cs typeface="Aparajita" panose="02020603050405020304" pitchFamily="18" charset="0"/>
            </a:endParaRPr>
          </a:p>
          <a:p>
            <a:pPr marL="0" indent="0">
              <a:buNone/>
            </a:pPr>
            <a:endParaRPr lang="en-US" sz="2400" dirty="0">
              <a:latin typeface="Aparajita" panose="02020603050405020304" pitchFamily="18" charset="0"/>
              <a:cs typeface="Aparajita" panose="02020603050405020304" pitchFamily="18" charset="0"/>
            </a:endParaRPr>
          </a:p>
          <a:p>
            <a:endParaRPr lang="en-US" sz="2400" dirty="0">
              <a:latin typeface="Aparajita" panose="02020603050405020304" pitchFamily="18" charset="0"/>
              <a:cs typeface="Aparajita" panose="02020603050405020304" pitchFamily="18" charset="0"/>
            </a:endParaRPr>
          </a:p>
          <a:p>
            <a:endParaRPr lang="en-US" sz="2400" dirty="0">
              <a:latin typeface="Aparajita" panose="02020603050405020304" pitchFamily="18" charset="0"/>
              <a:cs typeface="Aparajita" panose="02020603050405020304" pitchFamily="18" charset="0"/>
            </a:endParaRPr>
          </a:p>
        </p:txBody>
      </p:sp>
      <p:pic>
        <p:nvPicPr>
          <p:cNvPr id="4" name="Picture 2" descr="Best Private University in Telangana &amp;amp; Andhra Pradesh | KLH">
            <a:extLst>
              <a:ext uri="{FF2B5EF4-FFF2-40B4-BE49-F238E27FC236}">
                <a16:creationId xmlns:a16="http://schemas.microsoft.com/office/drawing/2014/main" id="{36B93957-0C80-4F66-B2A0-E5974B89B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830" y="0"/>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F4B62D5E-DCEF-4256-8D65-E3CB4EB8A7B6}"/>
              </a:ext>
            </a:extLst>
          </p:cNvPr>
          <p:cNvSpPr>
            <a:spLocks noGrp="1"/>
          </p:cNvSpPr>
          <p:nvPr>
            <p:ph type="dt" sz="half" idx="10"/>
          </p:nvPr>
        </p:nvSpPr>
        <p:spPr/>
        <p:txBody>
          <a:bodyPr/>
          <a:lstStyle/>
          <a:p>
            <a:r>
              <a:rPr lang="en-US"/>
              <a:t>1/31/2022</a:t>
            </a:r>
            <a:endParaRPr lang="en-US" dirty="0"/>
          </a:p>
        </p:txBody>
      </p:sp>
      <p:sp>
        <p:nvSpPr>
          <p:cNvPr id="6" name="Footer Placeholder 5">
            <a:extLst>
              <a:ext uri="{FF2B5EF4-FFF2-40B4-BE49-F238E27FC236}">
                <a16:creationId xmlns:a16="http://schemas.microsoft.com/office/drawing/2014/main" id="{5CDC6603-C878-45F6-AF4F-33B61B8E8AD8}"/>
              </a:ext>
            </a:extLst>
          </p:cNvPr>
          <p:cNvSpPr>
            <a:spLocks noGrp="1"/>
          </p:cNvSpPr>
          <p:nvPr>
            <p:ph type="ftr" sz="quarter" idx="11"/>
          </p:nvPr>
        </p:nvSpPr>
        <p:spPr/>
        <p:txBody>
          <a:bodyPr/>
          <a:lstStyle/>
          <a:p>
            <a:r>
              <a:rPr lang="en-US"/>
              <a:t>Netflix Data Analysis</a:t>
            </a:r>
            <a:endParaRPr lang="en-US" dirty="0"/>
          </a:p>
        </p:txBody>
      </p:sp>
      <p:sp>
        <p:nvSpPr>
          <p:cNvPr id="7" name="Slide Number Placeholder 6">
            <a:extLst>
              <a:ext uri="{FF2B5EF4-FFF2-40B4-BE49-F238E27FC236}">
                <a16:creationId xmlns:a16="http://schemas.microsoft.com/office/drawing/2014/main" id="{2791C07F-93C2-4892-93F1-99E0EDC8FACD}"/>
              </a:ext>
            </a:extLst>
          </p:cNvPr>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552868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{92D80D82-F4B8-441A-8C64-2303C3B9BB75}tf11531919_win32</Template>
  <TotalTime>144</TotalTime>
  <Words>1200</Words>
  <Application>Microsoft Office PowerPoint</Application>
  <PresentationFormat>Widescreen</PresentationFormat>
  <Paragraphs>90</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Aparajita</vt:lpstr>
      <vt:lpstr>Arial</vt:lpstr>
      <vt:lpstr>Avenir Next LT Pro</vt:lpstr>
      <vt:lpstr>Avenir Next LT Pro Light</vt:lpstr>
      <vt:lpstr>Baskerville Old Face</vt:lpstr>
      <vt:lpstr>Calibri</vt:lpstr>
      <vt:lpstr>Garamond</vt:lpstr>
      <vt:lpstr>SavonVTI</vt:lpstr>
      <vt:lpstr>Netflix Data Analysis With Python</vt:lpstr>
      <vt:lpstr>Content </vt:lpstr>
      <vt:lpstr>ABSTRACT:</vt:lpstr>
      <vt:lpstr>INTRODUCTION:</vt:lpstr>
      <vt:lpstr>EXAMPLE:</vt:lpstr>
      <vt:lpstr>LITERATURE REVIEW:</vt:lpstr>
      <vt:lpstr>LITERATURE REVIEW:</vt:lpstr>
      <vt:lpstr>METHODS: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 WITH PYTHON</dc:title>
  <dc:creator>keerthana pulugam</dc:creator>
  <cp:lastModifiedBy>Tahseen   Begum .</cp:lastModifiedBy>
  <cp:revision>11</cp:revision>
  <dcterms:created xsi:type="dcterms:W3CDTF">2022-01-29T14:39:19Z</dcterms:created>
  <dcterms:modified xsi:type="dcterms:W3CDTF">2022-01-31T09:12:42Z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