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0"/>
  </p:notesMasterIdLst>
  <p:handoutMasterIdLst>
    <p:handoutMasterId r:id="rId21"/>
  </p:handoutMasterIdLst>
  <p:sldIdLst>
    <p:sldId id="258" r:id="rId5"/>
    <p:sldId id="284" r:id="rId6"/>
    <p:sldId id="307" r:id="rId7"/>
    <p:sldId id="286" r:id="rId8"/>
    <p:sldId id="305" r:id="rId9"/>
    <p:sldId id="306" r:id="rId10"/>
    <p:sldId id="309" r:id="rId11"/>
    <p:sldId id="304" r:id="rId12"/>
    <p:sldId id="308" r:id="rId13"/>
    <p:sldId id="287" r:id="rId14"/>
    <p:sldId id="297" r:id="rId15"/>
    <p:sldId id="294" r:id="rId16"/>
    <p:sldId id="310" r:id="rId17"/>
    <p:sldId id="303"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5/7/2022</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5/7/2022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220750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108521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175522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a:t>Open_Domain_Question_Answer</a:t>
            </a:r>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3/1/2022</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Open_Domain_Question_Answer</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r>
              <a:rPr lang="en-US" noProof="0"/>
              <a:t>3/1/2022</a:t>
            </a:r>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r>
              <a:rPr lang="en-US" noProof="0"/>
              <a:t>3/1/2022</a:t>
            </a:r>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a:t>Open_Domain_Question_Answer</a:t>
            </a:r>
            <a:endParaRPr lang="en-US" noProof="0"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r>
              <a:rPr lang="en-US"/>
              <a:t>3/1/2022</a:t>
            </a:r>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Open_Domain_Question_Answer</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a:t>Open_Domain_Question_Answer</a:t>
            </a:r>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r>
              <a:rPr lang="en-US" noProof="0"/>
              <a:t>3/1/2022</a:t>
            </a:r>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a:t>Open_Domain_Question_Answer</a:t>
            </a:r>
            <a:endParaRPr lang="en-US" noProof="0"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3/1/2022</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Open_Domain_Question_Answer</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noProof="0"/>
              <a:t>3/1/2022</a:t>
            </a:r>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noProof="0"/>
              <a:t>3/1/2022</a:t>
            </a:r>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3/1/2022</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Open_Domain_Question_Answer</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3/1/2022</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Open_Domain_Question_Answer</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3/1/2022</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Open_Domain_Question_Answer</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r>
              <a:rPr lang="en-US" noProof="0"/>
              <a:t>3/1/2022</a:t>
            </a:r>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a:t>Open_Domain_Question_Answer</a:t>
            </a:r>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noProof="0"/>
              <a:t>3/1/2022</a:t>
            </a:r>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a:t>Open_Domain_Question_Answer</a:t>
            </a:r>
            <a:endParaRPr lang="en-US" noProof="0" dirty="0"/>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2.png"/><Relationship Id="rId3" Type="http://schemas.openxmlformats.org/officeDocument/2006/relationships/image" Target="../media/image4.svg"/><Relationship Id="rId21" Type="http://schemas.openxmlformats.org/officeDocument/2006/relationships/image" Target="../media/image21.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0.sv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2.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normAutofit fontScale="90000"/>
          </a:bodyPr>
          <a:lstStyle/>
          <a:p>
            <a:r>
              <a:rPr lang="en-IN" dirty="0"/>
              <a:t>Title : Open-Domain Question Answering</a:t>
            </a:r>
            <a:endParaRPr lang="en-US" dirty="0"/>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1" y="4061012"/>
            <a:ext cx="4779900" cy="2465294"/>
          </a:xfrm>
        </p:spPr>
        <p:txBody>
          <a:bodyPr>
            <a:noAutofit/>
          </a:bodyPr>
          <a:lstStyle/>
          <a:p>
            <a:r>
              <a:rPr lang="en-US" sz="1600" b="1" cap="none" dirty="0">
                <a:solidFill>
                  <a:schemeClr val="tx1"/>
                </a:solidFill>
              </a:rPr>
              <a:t>Presenters:</a:t>
            </a:r>
          </a:p>
          <a:p>
            <a:r>
              <a:rPr lang="en-US" sz="1600" b="1" cap="none" dirty="0">
                <a:solidFill>
                  <a:schemeClr val="tx1"/>
                </a:solidFill>
              </a:rPr>
              <a:t>Miss Tahseen Begum – 2010030168</a:t>
            </a:r>
          </a:p>
          <a:p>
            <a:r>
              <a:rPr lang="en-US" sz="1600" b="1" cap="none" dirty="0">
                <a:solidFill>
                  <a:schemeClr val="tx1"/>
                </a:solidFill>
              </a:rPr>
              <a:t>Miss </a:t>
            </a:r>
            <a:r>
              <a:rPr lang="en-US" sz="1600" b="1" cap="none" dirty="0" err="1">
                <a:solidFill>
                  <a:schemeClr val="tx1"/>
                </a:solidFill>
              </a:rPr>
              <a:t>E.Pravallika</a:t>
            </a:r>
            <a:r>
              <a:rPr lang="en-US" sz="1600" b="1" cap="none" dirty="0">
                <a:solidFill>
                  <a:schemeClr val="tx1"/>
                </a:solidFill>
              </a:rPr>
              <a:t> – 2010030046</a:t>
            </a:r>
          </a:p>
          <a:p>
            <a:r>
              <a:rPr lang="en-US" sz="1600" b="1" cap="none" dirty="0">
                <a:solidFill>
                  <a:schemeClr val="tx1"/>
                </a:solidFill>
              </a:rPr>
              <a:t>Miss </a:t>
            </a:r>
            <a:r>
              <a:rPr lang="en-US" sz="1600" b="1" cap="none" dirty="0" err="1">
                <a:solidFill>
                  <a:schemeClr val="tx1"/>
                </a:solidFill>
              </a:rPr>
              <a:t>N.Sowgna</a:t>
            </a:r>
            <a:r>
              <a:rPr lang="en-US" sz="1600" b="1" cap="none" dirty="0">
                <a:solidFill>
                  <a:schemeClr val="tx1"/>
                </a:solidFill>
              </a:rPr>
              <a:t>  - 2010030344 </a:t>
            </a:r>
          </a:p>
          <a:p>
            <a:r>
              <a:rPr lang="en-US" sz="1600" b="1" cap="none" dirty="0">
                <a:solidFill>
                  <a:schemeClr val="tx1"/>
                </a:solidFill>
              </a:rPr>
              <a:t>Miss Keerthana </a:t>
            </a:r>
            <a:r>
              <a:rPr lang="en-US" sz="1600" b="1" cap="none" dirty="0" err="1">
                <a:solidFill>
                  <a:schemeClr val="tx1"/>
                </a:solidFill>
              </a:rPr>
              <a:t>Pulugam</a:t>
            </a:r>
            <a:r>
              <a:rPr lang="en-US" sz="1600" b="1" cap="none" dirty="0">
                <a:solidFill>
                  <a:schemeClr val="tx1"/>
                </a:solidFill>
              </a:rPr>
              <a:t> -  2010030445 </a:t>
            </a:r>
          </a:p>
          <a:p>
            <a:r>
              <a:rPr lang="en-US" sz="1600" b="1" cap="none" dirty="0">
                <a:solidFill>
                  <a:schemeClr val="tx1"/>
                </a:solidFill>
              </a:rPr>
              <a:t>Guide: Dr. Arpita Gupta </a:t>
            </a:r>
          </a:p>
        </p:txBody>
      </p:sp>
      <p:pic>
        <p:nvPicPr>
          <p:cNvPr id="1026" name="Picture 2" descr="Faculties - Best Private University in Telangana &amp; Andhra Pradesh | KLH">
            <a:extLst>
              <a:ext uri="{FF2B5EF4-FFF2-40B4-BE49-F238E27FC236}">
                <a16:creationId xmlns:a16="http://schemas.microsoft.com/office/drawing/2014/main" id="{8CC921C0-4421-47F3-9DC2-4F7784896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567ED35-35F6-426E-85B8-909EC3273B5F}"/>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2EB7A724-8340-4F5E-9364-A299FE2197F5}"/>
              </a:ext>
            </a:extLst>
          </p:cNvPr>
          <p:cNvSpPr>
            <a:spLocks noGrp="1"/>
          </p:cNvSpPr>
          <p:nvPr>
            <p:ph type="ftr" sz="quarter" idx="11"/>
          </p:nvPr>
        </p:nvSpPr>
        <p:spPr/>
        <p:txBody>
          <a:bodyPr/>
          <a:lstStyle/>
          <a:p>
            <a:r>
              <a:rPr lang="en-US" noProof="0"/>
              <a:t>Open_Domain_Question_Answer</a:t>
            </a:r>
            <a:endParaRPr lang="en-US" noProof="0" dirty="0"/>
          </a:p>
        </p:txBody>
      </p:sp>
      <p:sp>
        <p:nvSpPr>
          <p:cNvPr id="7" name="Slide Number Placeholder 6">
            <a:extLst>
              <a:ext uri="{FF2B5EF4-FFF2-40B4-BE49-F238E27FC236}">
                <a16:creationId xmlns:a16="http://schemas.microsoft.com/office/drawing/2014/main" id="{2CAA680A-0FB9-4248-83F8-CDB8CFBD5B85}"/>
              </a:ext>
            </a:extLst>
          </p:cNvPr>
          <p:cNvSpPr>
            <a:spLocks noGrp="1"/>
          </p:cNvSpPr>
          <p:nvPr>
            <p:ph type="sldNum" sz="quarter" idx="12"/>
          </p:nvPr>
        </p:nvSpPr>
        <p:spPr/>
        <p:txBody>
          <a:bodyPr/>
          <a:lstStyle/>
          <a:p>
            <a:fld id="{3A98EE3D-8CD1-4C3F-BD1C-C98C9596463C}" type="slidenum">
              <a:rPr lang="en-US" noProof="0" smtClean="0"/>
              <a:t>1</a:t>
            </a:fld>
            <a:endParaRPr lang="en-US" noProof="0" dirty="0"/>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AF3AEEC6-F847-4F77-A55C-345DFBD5A671}"/>
              </a:ext>
            </a:extLst>
          </p:cNvPr>
          <p:cNvGraphicFramePr>
            <a:graphicFrameLocks noGrp="1"/>
          </p:cNvGraphicFramePr>
          <p:nvPr>
            <p:ph idx="1"/>
            <p:extLst>
              <p:ext uri="{D42A27DB-BD31-4B8C-83A1-F6EECF244321}">
                <p14:modId xmlns:p14="http://schemas.microsoft.com/office/powerpoint/2010/main" val="3623139818"/>
              </p:ext>
            </p:extLst>
          </p:nvPr>
        </p:nvGraphicFramePr>
        <p:xfrm>
          <a:off x="810704" y="1838227"/>
          <a:ext cx="10887959" cy="4742992"/>
        </p:xfrm>
        <a:graphic>
          <a:graphicData uri="http://schemas.openxmlformats.org/drawingml/2006/table">
            <a:tbl>
              <a:tblPr firstRow="1" bandRow="1">
                <a:tableStyleId>{5C22544A-7EE6-4342-B048-85BDC9FD1C3A}</a:tableStyleId>
              </a:tblPr>
              <a:tblGrid>
                <a:gridCol w="647100">
                  <a:extLst>
                    <a:ext uri="{9D8B030D-6E8A-4147-A177-3AD203B41FA5}">
                      <a16:colId xmlns:a16="http://schemas.microsoft.com/office/drawing/2014/main" val="53488580"/>
                    </a:ext>
                  </a:extLst>
                </a:gridCol>
                <a:gridCol w="1568863">
                  <a:extLst>
                    <a:ext uri="{9D8B030D-6E8A-4147-A177-3AD203B41FA5}">
                      <a16:colId xmlns:a16="http://schemas.microsoft.com/office/drawing/2014/main" val="2874906953"/>
                    </a:ext>
                  </a:extLst>
                </a:gridCol>
                <a:gridCol w="4706474">
                  <a:extLst>
                    <a:ext uri="{9D8B030D-6E8A-4147-A177-3AD203B41FA5}">
                      <a16:colId xmlns:a16="http://schemas.microsoft.com/office/drawing/2014/main" val="483850840"/>
                    </a:ext>
                  </a:extLst>
                </a:gridCol>
                <a:gridCol w="2261047">
                  <a:extLst>
                    <a:ext uri="{9D8B030D-6E8A-4147-A177-3AD203B41FA5}">
                      <a16:colId xmlns:a16="http://schemas.microsoft.com/office/drawing/2014/main" val="2905957241"/>
                    </a:ext>
                  </a:extLst>
                </a:gridCol>
                <a:gridCol w="1704475">
                  <a:extLst>
                    <a:ext uri="{9D8B030D-6E8A-4147-A177-3AD203B41FA5}">
                      <a16:colId xmlns:a16="http://schemas.microsoft.com/office/drawing/2014/main" val="793761250"/>
                    </a:ext>
                  </a:extLst>
                </a:gridCol>
              </a:tblGrid>
              <a:tr h="664019">
                <a:tc>
                  <a:txBody>
                    <a:bodyPr/>
                    <a:lstStyle/>
                    <a:p>
                      <a:r>
                        <a:rPr lang="en-US" sz="1600" dirty="0"/>
                        <a:t>S. No </a:t>
                      </a:r>
                      <a:endParaRPr lang="en-IN" sz="1600" dirty="0"/>
                    </a:p>
                  </a:txBody>
                  <a:tcPr/>
                </a:tc>
                <a:tc>
                  <a:txBody>
                    <a:bodyPr/>
                    <a:lstStyle/>
                    <a:p>
                      <a:r>
                        <a:rPr lang="en-IN" sz="1600" dirty="0"/>
                        <a:t>Name of the Dataset</a:t>
                      </a:r>
                    </a:p>
                  </a:txBody>
                  <a:tcPr/>
                </a:tc>
                <a:tc>
                  <a:txBody>
                    <a:bodyPr/>
                    <a:lstStyle/>
                    <a:p>
                      <a:r>
                        <a:rPr lang="en-IN" sz="1600" dirty="0"/>
                        <a:t>Characteristics </a:t>
                      </a:r>
                    </a:p>
                  </a:txBody>
                  <a:tcPr/>
                </a:tc>
                <a:tc>
                  <a:txBody>
                    <a:bodyPr/>
                    <a:lstStyle/>
                    <a:p>
                      <a:r>
                        <a:rPr lang="en-IN" sz="1600" dirty="0"/>
                        <a:t>Model</a:t>
                      </a:r>
                    </a:p>
                  </a:txBody>
                  <a:tcPr/>
                </a:tc>
                <a:tc>
                  <a:txBody>
                    <a:bodyPr/>
                    <a:lstStyle/>
                    <a:p>
                      <a:r>
                        <a:rPr lang="en-IN" sz="1600" dirty="0"/>
                        <a:t>Publisher </a:t>
                      </a:r>
                    </a:p>
                  </a:txBody>
                  <a:tcPr/>
                </a:tc>
                <a:extLst>
                  <a:ext uri="{0D108BD9-81ED-4DB2-BD59-A6C34878D82A}">
                    <a16:rowId xmlns:a16="http://schemas.microsoft.com/office/drawing/2014/main" val="1523936311"/>
                  </a:ext>
                </a:extLst>
              </a:tr>
              <a:tr h="4078973">
                <a:tc>
                  <a:txBody>
                    <a:bodyPr/>
                    <a:lstStyle/>
                    <a:p>
                      <a:r>
                        <a:rPr lang="en-US" sz="1600" dirty="0"/>
                        <a:t>4. </a:t>
                      </a:r>
                      <a:endParaRPr lang="en-IN" sz="1600" dirty="0"/>
                    </a:p>
                  </a:txBody>
                  <a:tcPr/>
                </a:tc>
                <a:tc>
                  <a:txBody>
                    <a:bodyPr/>
                    <a:lstStyle/>
                    <a:p>
                      <a:r>
                        <a:rPr lang="en-IN" sz="1600" dirty="0" err="1"/>
                        <a:t>SQuAD</a:t>
                      </a:r>
                      <a:r>
                        <a:rPr lang="en-IN" sz="1600" dirty="0"/>
                        <a:t>(Stanford Question Answering Dataset)</a:t>
                      </a:r>
                    </a:p>
                  </a:txBody>
                  <a:tcPr/>
                </a:tc>
                <a:tc>
                  <a:txBody>
                    <a:bodyPr/>
                    <a:lstStyle/>
                    <a:p>
                      <a:r>
                        <a:rPr lang="en-US" sz="1600" u="none" dirty="0"/>
                        <a:t>In </a:t>
                      </a:r>
                      <a:r>
                        <a:rPr lang="en-US" sz="1600" u="none" dirty="0" err="1"/>
                        <a:t>SQuAD</a:t>
                      </a:r>
                      <a:r>
                        <a:rPr lang="en-US" sz="1600" u="none" dirty="0"/>
                        <a:t>, the correct answers of questions can be any sequence of tokens in the given text. Because the questions and answers are produced by humans through crowdsourcing, it is more diverse than some other question-answering datasets. </a:t>
                      </a:r>
                      <a:r>
                        <a:rPr lang="en-US" sz="1600" u="none" dirty="0" err="1"/>
                        <a:t>SQuAD</a:t>
                      </a:r>
                      <a:r>
                        <a:rPr lang="en-US" sz="1600" u="none" dirty="0"/>
                        <a:t> 1.1 contains 107,785 question-answer pairs on 536 articles. SQuAD2.0 (open-domain </a:t>
                      </a:r>
                      <a:r>
                        <a:rPr lang="en-US" sz="1600" u="none" dirty="0" err="1"/>
                        <a:t>SQuAD</a:t>
                      </a:r>
                      <a:r>
                        <a:rPr lang="en-US" sz="1600" u="none" dirty="0"/>
                        <a:t>, </a:t>
                      </a:r>
                      <a:r>
                        <a:rPr lang="en-US" sz="1600" u="none" dirty="0" err="1"/>
                        <a:t>SQuAD</a:t>
                      </a:r>
                      <a:r>
                        <a:rPr lang="en-US" sz="1600" u="none" dirty="0"/>
                        <a:t>-Open), the latest version, combines the 100,000 questions in SQuAD1.1 with over 50,000 un-answerable questions written </a:t>
                      </a:r>
                      <a:r>
                        <a:rPr lang="en-US" sz="1600" u="none" dirty="0" err="1"/>
                        <a:t>adversarially</a:t>
                      </a:r>
                      <a:r>
                        <a:rPr lang="en-US" sz="1600" u="none" dirty="0"/>
                        <a:t> by </a:t>
                      </a:r>
                      <a:r>
                        <a:rPr lang="en-US" sz="1600" u="none" dirty="0" err="1"/>
                        <a:t>crowdworkers</a:t>
                      </a:r>
                      <a:r>
                        <a:rPr lang="en-US" sz="1600" u="none" dirty="0"/>
                        <a:t> in forms that are similar to the answerable ones.</a:t>
                      </a:r>
                      <a:endParaRPr lang="en-IN" sz="1600" u="none" dirty="0"/>
                    </a:p>
                  </a:txBody>
                  <a:tcPr/>
                </a:tc>
                <a:tc>
                  <a:txBody>
                    <a:bodyPr/>
                    <a:lstStyle/>
                    <a:p>
                      <a:r>
                        <a:rPr lang="en-IN" sz="1600" dirty="0" err="1"/>
                        <a:t>BertForQuestionAnswering</a:t>
                      </a:r>
                      <a:endParaRPr lang="en-IN" sz="1600" dirty="0"/>
                    </a:p>
                  </a:txBody>
                  <a:tcPr/>
                </a:tc>
                <a:tc>
                  <a:txBody>
                    <a:bodyPr/>
                    <a:lstStyle/>
                    <a:p>
                      <a:r>
                        <a:rPr lang="en-IN" sz="1600" dirty="0" err="1"/>
                        <a:t>Rajpurkar</a:t>
                      </a:r>
                      <a:r>
                        <a:rPr lang="en-IN" sz="1600" dirty="0"/>
                        <a:t>  date:2019</a:t>
                      </a:r>
                    </a:p>
                  </a:txBody>
                  <a:tcPr/>
                </a:tc>
                <a:extLst>
                  <a:ext uri="{0D108BD9-81ED-4DB2-BD59-A6C34878D82A}">
                    <a16:rowId xmlns:a16="http://schemas.microsoft.com/office/drawing/2014/main" val="3947586006"/>
                  </a:ext>
                </a:extLst>
              </a:tr>
            </a:tbl>
          </a:graphicData>
        </a:graphic>
      </p:graphicFrame>
      <p:pic>
        <p:nvPicPr>
          <p:cNvPr id="5" name="Picture 2" descr="Faculties - Best Private University in Telangana &amp; Andhra Pradesh | KLH">
            <a:extLst>
              <a:ext uri="{FF2B5EF4-FFF2-40B4-BE49-F238E27FC236}">
                <a16:creationId xmlns:a16="http://schemas.microsoft.com/office/drawing/2014/main" id="{EE40F9D8-29A6-4FCA-8069-309C61D5A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B9DBFC6-64EE-4561-B6BA-FF76BFDAC3F9}"/>
              </a:ext>
            </a:extLst>
          </p:cNvPr>
          <p:cNvSpPr>
            <a:spLocks noGrp="1"/>
          </p:cNvSpPr>
          <p:nvPr>
            <p:ph type="dt" sz="half" idx="10"/>
          </p:nvPr>
        </p:nvSpPr>
        <p:spPr/>
        <p:txBody>
          <a:bodyPr/>
          <a:lstStyle/>
          <a:p>
            <a:r>
              <a:rPr lang="en-US"/>
              <a:t>3/1/2022</a:t>
            </a:r>
            <a:endParaRPr lang="en-US" dirty="0"/>
          </a:p>
        </p:txBody>
      </p:sp>
      <p:sp>
        <p:nvSpPr>
          <p:cNvPr id="3" name="Footer Placeholder 2">
            <a:extLst>
              <a:ext uri="{FF2B5EF4-FFF2-40B4-BE49-F238E27FC236}">
                <a16:creationId xmlns:a16="http://schemas.microsoft.com/office/drawing/2014/main" id="{53A7D89D-0E35-4FD1-9090-5BAC7850E718}"/>
              </a:ext>
            </a:extLst>
          </p:cNvPr>
          <p:cNvSpPr>
            <a:spLocks noGrp="1"/>
          </p:cNvSpPr>
          <p:nvPr>
            <p:ph type="ftr" sz="quarter" idx="11"/>
          </p:nvPr>
        </p:nvSpPr>
        <p:spPr/>
        <p:txBody>
          <a:bodyPr/>
          <a:lstStyle/>
          <a:p>
            <a:r>
              <a:rPr lang="en-US"/>
              <a:t>Open_Domain_Question_Answer</a:t>
            </a:r>
            <a:endParaRPr lang="en-US" dirty="0"/>
          </a:p>
        </p:txBody>
      </p:sp>
      <p:sp>
        <p:nvSpPr>
          <p:cNvPr id="6" name="Slide Number Placeholder 5">
            <a:extLst>
              <a:ext uri="{FF2B5EF4-FFF2-40B4-BE49-F238E27FC236}">
                <a16:creationId xmlns:a16="http://schemas.microsoft.com/office/drawing/2014/main" id="{DB9F967B-874C-4830-89AB-CBCDDF40C60C}"/>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8015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B02964E-0508-4A4F-A2F1-03D6D18F5E3C}"/>
              </a:ext>
            </a:extLst>
          </p:cNvPr>
          <p:cNvGraphicFramePr>
            <a:graphicFrameLocks noGrp="1"/>
          </p:cNvGraphicFramePr>
          <p:nvPr>
            <p:ph idx="1"/>
            <p:extLst>
              <p:ext uri="{D42A27DB-BD31-4B8C-83A1-F6EECF244321}">
                <p14:modId xmlns:p14="http://schemas.microsoft.com/office/powerpoint/2010/main" val="1321452121"/>
              </p:ext>
            </p:extLst>
          </p:nvPr>
        </p:nvGraphicFramePr>
        <p:xfrm>
          <a:off x="735291" y="1838227"/>
          <a:ext cx="11010507" cy="4628613"/>
        </p:xfrm>
        <a:graphic>
          <a:graphicData uri="http://schemas.openxmlformats.org/drawingml/2006/table">
            <a:tbl>
              <a:tblPr firstRow="1" bandRow="1">
                <a:tableStyleId>{5C22544A-7EE6-4342-B048-85BDC9FD1C3A}</a:tableStyleId>
              </a:tblPr>
              <a:tblGrid>
                <a:gridCol w="621712">
                  <a:extLst>
                    <a:ext uri="{9D8B030D-6E8A-4147-A177-3AD203B41FA5}">
                      <a16:colId xmlns:a16="http://schemas.microsoft.com/office/drawing/2014/main" val="2917152505"/>
                    </a:ext>
                  </a:extLst>
                </a:gridCol>
                <a:gridCol w="1933219">
                  <a:extLst>
                    <a:ext uri="{9D8B030D-6E8A-4147-A177-3AD203B41FA5}">
                      <a16:colId xmlns:a16="http://schemas.microsoft.com/office/drawing/2014/main" val="3282925020"/>
                    </a:ext>
                  </a:extLst>
                </a:gridCol>
                <a:gridCol w="1197221">
                  <a:extLst>
                    <a:ext uri="{9D8B030D-6E8A-4147-A177-3AD203B41FA5}">
                      <a16:colId xmlns:a16="http://schemas.microsoft.com/office/drawing/2014/main" val="490247164"/>
                    </a:ext>
                  </a:extLst>
                </a:gridCol>
                <a:gridCol w="1354233">
                  <a:extLst>
                    <a:ext uri="{9D8B030D-6E8A-4147-A177-3AD203B41FA5}">
                      <a16:colId xmlns:a16="http://schemas.microsoft.com/office/drawing/2014/main" val="294378091"/>
                    </a:ext>
                  </a:extLst>
                </a:gridCol>
                <a:gridCol w="2394442">
                  <a:extLst>
                    <a:ext uri="{9D8B030D-6E8A-4147-A177-3AD203B41FA5}">
                      <a16:colId xmlns:a16="http://schemas.microsoft.com/office/drawing/2014/main" val="4130583055"/>
                    </a:ext>
                  </a:extLst>
                </a:gridCol>
                <a:gridCol w="2698654">
                  <a:extLst>
                    <a:ext uri="{9D8B030D-6E8A-4147-A177-3AD203B41FA5}">
                      <a16:colId xmlns:a16="http://schemas.microsoft.com/office/drawing/2014/main" val="194653168"/>
                    </a:ext>
                  </a:extLst>
                </a:gridCol>
                <a:gridCol w="811026">
                  <a:extLst>
                    <a:ext uri="{9D8B030D-6E8A-4147-A177-3AD203B41FA5}">
                      <a16:colId xmlns:a16="http://schemas.microsoft.com/office/drawing/2014/main" val="3099481596"/>
                    </a:ext>
                  </a:extLst>
                </a:gridCol>
              </a:tblGrid>
              <a:tr h="679726">
                <a:tc>
                  <a:txBody>
                    <a:bodyPr/>
                    <a:lstStyle/>
                    <a:p>
                      <a:r>
                        <a:rPr lang="en-US" sz="1400" dirty="0"/>
                        <a:t>S. No</a:t>
                      </a:r>
                      <a:endParaRPr lang="en-IN" sz="1400" dirty="0"/>
                    </a:p>
                  </a:txBody>
                  <a:tcPr/>
                </a:tc>
                <a:tc>
                  <a:txBody>
                    <a:bodyPr/>
                    <a:lstStyle/>
                    <a:p>
                      <a:r>
                        <a:rPr lang="en-US" sz="1400" dirty="0"/>
                        <a:t>Title of the Study</a:t>
                      </a:r>
                      <a:endParaRPr lang="en-IN" sz="1400" dirty="0"/>
                    </a:p>
                  </a:txBody>
                  <a:tcPr/>
                </a:tc>
                <a:tc>
                  <a:txBody>
                    <a:bodyPr/>
                    <a:lstStyle/>
                    <a:p>
                      <a:r>
                        <a:rPr lang="en-US" sz="1400" dirty="0"/>
                        <a:t>Model </a:t>
                      </a:r>
                      <a:endParaRPr lang="en-IN" sz="1400" dirty="0"/>
                    </a:p>
                  </a:txBody>
                  <a:tcPr/>
                </a:tc>
                <a:tc>
                  <a:txBody>
                    <a:bodyPr/>
                    <a:lstStyle/>
                    <a:p>
                      <a:r>
                        <a:rPr lang="en-US" sz="1400" dirty="0"/>
                        <a:t>Dataset</a:t>
                      </a:r>
                      <a:endParaRPr lang="en-IN" sz="1400" dirty="0"/>
                    </a:p>
                  </a:txBody>
                  <a:tcPr/>
                </a:tc>
                <a:tc>
                  <a:txBody>
                    <a:bodyPr/>
                    <a:lstStyle/>
                    <a:p>
                      <a:r>
                        <a:rPr lang="en-US" sz="1400" dirty="0"/>
                        <a:t>Evaluation Criteria</a:t>
                      </a:r>
                      <a:endParaRPr lang="en-IN" sz="1400" dirty="0"/>
                    </a:p>
                  </a:txBody>
                  <a:tcPr/>
                </a:tc>
                <a:tc>
                  <a:txBody>
                    <a:bodyPr/>
                    <a:lstStyle/>
                    <a:p>
                      <a:r>
                        <a:rPr lang="en-US" sz="1400" dirty="0"/>
                        <a:t>Results</a:t>
                      </a:r>
                      <a:endParaRPr lang="en-IN" sz="1400" dirty="0"/>
                    </a:p>
                  </a:txBody>
                  <a:tcPr/>
                </a:tc>
                <a:tc>
                  <a:txBody>
                    <a:bodyPr/>
                    <a:lstStyle/>
                    <a:p>
                      <a:r>
                        <a:rPr lang="en-US" sz="1400" dirty="0"/>
                        <a:t>Ref.</a:t>
                      </a:r>
                      <a:endParaRPr lang="en-IN" sz="1400" dirty="0"/>
                    </a:p>
                  </a:txBody>
                  <a:tcPr/>
                </a:tc>
                <a:extLst>
                  <a:ext uri="{0D108BD9-81ED-4DB2-BD59-A6C34878D82A}">
                    <a16:rowId xmlns:a16="http://schemas.microsoft.com/office/drawing/2014/main" val="1650617280"/>
                  </a:ext>
                </a:extLst>
              </a:tr>
              <a:tr h="3948887">
                <a:tc>
                  <a:txBody>
                    <a:bodyPr/>
                    <a:lstStyle/>
                    <a:p>
                      <a:r>
                        <a:rPr lang="en-US" sz="1400" dirty="0"/>
                        <a:t>5.</a:t>
                      </a:r>
                      <a:endParaRPr lang="en-IN" sz="1400" dirty="0"/>
                    </a:p>
                  </a:txBody>
                  <a:tcPr/>
                </a:tc>
                <a:tc>
                  <a:txBody>
                    <a:bodyPr/>
                    <a:lstStyle/>
                    <a:p>
                      <a:r>
                        <a:rPr lang="en-IN" sz="1400" dirty="0"/>
                        <a:t>TANDA: Transfer and Adapt Pre-Trained Transformer Models for Answer Sentence Selection</a:t>
                      </a:r>
                    </a:p>
                  </a:txBody>
                  <a:tcPr/>
                </a:tc>
                <a:tc>
                  <a:txBody>
                    <a:bodyPr/>
                    <a:lstStyle/>
                    <a:p>
                      <a:r>
                        <a:rPr lang="en-IN" sz="1400" dirty="0"/>
                        <a:t>TANDA-</a:t>
                      </a:r>
                      <a:r>
                        <a:rPr lang="en-IN" sz="1400" dirty="0" err="1"/>
                        <a:t>RoBERTa</a:t>
                      </a:r>
                      <a:endParaRPr lang="en-IN" sz="1400" dirty="0"/>
                    </a:p>
                  </a:txBody>
                  <a:tcPr/>
                </a:tc>
                <a:tc>
                  <a:txBody>
                    <a:bodyPr/>
                    <a:lstStyle/>
                    <a:p>
                      <a:r>
                        <a:rPr lang="en-IN" sz="1400" dirty="0" err="1"/>
                        <a:t>WikiQA,TREC</a:t>
                      </a:r>
                      <a:r>
                        <a:rPr lang="en-IN" sz="1400" dirty="0"/>
                        <a:t>-QA,QNLI</a:t>
                      </a:r>
                    </a:p>
                  </a:txBody>
                  <a:tcPr/>
                </a:tc>
                <a:tc>
                  <a:txBody>
                    <a:bodyPr/>
                    <a:lstStyle/>
                    <a:p>
                      <a:r>
                        <a:rPr lang="en-IN" sz="1400" dirty="0"/>
                        <a:t>We demonstrate the benefits of our approach for answer sentence section, which is a well-known inference task in Question Answering.</a:t>
                      </a:r>
                    </a:p>
                  </a:txBody>
                  <a:tcPr/>
                </a:tc>
                <a:tc>
                  <a:txBody>
                    <a:bodyPr/>
                    <a:lstStyle/>
                    <a:p>
                      <a:r>
                        <a:rPr lang="en-IN" sz="1400" dirty="0"/>
                        <a:t>TANDA produces an intermediate model with three main</a:t>
                      </a:r>
                    </a:p>
                    <a:p>
                      <a:r>
                        <a:rPr lang="en-IN" sz="1400" dirty="0"/>
                        <a:t>features: (</a:t>
                      </a:r>
                      <a:r>
                        <a:rPr lang="en-IN" sz="1400" dirty="0" err="1"/>
                        <a:t>i</a:t>
                      </a:r>
                      <a:r>
                        <a:rPr lang="en-IN" sz="1400" dirty="0"/>
                        <a:t>) it can be more effectively used for fine-tuning on the target NLP application, being more stable and easier to adapt to other tasks; (ii) it is robust to noise, which might affect the target domain data; and (iii) it enables modularity and efficiency, i.e., once a Transformer model is adapted to the target general task, e.g., AS2, only the adapt step is needed for each targeted domain</a:t>
                      </a:r>
                    </a:p>
                  </a:txBody>
                  <a:tcPr/>
                </a:tc>
                <a:tc>
                  <a:txBody>
                    <a:bodyPr/>
                    <a:lstStyle/>
                    <a:p>
                      <a:r>
                        <a:rPr lang="en-US" sz="1400" dirty="0"/>
                        <a:t>1175</a:t>
                      </a:r>
                      <a:endParaRPr lang="en-IN" sz="1400" dirty="0"/>
                    </a:p>
                  </a:txBody>
                  <a:tcPr/>
                </a:tc>
                <a:extLst>
                  <a:ext uri="{0D108BD9-81ED-4DB2-BD59-A6C34878D82A}">
                    <a16:rowId xmlns:a16="http://schemas.microsoft.com/office/drawing/2014/main" val="1423090246"/>
                  </a:ext>
                </a:extLst>
              </a:tr>
            </a:tbl>
          </a:graphicData>
        </a:graphic>
      </p:graphicFrame>
      <p:pic>
        <p:nvPicPr>
          <p:cNvPr id="6" name="Picture 2" descr="Faculties - Best Private University in Telangana &amp; Andhra Pradesh | KLH">
            <a:extLst>
              <a:ext uri="{FF2B5EF4-FFF2-40B4-BE49-F238E27FC236}">
                <a16:creationId xmlns:a16="http://schemas.microsoft.com/office/drawing/2014/main" id="{FF5DD608-C53B-4103-8194-2058C5443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6D9DDFC-1FB0-470D-9545-38FFB1C64659}"/>
              </a:ext>
            </a:extLst>
          </p:cNvPr>
          <p:cNvSpPr>
            <a:spLocks noGrp="1"/>
          </p:cNvSpPr>
          <p:nvPr>
            <p:ph type="dt" sz="half" idx="10"/>
          </p:nvPr>
        </p:nvSpPr>
        <p:spPr/>
        <p:txBody>
          <a:bodyPr/>
          <a:lstStyle/>
          <a:p>
            <a:r>
              <a:rPr lang="en-US"/>
              <a:t>3/1/2022</a:t>
            </a:r>
            <a:endParaRPr lang="en-US" dirty="0"/>
          </a:p>
        </p:txBody>
      </p:sp>
      <p:sp>
        <p:nvSpPr>
          <p:cNvPr id="3" name="Footer Placeholder 2">
            <a:extLst>
              <a:ext uri="{FF2B5EF4-FFF2-40B4-BE49-F238E27FC236}">
                <a16:creationId xmlns:a16="http://schemas.microsoft.com/office/drawing/2014/main" id="{59B3319B-D969-4B1C-8710-7EB0B8B0A701}"/>
              </a:ext>
            </a:extLst>
          </p:cNvPr>
          <p:cNvSpPr>
            <a:spLocks noGrp="1"/>
          </p:cNvSpPr>
          <p:nvPr>
            <p:ph type="ftr" sz="quarter" idx="11"/>
          </p:nvPr>
        </p:nvSpPr>
        <p:spPr/>
        <p:txBody>
          <a:bodyPr/>
          <a:lstStyle/>
          <a:p>
            <a:r>
              <a:rPr lang="en-US"/>
              <a:t>Open_Domain_Question_Answer</a:t>
            </a:r>
            <a:endParaRPr lang="en-US" dirty="0"/>
          </a:p>
        </p:txBody>
      </p:sp>
      <p:sp>
        <p:nvSpPr>
          <p:cNvPr id="4" name="Slide Number Placeholder 3">
            <a:extLst>
              <a:ext uri="{FF2B5EF4-FFF2-40B4-BE49-F238E27FC236}">
                <a16:creationId xmlns:a16="http://schemas.microsoft.com/office/drawing/2014/main" id="{FEFC397B-23E6-4A34-BE88-588D753A420D}"/>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91781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p:txBody>
          <a:bodyPr/>
          <a:lstStyle/>
          <a:p>
            <a:r>
              <a:rPr lang="en-US" dirty="0">
                <a:solidFill>
                  <a:schemeClr val="tx1"/>
                </a:solidFill>
              </a:rPr>
              <a:t>Implementation </a:t>
            </a:r>
          </a:p>
        </p:txBody>
      </p:sp>
      <p:sp>
        <p:nvSpPr>
          <p:cNvPr id="3" name="Content Placeholder 2">
            <a:extLst>
              <a:ext uri="{FF2B5EF4-FFF2-40B4-BE49-F238E27FC236}">
                <a16:creationId xmlns:a16="http://schemas.microsoft.com/office/drawing/2014/main" id="{8A799E8F-36C8-415F-9E6E-F9CC394D58C0}"/>
              </a:ext>
            </a:extLst>
          </p:cNvPr>
          <p:cNvSpPr>
            <a:spLocks noGrp="1"/>
          </p:cNvSpPr>
          <p:nvPr>
            <p:ph idx="1"/>
          </p:nvPr>
        </p:nvSpPr>
        <p:spPr/>
        <p:txBody>
          <a:bodyPr>
            <a:normAutofit fontScale="55000" lnSpcReduction="20000"/>
          </a:bodyPr>
          <a:lstStyle/>
          <a:p>
            <a:r>
              <a:rPr lang="en-IN" dirty="0">
                <a:solidFill>
                  <a:schemeClr val="tx1"/>
                </a:solidFill>
              </a:rPr>
              <a:t>!pip3 install -q </a:t>
            </a:r>
            <a:r>
              <a:rPr lang="en-IN" dirty="0" err="1">
                <a:solidFill>
                  <a:schemeClr val="tx1"/>
                </a:solidFill>
              </a:rPr>
              <a:t>ktrain</a:t>
            </a:r>
            <a:endParaRPr lang="en-IN" dirty="0">
              <a:solidFill>
                <a:schemeClr val="tx1"/>
              </a:solidFill>
            </a:endParaRPr>
          </a:p>
          <a:p>
            <a:endParaRPr lang="en-IN" dirty="0">
              <a:solidFill>
                <a:schemeClr val="tx1"/>
              </a:solidFill>
            </a:endParaRPr>
          </a:p>
          <a:p>
            <a:r>
              <a:rPr lang="en-IN" dirty="0">
                <a:solidFill>
                  <a:schemeClr val="tx1"/>
                </a:solidFill>
              </a:rPr>
              <a:t># load 20newsgroups </a:t>
            </a:r>
            <a:r>
              <a:rPr lang="en-IN" dirty="0" err="1">
                <a:solidFill>
                  <a:schemeClr val="tx1"/>
                </a:solidFill>
              </a:rPr>
              <a:t>datset</a:t>
            </a:r>
            <a:r>
              <a:rPr lang="en-IN" dirty="0">
                <a:solidFill>
                  <a:schemeClr val="tx1"/>
                </a:solidFill>
              </a:rPr>
              <a:t> into an array</a:t>
            </a:r>
          </a:p>
          <a:p>
            <a:r>
              <a:rPr lang="en-IN" dirty="0">
                <a:solidFill>
                  <a:schemeClr val="tx1"/>
                </a:solidFill>
              </a:rPr>
              <a:t>from </a:t>
            </a:r>
            <a:r>
              <a:rPr lang="en-IN" dirty="0" err="1">
                <a:solidFill>
                  <a:schemeClr val="tx1"/>
                </a:solidFill>
              </a:rPr>
              <a:t>sklearn.datasets</a:t>
            </a:r>
            <a:r>
              <a:rPr lang="en-IN" dirty="0">
                <a:solidFill>
                  <a:schemeClr val="tx1"/>
                </a:solidFill>
              </a:rPr>
              <a:t> import fetch_20newsgroups</a:t>
            </a:r>
          </a:p>
          <a:p>
            <a:r>
              <a:rPr lang="en-IN" dirty="0">
                <a:solidFill>
                  <a:schemeClr val="tx1"/>
                </a:solidFill>
              </a:rPr>
              <a:t>remove = ('headers', 'footers', 'quotes')</a:t>
            </a:r>
          </a:p>
          <a:p>
            <a:r>
              <a:rPr lang="en-IN" dirty="0" err="1">
                <a:solidFill>
                  <a:schemeClr val="tx1"/>
                </a:solidFill>
              </a:rPr>
              <a:t>newsgroups_train</a:t>
            </a:r>
            <a:r>
              <a:rPr lang="en-IN" dirty="0">
                <a:solidFill>
                  <a:schemeClr val="tx1"/>
                </a:solidFill>
              </a:rPr>
              <a:t> = fetch_20newsgroups(subset='train', remove=remove)</a:t>
            </a:r>
          </a:p>
          <a:p>
            <a:r>
              <a:rPr lang="en-IN" dirty="0" err="1">
                <a:solidFill>
                  <a:schemeClr val="tx1"/>
                </a:solidFill>
              </a:rPr>
              <a:t>newsgroups_test</a:t>
            </a:r>
            <a:r>
              <a:rPr lang="en-IN" dirty="0">
                <a:solidFill>
                  <a:schemeClr val="tx1"/>
                </a:solidFill>
              </a:rPr>
              <a:t> = fetch_20newsgroups(subset='test', remove=remove)</a:t>
            </a:r>
          </a:p>
          <a:p>
            <a:r>
              <a:rPr lang="en-IN" dirty="0">
                <a:solidFill>
                  <a:schemeClr val="tx1"/>
                </a:solidFill>
              </a:rPr>
              <a:t>docs = </a:t>
            </a:r>
            <a:r>
              <a:rPr lang="en-IN" dirty="0" err="1">
                <a:solidFill>
                  <a:schemeClr val="tx1"/>
                </a:solidFill>
              </a:rPr>
              <a:t>newsgroups_train.data</a:t>
            </a:r>
            <a:r>
              <a:rPr lang="en-IN" dirty="0">
                <a:solidFill>
                  <a:schemeClr val="tx1"/>
                </a:solidFill>
              </a:rPr>
              <a:t> +  </a:t>
            </a:r>
            <a:r>
              <a:rPr lang="en-IN" dirty="0" err="1">
                <a:solidFill>
                  <a:schemeClr val="tx1"/>
                </a:solidFill>
              </a:rPr>
              <a:t>newsgroups_test.data</a:t>
            </a:r>
            <a:endParaRPr lang="en-IN" dirty="0">
              <a:solidFill>
                <a:schemeClr val="tx1"/>
              </a:solidFill>
            </a:endParaRPr>
          </a:p>
          <a:p>
            <a:endParaRPr lang="en-IN" dirty="0">
              <a:solidFill>
                <a:schemeClr val="tx1"/>
              </a:solidFill>
            </a:endParaRPr>
          </a:p>
          <a:p>
            <a:r>
              <a:rPr lang="en-IN" dirty="0">
                <a:solidFill>
                  <a:schemeClr val="tx1"/>
                </a:solidFill>
              </a:rPr>
              <a:t>import </a:t>
            </a:r>
            <a:r>
              <a:rPr lang="en-IN" dirty="0" err="1">
                <a:solidFill>
                  <a:schemeClr val="tx1"/>
                </a:solidFill>
              </a:rPr>
              <a:t>ktrain</a:t>
            </a:r>
            <a:endParaRPr lang="en-IN" dirty="0">
              <a:solidFill>
                <a:schemeClr val="tx1"/>
              </a:solidFill>
            </a:endParaRPr>
          </a:p>
          <a:p>
            <a:r>
              <a:rPr lang="en-IN" dirty="0">
                <a:solidFill>
                  <a:schemeClr val="tx1"/>
                </a:solidFill>
              </a:rPr>
              <a:t>from </a:t>
            </a:r>
            <a:r>
              <a:rPr lang="en-IN" dirty="0" err="1">
                <a:solidFill>
                  <a:schemeClr val="tx1"/>
                </a:solidFill>
              </a:rPr>
              <a:t>ktrain</a:t>
            </a:r>
            <a:r>
              <a:rPr lang="en-IN" dirty="0">
                <a:solidFill>
                  <a:schemeClr val="tx1"/>
                </a:solidFill>
              </a:rPr>
              <a:t> import text</a:t>
            </a:r>
          </a:p>
          <a:p>
            <a:r>
              <a:rPr lang="en-IN" dirty="0">
                <a:solidFill>
                  <a:schemeClr val="tx1"/>
                </a:solidFill>
              </a:rPr>
              <a:t>INDEXDIR = '/</a:t>
            </a:r>
            <a:r>
              <a:rPr lang="en-IN" dirty="0" err="1">
                <a:solidFill>
                  <a:schemeClr val="tx1"/>
                </a:solidFill>
              </a:rPr>
              <a:t>tmp</a:t>
            </a:r>
            <a:r>
              <a:rPr lang="en-IN" dirty="0">
                <a:solidFill>
                  <a:schemeClr val="tx1"/>
                </a:solidFill>
              </a:rPr>
              <a:t>/</a:t>
            </a:r>
            <a:r>
              <a:rPr lang="en-IN" dirty="0" err="1">
                <a:solidFill>
                  <a:schemeClr val="tx1"/>
                </a:solidFill>
              </a:rPr>
              <a:t>myindex</a:t>
            </a:r>
            <a:r>
              <a:rPr lang="en-IN" dirty="0">
                <a:solidFill>
                  <a:schemeClr val="tx1"/>
                </a:solidFill>
              </a:rPr>
              <a:t>'</a:t>
            </a:r>
          </a:p>
        </p:txBody>
      </p:sp>
      <p:pic>
        <p:nvPicPr>
          <p:cNvPr id="5" name="Picture 2" descr="Faculties - Best Private University in Telangana &amp; Andhra Pradesh | KLH">
            <a:extLst>
              <a:ext uri="{FF2B5EF4-FFF2-40B4-BE49-F238E27FC236}">
                <a16:creationId xmlns:a16="http://schemas.microsoft.com/office/drawing/2014/main" id="{737D63E9-13F9-4385-8687-96EC6140E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2504D8F-A394-456A-BFC1-2729CF68C9E4}"/>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CA09194F-D860-4B67-8729-3D45353E7D3C}"/>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1D660FC3-EB97-4F09-9F6E-8D86601CD9BF}"/>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81670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A7203-E18A-4594-9991-EFE3B8E4D591}"/>
              </a:ext>
            </a:extLst>
          </p:cNvPr>
          <p:cNvSpPr>
            <a:spLocks noGrp="1"/>
          </p:cNvSpPr>
          <p:nvPr>
            <p:ph type="title"/>
          </p:nvPr>
        </p:nvSpPr>
        <p:spPr/>
        <p:txBody>
          <a:bodyPr/>
          <a:lstStyle/>
          <a:p>
            <a:r>
              <a:rPr lang="en-US" sz="4800" dirty="0">
                <a:solidFill>
                  <a:schemeClr val="tx1"/>
                </a:solidFill>
              </a:rPr>
              <a:t>Conclusion</a:t>
            </a:r>
            <a:endParaRPr lang="en-US" dirty="0">
              <a:solidFill>
                <a:schemeClr val="tx1"/>
              </a:solidFill>
            </a:endParaRPr>
          </a:p>
        </p:txBody>
      </p:sp>
      <p:sp>
        <p:nvSpPr>
          <p:cNvPr id="3" name="Content Placeholder 2">
            <a:extLst>
              <a:ext uri="{FF2B5EF4-FFF2-40B4-BE49-F238E27FC236}">
                <a16:creationId xmlns:a16="http://schemas.microsoft.com/office/drawing/2014/main" id="{8A799E8F-36C8-415F-9E6E-F9CC394D58C0}"/>
              </a:ext>
            </a:extLst>
          </p:cNvPr>
          <p:cNvSpPr>
            <a:spLocks noGrp="1"/>
          </p:cNvSpPr>
          <p:nvPr>
            <p:ph idx="1"/>
          </p:nvPr>
        </p:nvSpPr>
        <p:spPr/>
        <p:txBody>
          <a:bodyPr/>
          <a:lstStyle/>
          <a:p>
            <a:r>
              <a:rPr lang="en-US" dirty="0">
                <a:solidFill>
                  <a:schemeClr val="tx1"/>
                </a:solidFill>
              </a:rPr>
              <a:t>We have completed the front-end for this project.</a:t>
            </a:r>
          </a:p>
          <a:p>
            <a:r>
              <a:rPr lang="en-US" dirty="0">
                <a:solidFill>
                  <a:schemeClr val="tx1"/>
                </a:solidFill>
              </a:rPr>
              <a:t>Next we will work on the back-end.</a:t>
            </a:r>
          </a:p>
          <a:p>
            <a:r>
              <a:rPr lang="en-IN" dirty="0">
                <a:solidFill>
                  <a:schemeClr val="tx1"/>
                </a:solidFill>
              </a:rPr>
              <a:t>The question answering system to produce relevant, correct, and complete answers to the point. </a:t>
            </a:r>
          </a:p>
          <a:p>
            <a:r>
              <a:rPr lang="en-IN" dirty="0">
                <a:solidFill>
                  <a:schemeClr val="tx1"/>
                </a:solidFill>
              </a:rPr>
              <a:t>Hence many evaluation metrics were developed to measure such ambiguous terminologies.</a:t>
            </a:r>
          </a:p>
        </p:txBody>
      </p:sp>
      <p:pic>
        <p:nvPicPr>
          <p:cNvPr id="5" name="Picture 2" descr="Faculties - Best Private University in Telangana &amp; Andhra Pradesh | KLH">
            <a:extLst>
              <a:ext uri="{FF2B5EF4-FFF2-40B4-BE49-F238E27FC236}">
                <a16:creationId xmlns:a16="http://schemas.microsoft.com/office/drawing/2014/main" id="{737D63E9-13F9-4385-8687-96EC6140E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2504D8F-A394-456A-BFC1-2729CF68C9E4}"/>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CA09194F-D860-4B67-8729-3D45353E7D3C}"/>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1D660FC3-EB97-4F09-9F6E-8D86601CD9BF}"/>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1893091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4200-0E5A-48EF-B1A0-8F26687EA1C0}"/>
              </a:ext>
            </a:extLst>
          </p:cNvPr>
          <p:cNvSpPr>
            <a:spLocks noGrp="1"/>
          </p:cNvSpPr>
          <p:nvPr>
            <p:ph type="title"/>
          </p:nvPr>
        </p:nvSpPr>
        <p:spPr/>
        <p:txBody>
          <a:bodyPr/>
          <a:lstStyle/>
          <a:p>
            <a:r>
              <a:rPr lang="en-US" dirty="0">
                <a:solidFill>
                  <a:schemeClr val="tx1"/>
                </a:solidFill>
              </a:rPr>
              <a:t>Reference </a:t>
            </a:r>
            <a:endParaRPr lang="en-IN" dirty="0">
              <a:solidFill>
                <a:schemeClr val="tx1"/>
              </a:solidFill>
            </a:endParaRPr>
          </a:p>
        </p:txBody>
      </p:sp>
      <p:sp>
        <p:nvSpPr>
          <p:cNvPr id="3" name="Content Placeholder 2">
            <a:extLst>
              <a:ext uri="{FF2B5EF4-FFF2-40B4-BE49-F238E27FC236}">
                <a16:creationId xmlns:a16="http://schemas.microsoft.com/office/drawing/2014/main" id="{159BB2FA-8C50-4E37-8394-D54569DB90CA}"/>
              </a:ext>
            </a:extLst>
          </p:cNvPr>
          <p:cNvSpPr>
            <a:spLocks noGrp="1"/>
          </p:cNvSpPr>
          <p:nvPr>
            <p:ph sz="half" idx="1"/>
          </p:nvPr>
        </p:nvSpPr>
        <p:spPr>
          <a:xfrm>
            <a:off x="1097280" y="1737360"/>
            <a:ext cx="4639736" cy="4959275"/>
          </a:xfrm>
        </p:spPr>
        <p:txBody>
          <a:bodyPr>
            <a:noAutofit/>
          </a:bodyPr>
          <a:lstStyle/>
          <a:p>
            <a:r>
              <a:rPr lang="en-IN" sz="1100" dirty="0">
                <a:solidFill>
                  <a:schemeClr val="tx1"/>
                </a:solidFill>
              </a:rPr>
              <a:t>Liu, Qian, Bei Chen, Jiaqi Guo, </a:t>
            </a:r>
            <a:r>
              <a:rPr lang="en-IN" sz="1100" dirty="0" err="1">
                <a:solidFill>
                  <a:schemeClr val="tx1"/>
                </a:solidFill>
              </a:rPr>
              <a:t>Zeqi</a:t>
            </a:r>
            <a:r>
              <a:rPr lang="en-IN" sz="1100" dirty="0">
                <a:solidFill>
                  <a:schemeClr val="tx1"/>
                </a:solidFill>
              </a:rPr>
              <a:t> Lin, and Jian-</a:t>
            </a:r>
            <a:r>
              <a:rPr lang="en-IN" sz="1100" dirty="0" err="1">
                <a:solidFill>
                  <a:schemeClr val="tx1"/>
                </a:solidFill>
              </a:rPr>
              <a:t>guang</a:t>
            </a:r>
            <a:r>
              <a:rPr lang="en-IN" sz="1100" dirty="0">
                <a:solidFill>
                  <a:schemeClr val="tx1"/>
                </a:solidFill>
              </a:rPr>
              <a:t> Lou. "TAPEX: Table pre-training via learning a neural SQL executor." </a:t>
            </a:r>
            <a:r>
              <a:rPr lang="en-IN" sz="1100" dirty="0" err="1">
                <a:solidFill>
                  <a:schemeClr val="tx1"/>
                </a:solidFill>
              </a:rPr>
              <a:t>arXiv</a:t>
            </a:r>
            <a:r>
              <a:rPr lang="en-IN" sz="1100" dirty="0">
                <a:solidFill>
                  <a:schemeClr val="tx1"/>
                </a:solidFill>
              </a:rPr>
              <a:t> preprint arXiv:2107.07653 (2021).</a:t>
            </a:r>
          </a:p>
          <a:p>
            <a:r>
              <a:rPr lang="en-IN" sz="1100" dirty="0">
                <a:solidFill>
                  <a:schemeClr val="tx1"/>
                </a:solidFill>
              </a:rPr>
              <a:t>Hu, </a:t>
            </a:r>
            <a:r>
              <a:rPr lang="en-IN" sz="1100" dirty="0" err="1">
                <a:solidFill>
                  <a:schemeClr val="tx1"/>
                </a:solidFill>
              </a:rPr>
              <a:t>Zhe</a:t>
            </a:r>
            <a:r>
              <a:rPr lang="en-IN" sz="1100" dirty="0">
                <a:solidFill>
                  <a:schemeClr val="tx1"/>
                </a:solidFill>
              </a:rPr>
              <a:t>, </a:t>
            </a:r>
            <a:r>
              <a:rPr lang="en-IN" sz="1100" dirty="0" err="1">
                <a:solidFill>
                  <a:schemeClr val="tx1"/>
                </a:solidFill>
              </a:rPr>
              <a:t>Zuohui</a:t>
            </a:r>
            <a:r>
              <a:rPr lang="en-IN" sz="1100" dirty="0">
                <a:solidFill>
                  <a:schemeClr val="tx1"/>
                </a:solidFill>
              </a:rPr>
              <a:t> Fu, Cheng Peng, and Weiwei Wang. "Enhanced Sentence Alignment Network for Efficient Short Text Matching." In Proceedings of the Sixth Workshop on Noisy User-generated Text (W-NUT 2020), pp. 34-40. 2020.</a:t>
            </a:r>
          </a:p>
          <a:p>
            <a:r>
              <a:rPr lang="en-IN" sz="1100" dirty="0" err="1">
                <a:solidFill>
                  <a:schemeClr val="tx1"/>
                </a:solidFill>
              </a:rPr>
              <a:t>Soldaini</a:t>
            </a:r>
            <a:r>
              <a:rPr lang="en-IN" sz="1100" dirty="0">
                <a:solidFill>
                  <a:schemeClr val="tx1"/>
                </a:solidFill>
              </a:rPr>
              <a:t>, Luca, and Alessandro </a:t>
            </a:r>
            <a:r>
              <a:rPr lang="en-IN" sz="1100" dirty="0" err="1">
                <a:solidFill>
                  <a:schemeClr val="tx1"/>
                </a:solidFill>
              </a:rPr>
              <a:t>Moschitti</a:t>
            </a:r>
            <a:r>
              <a:rPr lang="en-IN" sz="1100" dirty="0">
                <a:solidFill>
                  <a:schemeClr val="tx1"/>
                </a:solidFill>
              </a:rPr>
              <a:t>. "The cascade transformer: an application for efficient answer sentence selection." </a:t>
            </a:r>
            <a:r>
              <a:rPr lang="en-IN" sz="1100" dirty="0" err="1">
                <a:solidFill>
                  <a:schemeClr val="tx1"/>
                </a:solidFill>
              </a:rPr>
              <a:t>arXiv</a:t>
            </a:r>
            <a:r>
              <a:rPr lang="en-IN" sz="1100" dirty="0">
                <a:solidFill>
                  <a:schemeClr val="tx1"/>
                </a:solidFill>
              </a:rPr>
              <a:t> preprint arXiv:2005.02534 (2020).</a:t>
            </a:r>
          </a:p>
          <a:p>
            <a:r>
              <a:rPr lang="en-IN" sz="1100" dirty="0">
                <a:solidFill>
                  <a:schemeClr val="tx1"/>
                </a:solidFill>
              </a:rPr>
              <a:t>Shi, Qi, Qian Liu, Bei Chen, Yu Zhang, Ting Liu, and Jian-</a:t>
            </a:r>
            <a:r>
              <a:rPr lang="en-IN" sz="1100" dirty="0" err="1">
                <a:solidFill>
                  <a:schemeClr val="tx1"/>
                </a:solidFill>
              </a:rPr>
              <a:t>Guang</a:t>
            </a:r>
            <a:r>
              <a:rPr lang="en-IN" sz="1100" dirty="0">
                <a:solidFill>
                  <a:schemeClr val="tx1"/>
                </a:solidFill>
              </a:rPr>
              <a:t> Lou. "LEMON: Language-Based Environment Manipulation via Execution-Guided Pre-training." </a:t>
            </a:r>
            <a:r>
              <a:rPr lang="en-IN" sz="1100" dirty="0" err="1">
                <a:solidFill>
                  <a:schemeClr val="tx1"/>
                </a:solidFill>
              </a:rPr>
              <a:t>arXiv</a:t>
            </a:r>
            <a:r>
              <a:rPr lang="en-IN" sz="1100" dirty="0">
                <a:solidFill>
                  <a:schemeClr val="tx1"/>
                </a:solidFill>
              </a:rPr>
              <a:t> preprint arXiv:2201.08081 (2022).</a:t>
            </a:r>
          </a:p>
          <a:p>
            <a:r>
              <a:rPr lang="en-IN" sz="1100" dirty="0">
                <a:solidFill>
                  <a:schemeClr val="tx1"/>
                </a:solidFill>
              </a:rPr>
              <a:t>Matt Crane. 2018. Questionable answers in question answering research: Reproducibility and variability of published results. Transactions of the Association for Computational Linguistics, 6:241–252.</a:t>
            </a:r>
          </a:p>
          <a:p>
            <a:r>
              <a:rPr lang="en-IN" sz="1100" b="0" i="0" dirty="0">
                <a:solidFill>
                  <a:schemeClr val="tx1"/>
                </a:solidFill>
                <a:effectLst/>
              </a:rPr>
              <a:t>Guo, </a:t>
            </a:r>
            <a:r>
              <a:rPr lang="en-IN" sz="1100" b="0" i="0" dirty="0" err="1">
                <a:solidFill>
                  <a:schemeClr val="tx1"/>
                </a:solidFill>
                <a:effectLst/>
              </a:rPr>
              <a:t>Zechen</a:t>
            </a:r>
            <a:r>
              <a:rPr lang="en-IN" sz="1100" b="0" i="0" dirty="0">
                <a:solidFill>
                  <a:schemeClr val="tx1"/>
                </a:solidFill>
                <a:effectLst/>
              </a:rPr>
              <a:t>, </a:t>
            </a:r>
            <a:r>
              <a:rPr lang="en-IN" sz="1100" b="0" i="0" dirty="0" err="1">
                <a:solidFill>
                  <a:schemeClr val="tx1"/>
                </a:solidFill>
                <a:effectLst/>
              </a:rPr>
              <a:t>Fucheng</a:t>
            </a:r>
            <a:r>
              <a:rPr lang="en-IN" sz="1100" b="0" i="0" dirty="0">
                <a:solidFill>
                  <a:schemeClr val="tx1"/>
                </a:solidFill>
                <a:effectLst/>
              </a:rPr>
              <a:t> Wan, and Ning Ma. "Research and Implementation of Open Domain Question Answering System Based on </a:t>
            </a:r>
            <a:r>
              <a:rPr lang="en-IN" sz="1100" b="0" i="0" dirty="0" err="1">
                <a:solidFill>
                  <a:schemeClr val="tx1"/>
                </a:solidFill>
                <a:effectLst/>
              </a:rPr>
              <a:t>DuReader</a:t>
            </a:r>
            <a:r>
              <a:rPr lang="en-IN" sz="1100" b="0" i="0" dirty="0">
                <a:solidFill>
                  <a:schemeClr val="tx1"/>
                </a:solidFill>
                <a:effectLst/>
              </a:rPr>
              <a:t> Dataset and BIDAF Model." In </a:t>
            </a:r>
            <a:r>
              <a:rPr lang="en-IN" sz="1100" b="0" i="1" dirty="0">
                <a:solidFill>
                  <a:schemeClr val="tx1"/>
                </a:solidFill>
                <a:effectLst/>
              </a:rPr>
              <a:t>Journal of Physics: Conference Series</a:t>
            </a:r>
            <a:r>
              <a:rPr lang="en-IN" sz="1100" b="0" i="0" dirty="0">
                <a:solidFill>
                  <a:schemeClr val="tx1"/>
                </a:solidFill>
                <a:effectLst/>
              </a:rPr>
              <a:t>, vol. 1769, no. 1, p. 012033. IOP Publishing, 2021.</a:t>
            </a:r>
          </a:p>
          <a:p>
            <a:r>
              <a:rPr lang="en-IN" sz="1100" b="0" i="0" dirty="0">
                <a:solidFill>
                  <a:schemeClr val="tx1"/>
                </a:solidFill>
                <a:effectLst/>
              </a:rPr>
              <a:t>Levy, Sharon, Kevin Mo, </a:t>
            </a:r>
            <a:r>
              <a:rPr lang="en-IN" sz="1100" b="0" i="0" dirty="0" err="1">
                <a:solidFill>
                  <a:schemeClr val="tx1"/>
                </a:solidFill>
                <a:effectLst/>
              </a:rPr>
              <a:t>Wenhan</a:t>
            </a:r>
            <a:r>
              <a:rPr lang="en-IN" sz="1100" b="0" i="0" dirty="0">
                <a:solidFill>
                  <a:schemeClr val="tx1"/>
                </a:solidFill>
                <a:effectLst/>
              </a:rPr>
              <a:t> </a:t>
            </a:r>
            <a:r>
              <a:rPr lang="en-IN" sz="1100" b="0" i="0" dirty="0" err="1">
                <a:solidFill>
                  <a:schemeClr val="tx1"/>
                </a:solidFill>
                <a:effectLst/>
              </a:rPr>
              <a:t>Xiong</a:t>
            </a:r>
            <a:r>
              <a:rPr lang="en-IN" sz="1100" b="0" i="0" dirty="0">
                <a:solidFill>
                  <a:schemeClr val="tx1"/>
                </a:solidFill>
                <a:effectLst/>
              </a:rPr>
              <a:t>, and William Yang Wang. "Open-Domain Question-Answering for COVID-19 and Other Emergent Domains." </a:t>
            </a:r>
            <a:r>
              <a:rPr lang="en-IN" sz="1100" b="0" i="1" dirty="0" err="1">
                <a:solidFill>
                  <a:schemeClr val="tx1"/>
                </a:solidFill>
                <a:effectLst/>
              </a:rPr>
              <a:t>arXiv</a:t>
            </a:r>
            <a:r>
              <a:rPr lang="en-IN" sz="1100" b="0" i="1" dirty="0">
                <a:solidFill>
                  <a:schemeClr val="tx1"/>
                </a:solidFill>
                <a:effectLst/>
              </a:rPr>
              <a:t> preprint arXiv:2110.06962</a:t>
            </a:r>
            <a:r>
              <a:rPr lang="en-IN" sz="1100" b="0" i="0" dirty="0">
                <a:solidFill>
                  <a:schemeClr val="tx1"/>
                </a:solidFill>
                <a:effectLst/>
              </a:rPr>
              <a:t> (2021).</a:t>
            </a:r>
            <a:endParaRPr lang="en-IN" sz="1100" dirty="0">
              <a:solidFill>
                <a:schemeClr val="tx1"/>
              </a:solidFill>
            </a:endParaRPr>
          </a:p>
        </p:txBody>
      </p:sp>
      <p:sp>
        <p:nvSpPr>
          <p:cNvPr id="5" name="Content Placeholder 4">
            <a:extLst>
              <a:ext uri="{FF2B5EF4-FFF2-40B4-BE49-F238E27FC236}">
                <a16:creationId xmlns:a16="http://schemas.microsoft.com/office/drawing/2014/main" id="{62D61B08-0A02-4293-B5E9-A5BD4FBF6545}"/>
              </a:ext>
            </a:extLst>
          </p:cNvPr>
          <p:cNvSpPr>
            <a:spLocks noGrp="1"/>
          </p:cNvSpPr>
          <p:nvPr>
            <p:ph sz="half" idx="2"/>
          </p:nvPr>
        </p:nvSpPr>
        <p:spPr>
          <a:xfrm>
            <a:off x="6515944" y="1737359"/>
            <a:ext cx="4639736" cy="4959276"/>
          </a:xfrm>
        </p:spPr>
        <p:txBody>
          <a:bodyPr>
            <a:normAutofit lnSpcReduction="10000"/>
          </a:bodyPr>
          <a:lstStyle/>
          <a:p>
            <a:r>
              <a:rPr lang="en-IN" sz="1100" b="0" i="0" dirty="0">
                <a:solidFill>
                  <a:schemeClr val="tx1"/>
                </a:solidFill>
                <a:effectLst/>
              </a:rPr>
              <a:t>Zhan, </a:t>
            </a:r>
            <a:r>
              <a:rPr lang="en-IN" sz="1100" b="0" i="0" dirty="0" err="1">
                <a:solidFill>
                  <a:schemeClr val="tx1"/>
                </a:solidFill>
                <a:effectLst/>
              </a:rPr>
              <a:t>Xunlin</a:t>
            </a:r>
            <a:r>
              <a:rPr lang="en-IN" sz="1100" b="0" i="0" dirty="0">
                <a:solidFill>
                  <a:schemeClr val="tx1"/>
                </a:solidFill>
                <a:effectLst/>
              </a:rPr>
              <a:t>, </a:t>
            </a:r>
            <a:r>
              <a:rPr lang="en-IN" sz="1100" b="0" i="0" dirty="0" err="1">
                <a:solidFill>
                  <a:schemeClr val="tx1"/>
                </a:solidFill>
                <a:effectLst/>
              </a:rPr>
              <a:t>Yinya</a:t>
            </a:r>
            <a:r>
              <a:rPr lang="en-IN" sz="1100" b="0" i="0" dirty="0">
                <a:solidFill>
                  <a:schemeClr val="tx1"/>
                </a:solidFill>
                <a:effectLst/>
              </a:rPr>
              <a:t> Huang, Xiao Dong, </a:t>
            </a:r>
            <a:r>
              <a:rPr lang="en-IN" sz="1100" b="0" i="0" dirty="0" err="1">
                <a:solidFill>
                  <a:schemeClr val="tx1"/>
                </a:solidFill>
                <a:effectLst/>
              </a:rPr>
              <a:t>Qingxing</a:t>
            </a:r>
            <a:r>
              <a:rPr lang="en-IN" sz="1100" b="0" i="0" dirty="0">
                <a:solidFill>
                  <a:schemeClr val="tx1"/>
                </a:solidFill>
                <a:effectLst/>
              </a:rPr>
              <a:t> Cao, and </a:t>
            </a:r>
            <a:r>
              <a:rPr lang="en-IN" sz="1100" b="0" i="0" dirty="0" err="1">
                <a:solidFill>
                  <a:schemeClr val="tx1"/>
                </a:solidFill>
                <a:effectLst/>
              </a:rPr>
              <a:t>Xiaodan</a:t>
            </a:r>
            <a:r>
              <a:rPr lang="en-IN" sz="1100" b="0" i="0" dirty="0">
                <a:solidFill>
                  <a:schemeClr val="tx1"/>
                </a:solidFill>
                <a:effectLst/>
              </a:rPr>
              <a:t> Liang. "</a:t>
            </a:r>
            <a:r>
              <a:rPr lang="en-IN" sz="1100" b="0" i="0" dirty="0" err="1">
                <a:solidFill>
                  <a:schemeClr val="tx1"/>
                </a:solidFill>
                <a:effectLst/>
              </a:rPr>
              <a:t>PathReasoner</a:t>
            </a:r>
            <a:r>
              <a:rPr lang="en-IN" sz="1100" b="0" i="0" dirty="0">
                <a:solidFill>
                  <a:schemeClr val="tx1"/>
                </a:solidFill>
                <a:effectLst/>
              </a:rPr>
              <a:t>: Explainable reasoning paths for </a:t>
            </a:r>
            <a:r>
              <a:rPr lang="en-IN" sz="1100" b="0" i="0" dirty="0" err="1">
                <a:solidFill>
                  <a:schemeClr val="tx1"/>
                </a:solidFill>
                <a:effectLst/>
              </a:rPr>
              <a:t>commonsense</a:t>
            </a:r>
            <a:r>
              <a:rPr lang="en-IN" sz="1100" b="0" i="0" dirty="0">
                <a:solidFill>
                  <a:schemeClr val="tx1"/>
                </a:solidFill>
                <a:effectLst/>
              </a:rPr>
              <a:t> question answering." </a:t>
            </a:r>
            <a:r>
              <a:rPr lang="en-IN" sz="1100" b="0" i="1" dirty="0">
                <a:solidFill>
                  <a:schemeClr val="tx1"/>
                </a:solidFill>
                <a:effectLst/>
              </a:rPr>
              <a:t>Knowledge-Based Systems</a:t>
            </a:r>
            <a:r>
              <a:rPr lang="en-IN" sz="1100" b="0" i="0" dirty="0">
                <a:solidFill>
                  <a:schemeClr val="tx1"/>
                </a:solidFill>
                <a:effectLst/>
              </a:rPr>
              <a:t> 235 (2022): 107612.</a:t>
            </a:r>
          </a:p>
          <a:p>
            <a:r>
              <a:rPr lang="en-IN" sz="1100" b="0" i="0" dirty="0">
                <a:solidFill>
                  <a:schemeClr val="tx1"/>
                </a:solidFill>
                <a:effectLst/>
              </a:rPr>
              <a:t>Lee, Chia-</a:t>
            </a:r>
            <a:r>
              <a:rPr lang="en-IN" sz="1100" b="0" i="0" dirty="0" err="1">
                <a:solidFill>
                  <a:schemeClr val="tx1"/>
                </a:solidFill>
                <a:effectLst/>
              </a:rPr>
              <a:t>Hsuan</a:t>
            </a:r>
            <a:r>
              <a:rPr lang="en-IN" sz="1100" b="0" i="0" dirty="0">
                <a:solidFill>
                  <a:schemeClr val="tx1"/>
                </a:solidFill>
                <a:effectLst/>
              </a:rPr>
              <a:t>, Shang-Ming Wang, Huan-Cheng Chang, and Hung-Yi Lee. "ODSQA: Open-domain spoken question answering dataset." In </a:t>
            </a:r>
            <a:r>
              <a:rPr lang="en-IN" sz="1100" b="0" i="1" dirty="0">
                <a:solidFill>
                  <a:schemeClr val="tx1"/>
                </a:solidFill>
                <a:effectLst/>
              </a:rPr>
              <a:t>2018 IEEE Spoken Language Technology Workshop (SLT)</a:t>
            </a:r>
            <a:r>
              <a:rPr lang="en-IN" sz="1100" b="0" i="0" dirty="0">
                <a:solidFill>
                  <a:schemeClr val="tx1"/>
                </a:solidFill>
                <a:effectLst/>
              </a:rPr>
              <a:t>, pp. 949-956. IEEE, 2018.</a:t>
            </a:r>
            <a:endParaRPr lang="en-IN" sz="1100" dirty="0">
              <a:solidFill>
                <a:schemeClr val="tx1"/>
              </a:solidFill>
            </a:endParaRPr>
          </a:p>
          <a:p>
            <a:r>
              <a:rPr lang="en-IN" sz="1100" b="0" i="0" dirty="0">
                <a:solidFill>
                  <a:schemeClr val="tx1"/>
                </a:solidFill>
                <a:effectLst/>
              </a:rPr>
              <a:t>Yang, Yi, Wen-tau </a:t>
            </a:r>
            <a:r>
              <a:rPr lang="en-IN" sz="1100" b="0" i="0" dirty="0" err="1">
                <a:solidFill>
                  <a:schemeClr val="tx1"/>
                </a:solidFill>
                <a:effectLst/>
              </a:rPr>
              <a:t>Yih</a:t>
            </a:r>
            <a:r>
              <a:rPr lang="en-IN" sz="1100" b="0" i="0" dirty="0">
                <a:solidFill>
                  <a:schemeClr val="tx1"/>
                </a:solidFill>
                <a:effectLst/>
              </a:rPr>
              <a:t>, and Christopher Meek. "</a:t>
            </a:r>
            <a:r>
              <a:rPr lang="en-IN" sz="1100" b="0" i="0" dirty="0" err="1">
                <a:solidFill>
                  <a:schemeClr val="tx1"/>
                </a:solidFill>
                <a:effectLst/>
              </a:rPr>
              <a:t>Wikiqa</a:t>
            </a:r>
            <a:r>
              <a:rPr lang="en-IN" sz="1100" b="0" i="0" dirty="0">
                <a:solidFill>
                  <a:schemeClr val="tx1"/>
                </a:solidFill>
                <a:effectLst/>
              </a:rPr>
              <a:t>: A challenge dataset for open-domain question answering." In </a:t>
            </a:r>
            <a:r>
              <a:rPr lang="en-IN" sz="1100" b="0" i="1" dirty="0">
                <a:solidFill>
                  <a:schemeClr val="tx1"/>
                </a:solidFill>
                <a:effectLst/>
              </a:rPr>
              <a:t>Proceedings of the 2015 conference on empirical methods in natural language processing</a:t>
            </a:r>
            <a:r>
              <a:rPr lang="en-IN" sz="1100" b="0" i="0" dirty="0">
                <a:solidFill>
                  <a:schemeClr val="tx1"/>
                </a:solidFill>
                <a:effectLst/>
              </a:rPr>
              <a:t>, pp. 2013-2018. 2015.</a:t>
            </a:r>
          </a:p>
          <a:p>
            <a:r>
              <a:rPr lang="en-IN" sz="1100" b="0" i="0" dirty="0">
                <a:solidFill>
                  <a:schemeClr val="tx1"/>
                </a:solidFill>
                <a:effectLst/>
              </a:rPr>
              <a:t>Herzig, Jonathan, </a:t>
            </a:r>
            <a:r>
              <a:rPr lang="en-IN" sz="1100" b="0" i="0" dirty="0" err="1">
                <a:solidFill>
                  <a:schemeClr val="tx1"/>
                </a:solidFill>
                <a:effectLst/>
              </a:rPr>
              <a:t>Paweł</a:t>
            </a:r>
            <a:r>
              <a:rPr lang="en-IN" sz="1100" b="0" i="0" dirty="0">
                <a:solidFill>
                  <a:schemeClr val="tx1"/>
                </a:solidFill>
                <a:effectLst/>
              </a:rPr>
              <a:t> Krzysztof Nowak, Thomas Müller, Francesco </a:t>
            </a:r>
            <a:r>
              <a:rPr lang="en-IN" sz="1100" b="0" i="0" dirty="0" err="1">
                <a:solidFill>
                  <a:schemeClr val="tx1"/>
                </a:solidFill>
                <a:effectLst/>
              </a:rPr>
              <a:t>Piccinno</a:t>
            </a:r>
            <a:r>
              <a:rPr lang="en-IN" sz="1100" b="0" i="0" dirty="0">
                <a:solidFill>
                  <a:schemeClr val="tx1"/>
                </a:solidFill>
                <a:effectLst/>
              </a:rPr>
              <a:t>, and Julian Martin </a:t>
            </a:r>
            <a:r>
              <a:rPr lang="en-IN" sz="1100" b="0" i="0" dirty="0" err="1">
                <a:solidFill>
                  <a:schemeClr val="tx1"/>
                </a:solidFill>
                <a:effectLst/>
              </a:rPr>
              <a:t>Eisenschlos</a:t>
            </a:r>
            <a:r>
              <a:rPr lang="en-IN" sz="1100" b="0" i="0" dirty="0">
                <a:solidFill>
                  <a:schemeClr val="tx1"/>
                </a:solidFill>
                <a:effectLst/>
              </a:rPr>
              <a:t>. "</a:t>
            </a:r>
            <a:r>
              <a:rPr lang="en-IN" sz="1100" b="0" i="0" dirty="0" err="1">
                <a:solidFill>
                  <a:schemeClr val="tx1"/>
                </a:solidFill>
                <a:effectLst/>
              </a:rPr>
              <a:t>TaPas</a:t>
            </a:r>
            <a:r>
              <a:rPr lang="en-IN" sz="1100" b="0" i="0" dirty="0">
                <a:solidFill>
                  <a:schemeClr val="tx1"/>
                </a:solidFill>
                <a:effectLst/>
              </a:rPr>
              <a:t>: Weakly supervised table parsing via pre-training." </a:t>
            </a:r>
            <a:r>
              <a:rPr lang="en-IN" sz="1100" b="0" i="1" dirty="0" err="1">
                <a:solidFill>
                  <a:schemeClr val="tx1"/>
                </a:solidFill>
                <a:effectLst/>
              </a:rPr>
              <a:t>arXiv</a:t>
            </a:r>
            <a:r>
              <a:rPr lang="en-IN" sz="1100" b="0" i="1" dirty="0">
                <a:solidFill>
                  <a:schemeClr val="tx1"/>
                </a:solidFill>
                <a:effectLst/>
              </a:rPr>
              <a:t> preprint arXiv:2004.02349</a:t>
            </a:r>
            <a:r>
              <a:rPr lang="en-IN" sz="1100" b="0" i="0" dirty="0">
                <a:solidFill>
                  <a:schemeClr val="tx1"/>
                </a:solidFill>
                <a:effectLst/>
              </a:rPr>
              <a:t> (2020).</a:t>
            </a:r>
            <a:endParaRPr lang="en-IN" sz="1100" dirty="0">
              <a:solidFill>
                <a:schemeClr val="tx1"/>
              </a:solidFill>
            </a:endParaRPr>
          </a:p>
          <a:p>
            <a:r>
              <a:rPr lang="en-IN" sz="1050" b="0" i="0" dirty="0">
                <a:solidFill>
                  <a:schemeClr val="tx1"/>
                </a:solidFill>
                <a:effectLst/>
              </a:rPr>
              <a:t>Moon, </a:t>
            </a:r>
            <a:r>
              <a:rPr lang="en-IN" sz="1050" b="0" i="0" dirty="0" err="1">
                <a:solidFill>
                  <a:schemeClr val="tx1"/>
                </a:solidFill>
                <a:effectLst/>
              </a:rPr>
              <a:t>Sungrim</a:t>
            </a:r>
            <a:r>
              <a:rPr lang="en-IN" sz="1050" b="0" i="0" dirty="0">
                <a:solidFill>
                  <a:schemeClr val="tx1"/>
                </a:solidFill>
                <a:effectLst/>
              </a:rPr>
              <a:t>, Huan He, </a:t>
            </a:r>
            <a:r>
              <a:rPr lang="en-IN" sz="1050" b="0" i="0" dirty="0" err="1">
                <a:solidFill>
                  <a:schemeClr val="tx1"/>
                </a:solidFill>
                <a:effectLst/>
              </a:rPr>
              <a:t>Hongfang</a:t>
            </a:r>
            <a:r>
              <a:rPr lang="en-IN" sz="1050" b="0" i="0" dirty="0">
                <a:solidFill>
                  <a:schemeClr val="tx1"/>
                </a:solidFill>
                <a:effectLst/>
              </a:rPr>
              <a:t> Liu, and </a:t>
            </a:r>
            <a:r>
              <a:rPr lang="en-IN" sz="1050" b="0" i="0" dirty="0" err="1">
                <a:solidFill>
                  <a:schemeClr val="tx1"/>
                </a:solidFill>
                <a:effectLst/>
              </a:rPr>
              <a:t>Jungwei</a:t>
            </a:r>
            <a:r>
              <a:rPr lang="en-IN" sz="1050" b="0" i="0" dirty="0">
                <a:solidFill>
                  <a:schemeClr val="tx1"/>
                </a:solidFill>
                <a:effectLst/>
              </a:rPr>
              <a:t> W. Fan. "</a:t>
            </a:r>
            <a:r>
              <a:rPr lang="en-IN" sz="1050" b="0" i="0" dirty="0" err="1">
                <a:solidFill>
                  <a:schemeClr val="tx1"/>
                </a:solidFill>
                <a:effectLst/>
              </a:rPr>
              <a:t>RxWhyQA</a:t>
            </a:r>
            <a:r>
              <a:rPr lang="en-IN" sz="1050" b="0" i="0" dirty="0">
                <a:solidFill>
                  <a:schemeClr val="tx1"/>
                </a:solidFill>
                <a:effectLst/>
              </a:rPr>
              <a:t>: a clinical question-answering dataset with the challenge of multi-answer questions." </a:t>
            </a:r>
            <a:r>
              <a:rPr lang="en-IN" sz="1050" b="0" i="1" dirty="0" err="1">
                <a:solidFill>
                  <a:schemeClr val="tx1"/>
                </a:solidFill>
                <a:effectLst/>
              </a:rPr>
              <a:t>arXiv</a:t>
            </a:r>
            <a:r>
              <a:rPr lang="en-IN" sz="1050" b="0" i="1" dirty="0">
                <a:solidFill>
                  <a:schemeClr val="tx1"/>
                </a:solidFill>
                <a:effectLst/>
              </a:rPr>
              <a:t> preprint arXiv:2201.02517</a:t>
            </a:r>
            <a:r>
              <a:rPr lang="en-IN" sz="1050" b="0" i="0" dirty="0">
                <a:solidFill>
                  <a:schemeClr val="tx1"/>
                </a:solidFill>
                <a:effectLst/>
              </a:rPr>
              <a:t> (2022).</a:t>
            </a:r>
          </a:p>
          <a:p>
            <a:r>
              <a:rPr lang="en-IN" sz="1050" b="0" i="0" dirty="0">
                <a:solidFill>
                  <a:schemeClr val="tx1"/>
                </a:solidFill>
                <a:effectLst/>
              </a:rPr>
              <a:t>Antoniou, Christina, and Nick </a:t>
            </a:r>
            <a:r>
              <a:rPr lang="en-IN" sz="1050" b="0" i="0" dirty="0" err="1">
                <a:solidFill>
                  <a:schemeClr val="tx1"/>
                </a:solidFill>
                <a:effectLst/>
              </a:rPr>
              <a:t>Bassiliades</a:t>
            </a:r>
            <a:r>
              <a:rPr lang="en-IN" sz="1050" b="0" i="0" dirty="0">
                <a:solidFill>
                  <a:schemeClr val="tx1"/>
                </a:solidFill>
                <a:effectLst/>
              </a:rPr>
              <a:t>. "A survey on semantic question answering systems." </a:t>
            </a:r>
            <a:r>
              <a:rPr lang="en-IN" sz="1050" b="0" i="1" dirty="0">
                <a:solidFill>
                  <a:schemeClr val="tx1"/>
                </a:solidFill>
                <a:effectLst/>
              </a:rPr>
              <a:t>The Knowledge Engineering Review</a:t>
            </a:r>
            <a:r>
              <a:rPr lang="en-IN" sz="1050" b="0" i="0" dirty="0">
                <a:solidFill>
                  <a:schemeClr val="tx1"/>
                </a:solidFill>
                <a:effectLst/>
              </a:rPr>
              <a:t> 37 (2022).</a:t>
            </a:r>
          </a:p>
          <a:p>
            <a:r>
              <a:rPr lang="en-IN" sz="1050" b="0" i="0" dirty="0">
                <a:solidFill>
                  <a:schemeClr val="tx1"/>
                </a:solidFill>
                <a:effectLst/>
              </a:rPr>
              <a:t>Hao, </a:t>
            </a:r>
            <a:r>
              <a:rPr lang="en-IN" sz="1050" b="0" i="0" dirty="0" err="1">
                <a:solidFill>
                  <a:schemeClr val="tx1"/>
                </a:solidFill>
                <a:effectLst/>
              </a:rPr>
              <a:t>Tianyong</a:t>
            </a:r>
            <a:r>
              <a:rPr lang="en-IN" sz="1050" b="0" i="0" dirty="0">
                <a:solidFill>
                  <a:schemeClr val="tx1"/>
                </a:solidFill>
                <a:effectLst/>
              </a:rPr>
              <a:t>, </a:t>
            </a:r>
            <a:r>
              <a:rPr lang="en-IN" sz="1050" b="0" i="0" dirty="0" err="1">
                <a:solidFill>
                  <a:schemeClr val="tx1"/>
                </a:solidFill>
                <a:effectLst/>
              </a:rPr>
              <a:t>Xinxin</a:t>
            </a:r>
            <a:r>
              <a:rPr lang="en-IN" sz="1050" b="0" i="0" dirty="0">
                <a:solidFill>
                  <a:schemeClr val="tx1"/>
                </a:solidFill>
                <a:effectLst/>
              </a:rPr>
              <a:t> Li, Yulan He, Fu Lee Wang, and Yingying Qu. "Recent progress in leveraging deep learning methods for question answering." </a:t>
            </a:r>
            <a:r>
              <a:rPr lang="en-IN" sz="1050" b="0" i="1" dirty="0">
                <a:solidFill>
                  <a:schemeClr val="tx1"/>
                </a:solidFill>
                <a:effectLst/>
              </a:rPr>
              <a:t>Neural Computing and Applications</a:t>
            </a:r>
            <a:r>
              <a:rPr lang="en-IN" sz="1050" b="0" i="0" dirty="0">
                <a:solidFill>
                  <a:schemeClr val="tx1"/>
                </a:solidFill>
                <a:effectLst/>
              </a:rPr>
              <a:t> (2022): 1-19.</a:t>
            </a:r>
          </a:p>
          <a:p>
            <a:r>
              <a:rPr lang="en-IN" sz="1050" b="0" i="0" dirty="0">
                <a:solidFill>
                  <a:schemeClr val="tx1"/>
                </a:solidFill>
                <a:effectLst/>
              </a:rPr>
              <a:t>Yuan, Bowen, </a:t>
            </a:r>
            <a:r>
              <a:rPr lang="en-IN" sz="1050" b="0" i="0" dirty="0" err="1">
                <a:solidFill>
                  <a:schemeClr val="tx1"/>
                </a:solidFill>
                <a:effectLst/>
              </a:rPr>
              <a:t>Bairu</a:t>
            </a:r>
            <a:r>
              <a:rPr lang="en-IN" sz="1050" b="0" i="0" dirty="0">
                <a:solidFill>
                  <a:schemeClr val="tx1"/>
                </a:solidFill>
                <a:effectLst/>
              </a:rPr>
              <a:t> Chen, </a:t>
            </a:r>
            <a:r>
              <a:rPr lang="en-IN" sz="1050" b="0" i="0" dirty="0" err="1">
                <a:solidFill>
                  <a:schemeClr val="tx1"/>
                </a:solidFill>
                <a:effectLst/>
              </a:rPr>
              <a:t>Zhiyi</a:t>
            </a:r>
            <a:r>
              <a:rPr lang="en-IN" sz="1050" b="0" i="0" dirty="0">
                <a:solidFill>
                  <a:schemeClr val="tx1"/>
                </a:solidFill>
                <a:effectLst/>
              </a:rPr>
              <a:t> Tan, Xi Shao, and Bing-</a:t>
            </a:r>
            <a:r>
              <a:rPr lang="en-IN" sz="1050" b="0" i="0" dirty="0" err="1">
                <a:solidFill>
                  <a:schemeClr val="tx1"/>
                </a:solidFill>
                <a:effectLst/>
              </a:rPr>
              <a:t>Kun</a:t>
            </a:r>
            <a:r>
              <a:rPr lang="en-IN" sz="1050" b="0" i="0" dirty="0">
                <a:solidFill>
                  <a:schemeClr val="tx1"/>
                </a:solidFill>
                <a:effectLst/>
              </a:rPr>
              <a:t> Bao. "Unbiased feature enhancement framework for cross-modality person re-identification." </a:t>
            </a:r>
            <a:r>
              <a:rPr lang="en-IN" sz="1050" b="0" i="1" dirty="0">
                <a:solidFill>
                  <a:schemeClr val="tx1"/>
                </a:solidFill>
                <a:effectLst/>
              </a:rPr>
              <a:t>Multimedia Systems</a:t>
            </a:r>
            <a:r>
              <a:rPr lang="en-IN" sz="1050" b="0" i="0" dirty="0">
                <a:solidFill>
                  <a:schemeClr val="tx1"/>
                </a:solidFill>
                <a:effectLst/>
              </a:rPr>
              <a:t> (2022): 1-11.</a:t>
            </a:r>
            <a:endParaRPr lang="en-IN" sz="1100" dirty="0">
              <a:solidFill>
                <a:schemeClr val="tx1"/>
              </a:solidFill>
            </a:endParaRPr>
          </a:p>
        </p:txBody>
      </p:sp>
      <p:pic>
        <p:nvPicPr>
          <p:cNvPr id="6" name="Picture 2" descr="Faculties - Best Private University in Telangana &amp; Andhra Pradesh | KLH">
            <a:extLst>
              <a:ext uri="{FF2B5EF4-FFF2-40B4-BE49-F238E27FC236}">
                <a16:creationId xmlns:a16="http://schemas.microsoft.com/office/drawing/2014/main" id="{B7A06610-1F81-4C2D-8704-CD71EAA5C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1B08B65-0522-4FE7-8379-9372CCAC8EDB}"/>
              </a:ext>
            </a:extLst>
          </p:cNvPr>
          <p:cNvSpPr>
            <a:spLocks noGrp="1"/>
          </p:cNvSpPr>
          <p:nvPr>
            <p:ph type="dt" sz="half" idx="10"/>
          </p:nvPr>
        </p:nvSpPr>
        <p:spPr/>
        <p:txBody>
          <a:bodyPr/>
          <a:lstStyle/>
          <a:p>
            <a:r>
              <a:rPr lang="en-US"/>
              <a:t>3/1/2022</a:t>
            </a:r>
            <a:endParaRPr lang="en-US" dirty="0"/>
          </a:p>
        </p:txBody>
      </p:sp>
      <p:sp>
        <p:nvSpPr>
          <p:cNvPr id="7" name="Footer Placeholder 6">
            <a:extLst>
              <a:ext uri="{FF2B5EF4-FFF2-40B4-BE49-F238E27FC236}">
                <a16:creationId xmlns:a16="http://schemas.microsoft.com/office/drawing/2014/main" id="{F16F53C8-AAB0-402F-AA6F-DA7E49C4CCB5}"/>
              </a:ext>
            </a:extLst>
          </p:cNvPr>
          <p:cNvSpPr>
            <a:spLocks noGrp="1"/>
          </p:cNvSpPr>
          <p:nvPr>
            <p:ph type="ftr" sz="quarter" idx="11"/>
          </p:nvPr>
        </p:nvSpPr>
        <p:spPr/>
        <p:txBody>
          <a:bodyPr/>
          <a:lstStyle/>
          <a:p>
            <a:r>
              <a:rPr lang="en-US"/>
              <a:t>Open_Domain_Question_Answer</a:t>
            </a:r>
            <a:endParaRPr lang="en-US" dirty="0"/>
          </a:p>
        </p:txBody>
      </p:sp>
      <p:sp>
        <p:nvSpPr>
          <p:cNvPr id="8" name="Slide Number Placeholder 7">
            <a:extLst>
              <a:ext uri="{FF2B5EF4-FFF2-40B4-BE49-F238E27FC236}">
                <a16:creationId xmlns:a16="http://schemas.microsoft.com/office/drawing/2014/main" id="{0C0A6B22-BF5B-432A-91BE-7483A076114B}"/>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32233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indoor. Person is signing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7" name="Title 6">
            <a:extLst>
              <a:ext uri="{FF2B5EF4-FFF2-40B4-BE49-F238E27FC236}">
                <a16:creationId xmlns:a16="http://schemas.microsoft.com/office/drawing/2014/main" id="{E444079D-629C-4C44-8DB6-B4B5E7C54015}"/>
              </a:ext>
            </a:extLst>
          </p:cNvPr>
          <p:cNvSpPr>
            <a:spLocks noGrp="1"/>
          </p:cNvSpPr>
          <p:nvPr>
            <p:ph type="title"/>
          </p:nvPr>
        </p:nvSpPr>
        <p:spPr/>
        <p:txBody>
          <a:bodyPr/>
          <a:lstStyle/>
          <a:p>
            <a:r>
              <a:rPr lang="en-IN" dirty="0"/>
              <a:t>Suggestions</a:t>
            </a:r>
            <a:endParaRPr lang="en-US" dirty="0"/>
          </a:p>
        </p:txBody>
      </p:sp>
      <p:pic>
        <p:nvPicPr>
          <p:cNvPr id="4" name="Picture 2" descr="Faculties - Best Private University in Telangana &amp; Andhra Pradesh | KLH">
            <a:extLst>
              <a:ext uri="{FF2B5EF4-FFF2-40B4-BE49-F238E27FC236}">
                <a16:creationId xmlns:a16="http://schemas.microsoft.com/office/drawing/2014/main" id="{60F87492-4E1B-4B33-8107-C4272F1A1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9731" y="0"/>
            <a:ext cx="2432269" cy="1156447"/>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F3D9C54-5D48-4783-BF20-C6C342747B63}"/>
              </a:ext>
            </a:extLst>
          </p:cNvPr>
          <p:cNvSpPr>
            <a:spLocks noGrp="1"/>
          </p:cNvSpPr>
          <p:nvPr>
            <p:ph type="dt" sz="half" idx="10"/>
          </p:nvPr>
        </p:nvSpPr>
        <p:spPr/>
        <p:txBody>
          <a:bodyPr/>
          <a:lstStyle/>
          <a:p>
            <a:r>
              <a:rPr lang="en-US" noProof="0"/>
              <a:t>3/1/2022</a:t>
            </a:r>
            <a:endParaRPr lang="en-US" noProof="0" dirty="0"/>
          </a:p>
        </p:txBody>
      </p:sp>
      <p:sp>
        <p:nvSpPr>
          <p:cNvPr id="3" name="Footer Placeholder 2">
            <a:extLst>
              <a:ext uri="{FF2B5EF4-FFF2-40B4-BE49-F238E27FC236}">
                <a16:creationId xmlns:a16="http://schemas.microsoft.com/office/drawing/2014/main" id="{EC99CC6C-6945-44AD-B617-20BF08DF69EE}"/>
              </a:ext>
            </a:extLst>
          </p:cNvPr>
          <p:cNvSpPr>
            <a:spLocks noGrp="1"/>
          </p:cNvSpPr>
          <p:nvPr>
            <p:ph type="ftr" sz="quarter" idx="11"/>
          </p:nvPr>
        </p:nvSpPr>
        <p:spPr/>
        <p:txBody>
          <a:bodyPr/>
          <a:lstStyle/>
          <a:p>
            <a:r>
              <a:rPr lang="en-US" noProof="0"/>
              <a:t>Open_Domain_Question_Answer</a:t>
            </a:r>
            <a:endParaRPr lang="en-US" noProof="0" dirty="0"/>
          </a:p>
        </p:txBody>
      </p:sp>
      <p:sp>
        <p:nvSpPr>
          <p:cNvPr id="5" name="Slide Number Placeholder 4">
            <a:extLst>
              <a:ext uri="{FF2B5EF4-FFF2-40B4-BE49-F238E27FC236}">
                <a16:creationId xmlns:a16="http://schemas.microsoft.com/office/drawing/2014/main" id="{AD3D9EC5-D5E0-4BE7-9945-A056AA94A35A}"/>
              </a:ext>
            </a:extLst>
          </p:cNvPr>
          <p:cNvSpPr>
            <a:spLocks noGrp="1"/>
          </p:cNvSpPr>
          <p:nvPr>
            <p:ph type="sldNum" sz="quarter" idx="12"/>
          </p:nvPr>
        </p:nvSpPr>
        <p:spPr/>
        <p:txBody>
          <a:bodyPr/>
          <a:lstStyle/>
          <a:p>
            <a:fld id="{3A98EE3D-8CD1-4C3F-BD1C-C98C9596463C}" type="slidenum">
              <a:rPr lang="en-US" noProof="0" smtClean="0"/>
              <a:pPr/>
              <a:t>15</a:t>
            </a:fld>
            <a:endParaRPr lang="en-US" noProof="0" dirty="0"/>
          </a:p>
        </p:txBody>
      </p:sp>
    </p:spTree>
    <p:extLst>
      <p:ext uri="{BB962C8B-B14F-4D97-AF65-F5344CB8AC3E}">
        <p14:creationId xmlns:p14="http://schemas.microsoft.com/office/powerpoint/2010/main" val="1664008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Outline</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6071015" y="723900"/>
            <a:ext cx="5186597" cy="6062382"/>
          </a:xfrm>
        </p:spPr>
        <p:txBody>
          <a:bodyPr numCol="2">
            <a:normAutofit/>
          </a:bodyPr>
          <a:lstStyle/>
          <a:p>
            <a:pPr marL="0" indent="0">
              <a:spcBef>
                <a:spcPts val="0"/>
              </a:spcBef>
              <a:spcAft>
                <a:spcPts val="0"/>
              </a:spcAft>
              <a:buNone/>
            </a:pPr>
            <a:r>
              <a:rPr lang="en-US" b="1" dirty="0">
                <a:solidFill>
                  <a:schemeClr val="tx1"/>
                </a:solidFill>
              </a:rPr>
              <a:t>Introduction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Problem Statement </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Motivation</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Objectives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IN" b="1" dirty="0">
                <a:solidFill>
                  <a:schemeClr val="tx1"/>
                </a:solidFill>
              </a:rPr>
              <a:t>Flowchart</a:t>
            </a:r>
            <a:endParaRPr lang="en-US" b="1" dirty="0">
              <a:solidFill>
                <a:schemeClr val="tx1"/>
              </a:solidFill>
            </a:endParaRP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Literature Survey</a:t>
            </a:r>
            <a:endParaRPr lang="en-US" dirty="0">
              <a:solidFill>
                <a:schemeClr val="tx1"/>
              </a:solidFill>
            </a:endParaRP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Implementation</a:t>
            </a:r>
            <a:endParaRPr lang="en-IN" b="1" dirty="0">
              <a:solidFill>
                <a:schemeClr val="tx1"/>
              </a:solidFill>
            </a:endParaRP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Conclusion </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References</a:t>
            </a:r>
          </a:p>
          <a:p>
            <a:pPr marL="0" indent="0">
              <a:spcBef>
                <a:spcPts val="0"/>
              </a:spcBef>
              <a:spcAft>
                <a:spcPts val="0"/>
              </a:spcAft>
              <a:buNone/>
            </a:pPr>
            <a:endParaRPr lang="en-US" b="1" dirty="0">
              <a:solidFill>
                <a:schemeClr val="tx1"/>
              </a:solidFill>
            </a:endParaRPr>
          </a:p>
          <a:p>
            <a:pPr marL="0" indent="0">
              <a:spcBef>
                <a:spcPts val="0"/>
              </a:spcBef>
              <a:spcAft>
                <a:spcPts val="0"/>
              </a:spcAft>
              <a:buNone/>
            </a:pPr>
            <a:r>
              <a:rPr lang="en-US" b="1" dirty="0">
                <a:solidFill>
                  <a:schemeClr val="tx1"/>
                </a:solidFill>
              </a:rPr>
              <a:t>Suggestions</a:t>
            </a:r>
          </a:p>
        </p:txBody>
      </p:sp>
      <p:pic>
        <p:nvPicPr>
          <p:cNvPr id="3" name="Graphic 2" descr="Customer review RTL">
            <a:extLst>
              <a:ext uri="{FF2B5EF4-FFF2-40B4-BE49-F238E27FC236}">
                <a16:creationId xmlns:a16="http://schemas.microsoft.com/office/drawing/2014/main" id="{4B843BC2-7190-4B95-AE30-AD52CB6368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1098" y="733984"/>
            <a:ext cx="582706" cy="582706"/>
          </a:xfrm>
          <a:prstGeom prst="rect">
            <a:avLst/>
          </a:prstGeom>
        </p:spPr>
      </p:pic>
      <p:pic>
        <p:nvPicPr>
          <p:cNvPr id="5" name="Graphic 4" descr="Subtitles">
            <a:extLst>
              <a:ext uri="{FF2B5EF4-FFF2-40B4-BE49-F238E27FC236}">
                <a16:creationId xmlns:a16="http://schemas.microsoft.com/office/drawing/2014/main" id="{BDDB1C76-30EA-469D-91F3-F31437918C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71098" y="1376082"/>
            <a:ext cx="582706" cy="582706"/>
          </a:xfrm>
          <a:prstGeom prst="rect">
            <a:avLst/>
          </a:prstGeom>
        </p:spPr>
      </p:pic>
      <p:pic>
        <p:nvPicPr>
          <p:cNvPr id="8" name="Graphic 7" descr="Teacher">
            <a:extLst>
              <a:ext uri="{FF2B5EF4-FFF2-40B4-BE49-F238E27FC236}">
                <a16:creationId xmlns:a16="http://schemas.microsoft.com/office/drawing/2014/main" id="{713AE5DB-239C-4553-9FC0-B521E5AA8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6422" y="1972236"/>
            <a:ext cx="582705" cy="582705"/>
          </a:xfrm>
          <a:prstGeom prst="rect">
            <a:avLst/>
          </a:prstGeom>
        </p:spPr>
      </p:pic>
      <p:pic>
        <p:nvPicPr>
          <p:cNvPr id="12" name="Graphic 11" descr="Lightbulb and pencil">
            <a:extLst>
              <a:ext uri="{FF2B5EF4-FFF2-40B4-BE49-F238E27FC236}">
                <a16:creationId xmlns:a16="http://schemas.microsoft.com/office/drawing/2014/main" id="{A9FEA341-4C64-4D16-9454-9AEADACA7E1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22010" y="2596403"/>
            <a:ext cx="582705" cy="582705"/>
          </a:xfrm>
          <a:prstGeom prst="rect">
            <a:avLst/>
          </a:prstGeom>
        </p:spPr>
      </p:pic>
      <p:pic>
        <p:nvPicPr>
          <p:cNvPr id="14" name="Graphic 13" descr="Document">
            <a:extLst>
              <a:ext uri="{FF2B5EF4-FFF2-40B4-BE49-F238E27FC236}">
                <a16:creationId xmlns:a16="http://schemas.microsoft.com/office/drawing/2014/main" id="{EA20BE91-05C8-483B-9276-2AA9793429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22009" y="3755091"/>
            <a:ext cx="582705" cy="582705"/>
          </a:xfrm>
          <a:prstGeom prst="rect">
            <a:avLst/>
          </a:prstGeom>
        </p:spPr>
      </p:pic>
      <p:pic>
        <p:nvPicPr>
          <p:cNvPr id="20" name="Graphic 19" descr="Users">
            <a:extLst>
              <a:ext uri="{FF2B5EF4-FFF2-40B4-BE49-F238E27FC236}">
                <a16:creationId xmlns:a16="http://schemas.microsoft.com/office/drawing/2014/main" id="{3ADAEAEF-E9A7-4A06-B42E-1BE59138EDF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05159" y="5022679"/>
            <a:ext cx="582705" cy="582705"/>
          </a:xfrm>
          <a:prstGeom prst="rect">
            <a:avLst/>
          </a:prstGeom>
        </p:spPr>
      </p:pic>
      <p:pic>
        <p:nvPicPr>
          <p:cNvPr id="22" name="Graphic 21" descr="Checklist RTL">
            <a:extLst>
              <a:ext uri="{FF2B5EF4-FFF2-40B4-BE49-F238E27FC236}">
                <a16:creationId xmlns:a16="http://schemas.microsoft.com/office/drawing/2014/main" id="{77E0018C-6B46-4923-87B6-7E24652CAC9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377366" y="5584096"/>
            <a:ext cx="582705" cy="582705"/>
          </a:xfrm>
          <a:prstGeom prst="rect">
            <a:avLst/>
          </a:prstGeom>
        </p:spPr>
      </p:pic>
      <p:pic>
        <p:nvPicPr>
          <p:cNvPr id="24" name="Graphic 23" descr="Blackboard">
            <a:extLst>
              <a:ext uri="{FF2B5EF4-FFF2-40B4-BE49-F238E27FC236}">
                <a16:creationId xmlns:a16="http://schemas.microsoft.com/office/drawing/2014/main" id="{EF352DFD-69E1-43CC-AE6D-1EB83852659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385733" y="6145513"/>
            <a:ext cx="582705" cy="582705"/>
          </a:xfrm>
          <a:prstGeom prst="rect">
            <a:avLst/>
          </a:prstGeom>
        </p:spPr>
      </p:pic>
      <p:pic>
        <p:nvPicPr>
          <p:cNvPr id="15" name="Picture 2" descr="Faculties - Best Private University in Telangana &amp; Andhra Pradesh | KLH">
            <a:extLst>
              <a:ext uri="{FF2B5EF4-FFF2-40B4-BE49-F238E27FC236}">
                <a16:creationId xmlns:a16="http://schemas.microsoft.com/office/drawing/2014/main" id="{4ADF1B74-5258-431E-9981-4AA5300F2FC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Pie chart">
            <a:extLst>
              <a:ext uri="{FF2B5EF4-FFF2-40B4-BE49-F238E27FC236}">
                <a16:creationId xmlns:a16="http://schemas.microsoft.com/office/drawing/2014/main" id="{B6937891-FDF0-45AC-B8B7-BEB53B188BC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172" y="3220570"/>
            <a:ext cx="519955" cy="519955"/>
          </a:xfrm>
          <a:prstGeom prst="rect">
            <a:avLst/>
          </a:prstGeom>
        </p:spPr>
      </p:pic>
      <p:sp>
        <p:nvSpPr>
          <p:cNvPr id="2" name="Date Placeholder 1">
            <a:extLst>
              <a:ext uri="{FF2B5EF4-FFF2-40B4-BE49-F238E27FC236}">
                <a16:creationId xmlns:a16="http://schemas.microsoft.com/office/drawing/2014/main" id="{E8427832-3C5E-4A7F-878D-371627FBFC29}"/>
              </a:ext>
            </a:extLst>
          </p:cNvPr>
          <p:cNvSpPr>
            <a:spLocks noGrp="1"/>
          </p:cNvSpPr>
          <p:nvPr>
            <p:ph type="dt" sz="half" idx="10"/>
          </p:nvPr>
        </p:nvSpPr>
        <p:spPr/>
        <p:txBody>
          <a:bodyPr/>
          <a:lstStyle/>
          <a:p>
            <a:r>
              <a:rPr lang="en-US" noProof="0"/>
              <a:t>3/1/2022</a:t>
            </a:r>
            <a:endParaRPr lang="en-US" noProof="0" dirty="0"/>
          </a:p>
        </p:txBody>
      </p:sp>
      <p:sp>
        <p:nvSpPr>
          <p:cNvPr id="6" name="Footer Placeholder 5">
            <a:extLst>
              <a:ext uri="{FF2B5EF4-FFF2-40B4-BE49-F238E27FC236}">
                <a16:creationId xmlns:a16="http://schemas.microsoft.com/office/drawing/2014/main" id="{D0BE4804-E16E-4ECC-8111-564FAFB16521}"/>
              </a:ext>
            </a:extLst>
          </p:cNvPr>
          <p:cNvSpPr>
            <a:spLocks noGrp="1"/>
          </p:cNvSpPr>
          <p:nvPr>
            <p:ph type="ftr" sz="quarter" idx="11"/>
          </p:nvPr>
        </p:nvSpPr>
        <p:spPr/>
        <p:txBody>
          <a:bodyPr/>
          <a:lstStyle/>
          <a:p>
            <a:r>
              <a:rPr lang="en-US" noProof="0"/>
              <a:t>Open_Domain_Question_Answer</a:t>
            </a:r>
            <a:endParaRPr lang="en-US" noProof="0" dirty="0"/>
          </a:p>
        </p:txBody>
      </p:sp>
      <p:sp>
        <p:nvSpPr>
          <p:cNvPr id="11" name="Slide Number Placeholder 10">
            <a:extLst>
              <a:ext uri="{FF2B5EF4-FFF2-40B4-BE49-F238E27FC236}">
                <a16:creationId xmlns:a16="http://schemas.microsoft.com/office/drawing/2014/main" id="{27BD6F23-563B-45AE-A210-09E0C8371700}"/>
              </a:ext>
            </a:extLst>
          </p:cNvPr>
          <p:cNvSpPr>
            <a:spLocks noGrp="1"/>
          </p:cNvSpPr>
          <p:nvPr>
            <p:ph type="sldNum" sz="quarter" idx="12"/>
          </p:nvPr>
        </p:nvSpPr>
        <p:spPr/>
        <p:txBody>
          <a:bodyPr/>
          <a:lstStyle/>
          <a:p>
            <a:fld id="{3A98EE3D-8CD1-4C3F-BD1C-C98C9596463C}" type="slidenum">
              <a:rPr lang="en-US" noProof="0" smtClean="0"/>
              <a:pPr/>
              <a:t>2</a:t>
            </a:fld>
            <a:endParaRPr lang="en-US" noProof="0" dirty="0"/>
          </a:p>
        </p:txBody>
      </p:sp>
      <p:pic>
        <p:nvPicPr>
          <p:cNvPr id="18" name="Graphic 17" descr="List RTL">
            <a:extLst>
              <a:ext uri="{FF2B5EF4-FFF2-40B4-BE49-F238E27FC236}">
                <a16:creationId xmlns:a16="http://schemas.microsoft.com/office/drawing/2014/main" id="{E2306AB6-E71D-58EE-6380-86F7D0039B2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45876" y="4425408"/>
            <a:ext cx="582705" cy="582705"/>
          </a:xfrm>
          <a:prstGeom prst="rect">
            <a:avLst/>
          </a:prstGeom>
        </p:spPr>
      </p:pic>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88AE-4677-475E-8D78-1FB3CAD8E373}"/>
              </a:ext>
            </a:extLst>
          </p:cNvPr>
          <p:cNvSpPr>
            <a:spLocks noGrp="1"/>
          </p:cNvSpPr>
          <p:nvPr>
            <p:ph type="title"/>
          </p:nvPr>
        </p:nvSpPr>
        <p:spPr/>
        <p:txBody>
          <a:bodyPr/>
          <a:lstStyle/>
          <a:p>
            <a:r>
              <a:rPr lang="en-US" b="1"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73C1E684-4CBF-487C-906F-AC64BC3592CE}"/>
              </a:ext>
            </a:extLst>
          </p:cNvPr>
          <p:cNvSpPr>
            <a:spLocks noGrp="1"/>
          </p:cNvSpPr>
          <p:nvPr>
            <p:ph idx="1"/>
          </p:nvPr>
        </p:nvSpPr>
        <p:spPr/>
        <p:txBody>
          <a:bodyPr numCol="1" spcCol="180000">
            <a:normAutofit/>
          </a:bodyPr>
          <a:lstStyle/>
          <a:p>
            <a:pPr algn="ctr"/>
            <a:r>
              <a:rPr lang="en-IN" sz="2400" b="1" dirty="0">
                <a:solidFill>
                  <a:schemeClr val="tx1"/>
                </a:solidFill>
              </a:rPr>
              <a:t>Open-ended Open Questionnaire (</a:t>
            </a:r>
            <a:r>
              <a:rPr lang="en-IN" sz="2400" b="1" dirty="0" err="1">
                <a:solidFill>
                  <a:schemeClr val="tx1"/>
                </a:solidFill>
              </a:rPr>
              <a:t>OpenQA</a:t>
            </a:r>
            <a:r>
              <a:rPr lang="en-IN" sz="2400" b="1" dirty="0">
                <a:solidFill>
                  <a:schemeClr val="tx1"/>
                </a:solidFill>
              </a:rPr>
              <a:t>) is an important function in Natural Language Processing (NLP), which aims to answer a question in a natural language based on large informal texts.</a:t>
            </a:r>
          </a:p>
          <a:p>
            <a:pPr algn="ctr"/>
            <a:r>
              <a:rPr lang="en-IN" sz="2400" b="1" dirty="0">
                <a:solidFill>
                  <a:schemeClr val="tx1"/>
                </a:solidFill>
              </a:rPr>
              <a:t>Natural language processing (NLP) refers back to the branch of laptop science—and more specifically, the branch of synthetic intelligence or AI—concerned with giving computers the capability to understand textual content and spoken phrases in lots the equal way human beings can.</a:t>
            </a:r>
          </a:p>
          <a:p>
            <a:pPr algn="ctr"/>
            <a:r>
              <a:rPr lang="en-IN" sz="2400" b="1" dirty="0">
                <a:solidFill>
                  <a:schemeClr val="tx1"/>
                </a:solidFill>
              </a:rPr>
              <a:t>Sub – domain </a:t>
            </a:r>
            <a:r>
              <a:rPr lang="en-IN" sz="2400" b="1" dirty="0">
                <a:solidFill>
                  <a:schemeClr val="tx1"/>
                </a:solidFill>
                <a:sym typeface="Wingdings" panose="05000000000000000000" pitchFamily="2" charset="2"/>
              </a:rPr>
              <a:t>Open-domain Question Answering</a:t>
            </a:r>
            <a:endParaRPr lang="en-IN" sz="2400" b="1" dirty="0">
              <a:solidFill>
                <a:schemeClr val="tx1"/>
              </a:solidFill>
            </a:endParaRPr>
          </a:p>
        </p:txBody>
      </p:sp>
      <p:pic>
        <p:nvPicPr>
          <p:cNvPr id="5" name="Picture 2" descr="Faculties - Best Private University in Telangana &amp; Andhra Pradesh | KLH">
            <a:extLst>
              <a:ext uri="{FF2B5EF4-FFF2-40B4-BE49-F238E27FC236}">
                <a16:creationId xmlns:a16="http://schemas.microsoft.com/office/drawing/2014/main" id="{BF417D8E-C777-480C-8BA2-F5BEC2027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F06ACB9-7280-4F10-B501-B7CF507F787C}"/>
              </a:ext>
            </a:extLst>
          </p:cNvPr>
          <p:cNvSpPr>
            <a:spLocks noGrp="1"/>
          </p:cNvSpPr>
          <p:nvPr>
            <p:ph type="dt" sz="half" idx="10"/>
          </p:nvPr>
        </p:nvSpPr>
        <p:spPr/>
        <p:txBody>
          <a:bodyPr/>
          <a:lstStyle/>
          <a:p>
            <a:r>
              <a:rPr lang="en-US"/>
              <a:t>3/1/2022</a:t>
            </a:r>
            <a:endParaRPr lang="en-US" dirty="0"/>
          </a:p>
        </p:txBody>
      </p:sp>
      <p:sp>
        <p:nvSpPr>
          <p:cNvPr id="6" name="Footer Placeholder 5">
            <a:extLst>
              <a:ext uri="{FF2B5EF4-FFF2-40B4-BE49-F238E27FC236}">
                <a16:creationId xmlns:a16="http://schemas.microsoft.com/office/drawing/2014/main" id="{B84C1080-73CA-403D-9A3F-77704779034F}"/>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4FF384A6-6D9E-4B51-8E66-971E0CDCD651}"/>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232774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Problem Statement</a:t>
            </a:r>
            <a:endParaRPr lang="en-IN" dirty="0">
              <a:solidFill>
                <a:schemeClr val="tx1"/>
              </a:solidFill>
            </a:endParaRPr>
          </a:p>
        </p:txBody>
      </p:sp>
      <p:sp>
        <p:nvSpPr>
          <p:cNvPr id="3" name="Content Placeholder 2">
            <a:extLst>
              <a:ext uri="{FF2B5EF4-FFF2-40B4-BE49-F238E27FC236}">
                <a16:creationId xmlns:a16="http://schemas.microsoft.com/office/drawing/2014/main" id="{73A244A7-70A0-409F-A328-41BDF634B7CD}"/>
              </a:ext>
            </a:extLst>
          </p:cNvPr>
          <p:cNvSpPr>
            <a:spLocks noGrp="1"/>
          </p:cNvSpPr>
          <p:nvPr>
            <p:ph idx="1"/>
          </p:nvPr>
        </p:nvSpPr>
        <p:spPr/>
        <p:txBody>
          <a:bodyPr>
            <a:normAutofit/>
          </a:bodyPr>
          <a:lstStyle/>
          <a:p>
            <a:pPr algn="ctr"/>
            <a:r>
              <a:rPr lang="en-IN" sz="2400" b="1" dirty="0">
                <a:solidFill>
                  <a:schemeClr val="tx1"/>
                </a:solidFill>
              </a:rPr>
              <a:t>Question answering (QA) is a computer science discipline within the fields of information retrieval and natural language processing (NLP), which is concerned with building systems that automatically answer questions posed by humans in a natural language. To accomplish this, we will use a Python library and TensorFlow wrapper that makes deep learning and AI.</a:t>
            </a:r>
          </a:p>
        </p:txBody>
      </p:sp>
      <p:pic>
        <p:nvPicPr>
          <p:cNvPr id="5" name="Picture 2" descr="Faculties - Best Private University in Telangana &amp; Andhra Pradesh | KLH">
            <a:extLst>
              <a:ext uri="{FF2B5EF4-FFF2-40B4-BE49-F238E27FC236}">
                <a16:creationId xmlns:a16="http://schemas.microsoft.com/office/drawing/2014/main" id="{64275DC6-A84F-4FC4-A4BC-ED7A901DB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8778DF6-A354-483D-9503-4DBFFB6BAD83}"/>
              </a:ext>
            </a:extLst>
          </p:cNvPr>
          <p:cNvSpPr>
            <a:spLocks noGrp="1"/>
          </p:cNvSpPr>
          <p:nvPr>
            <p:ph type="dt" sz="half" idx="10"/>
          </p:nvPr>
        </p:nvSpPr>
        <p:spPr/>
        <p:txBody>
          <a:bodyPr/>
          <a:lstStyle/>
          <a:p>
            <a:r>
              <a:rPr lang="en-US"/>
              <a:t>3/1/2022</a:t>
            </a:r>
            <a:endParaRPr lang="en-US" dirty="0"/>
          </a:p>
        </p:txBody>
      </p:sp>
      <p:sp>
        <p:nvSpPr>
          <p:cNvPr id="4" name="Footer Placeholder 3">
            <a:extLst>
              <a:ext uri="{FF2B5EF4-FFF2-40B4-BE49-F238E27FC236}">
                <a16:creationId xmlns:a16="http://schemas.microsoft.com/office/drawing/2014/main" id="{126058B5-7B7C-470B-8A15-40F117522D40}"/>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24E1D0BD-6573-48A5-AA0F-60CA19633B3C}"/>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79633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32B3-00AB-4EE0-9EDF-D0DD03B59970}"/>
              </a:ext>
            </a:extLst>
          </p:cNvPr>
          <p:cNvSpPr>
            <a:spLocks noGrp="1"/>
          </p:cNvSpPr>
          <p:nvPr>
            <p:ph type="title"/>
          </p:nvPr>
        </p:nvSpPr>
        <p:spPr/>
        <p:txBody>
          <a:bodyPr/>
          <a:lstStyle/>
          <a:p>
            <a:r>
              <a:rPr lang="en-US" b="1" dirty="0">
                <a:solidFill>
                  <a:schemeClr val="tx1"/>
                </a:solidFill>
              </a:rPr>
              <a:t>Motivation</a:t>
            </a:r>
            <a:endParaRPr lang="en-IN" dirty="0">
              <a:solidFill>
                <a:schemeClr val="tx1"/>
              </a:solidFill>
            </a:endParaRPr>
          </a:p>
        </p:txBody>
      </p:sp>
      <p:sp>
        <p:nvSpPr>
          <p:cNvPr id="3" name="Content Placeholder 2">
            <a:extLst>
              <a:ext uri="{FF2B5EF4-FFF2-40B4-BE49-F238E27FC236}">
                <a16:creationId xmlns:a16="http://schemas.microsoft.com/office/drawing/2014/main" id="{E667E01B-7A8F-4429-BA96-18D28C29EE73}"/>
              </a:ext>
            </a:extLst>
          </p:cNvPr>
          <p:cNvSpPr>
            <a:spLocks noGrp="1"/>
          </p:cNvSpPr>
          <p:nvPr>
            <p:ph idx="1"/>
          </p:nvPr>
        </p:nvSpPr>
        <p:spPr/>
        <p:txBody>
          <a:bodyPr>
            <a:normAutofit/>
          </a:bodyPr>
          <a:lstStyle/>
          <a:p>
            <a:pPr algn="ctr"/>
            <a:r>
              <a:rPr lang="en-IN" sz="2800" b="1" dirty="0">
                <a:solidFill>
                  <a:schemeClr val="tx1"/>
                </a:solidFill>
              </a:rPr>
              <a:t>Aims to answer the question in the form of a natural language based on large informal texts.</a:t>
            </a:r>
          </a:p>
        </p:txBody>
      </p:sp>
      <p:pic>
        <p:nvPicPr>
          <p:cNvPr id="5" name="Picture 2" descr="Faculties - Best Private University in Telangana &amp; Andhra Pradesh | KLH">
            <a:extLst>
              <a:ext uri="{FF2B5EF4-FFF2-40B4-BE49-F238E27FC236}">
                <a16:creationId xmlns:a16="http://schemas.microsoft.com/office/drawing/2014/main" id="{78DDA1FD-3B11-498A-AACD-ED635DA7C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A03D521-4849-4F43-ACF5-B7F468DEE3D4}"/>
              </a:ext>
            </a:extLst>
          </p:cNvPr>
          <p:cNvSpPr>
            <a:spLocks noGrp="1"/>
          </p:cNvSpPr>
          <p:nvPr>
            <p:ph type="dt" sz="half" idx="10"/>
          </p:nvPr>
        </p:nvSpPr>
        <p:spPr/>
        <p:txBody>
          <a:bodyPr/>
          <a:lstStyle/>
          <a:p>
            <a:r>
              <a:rPr lang="en-US"/>
              <a:t>3/1/2022</a:t>
            </a:r>
            <a:endParaRPr lang="en-US" dirty="0"/>
          </a:p>
        </p:txBody>
      </p:sp>
      <p:sp>
        <p:nvSpPr>
          <p:cNvPr id="6" name="Footer Placeholder 5">
            <a:extLst>
              <a:ext uri="{FF2B5EF4-FFF2-40B4-BE49-F238E27FC236}">
                <a16:creationId xmlns:a16="http://schemas.microsoft.com/office/drawing/2014/main" id="{009A74C0-2CD7-4A9F-8B27-19ED365FEB0A}"/>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1B292599-A628-468C-8B73-BD3A05025988}"/>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160901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F1DD-B108-44D9-9246-C4CE0774A7C1}"/>
              </a:ext>
            </a:extLst>
          </p:cNvPr>
          <p:cNvSpPr>
            <a:spLocks noGrp="1"/>
          </p:cNvSpPr>
          <p:nvPr>
            <p:ph type="title"/>
          </p:nvPr>
        </p:nvSpPr>
        <p:spPr/>
        <p:txBody>
          <a:bodyPr/>
          <a:lstStyle/>
          <a:p>
            <a:r>
              <a:rPr lang="en-US" b="1" dirty="0">
                <a:solidFill>
                  <a:schemeClr val="tx1"/>
                </a:solidFill>
              </a:rPr>
              <a:t>Objectives</a:t>
            </a:r>
            <a:endParaRPr lang="en-IN" dirty="0">
              <a:solidFill>
                <a:schemeClr val="tx1"/>
              </a:solidFill>
            </a:endParaRPr>
          </a:p>
        </p:txBody>
      </p:sp>
      <p:sp>
        <p:nvSpPr>
          <p:cNvPr id="3" name="Content Placeholder 2">
            <a:extLst>
              <a:ext uri="{FF2B5EF4-FFF2-40B4-BE49-F238E27FC236}">
                <a16:creationId xmlns:a16="http://schemas.microsoft.com/office/drawing/2014/main" id="{093B4B49-8799-4B76-88F8-E88BA9076480}"/>
              </a:ext>
            </a:extLst>
          </p:cNvPr>
          <p:cNvSpPr>
            <a:spLocks noGrp="1"/>
          </p:cNvSpPr>
          <p:nvPr>
            <p:ph idx="1"/>
          </p:nvPr>
        </p:nvSpPr>
        <p:spPr/>
        <p:txBody>
          <a:bodyPr>
            <a:normAutofit fontScale="92500" lnSpcReduction="10000"/>
          </a:bodyPr>
          <a:lstStyle/>
          <a:p>
            <a:pPr algn="ctr"/>
            <a:r>
              <a:rPr lang="en-US" sz="2400" b="1" dirty="0">
                <a:solidFill>
                  <a:schemeClr val="tx1"/>
                </a:solidFill>
              </a:rPr>
              <a:t>Objective of the question answering system (QA) is to generate brief answers to the summary questions asked in natural language. </a:t>
            </a:r>
          </a:p>
          <a:p>
            <a:pPr algn="ctr"/>
            <a:r>
              <a:rPr lang="en-US" sz="2400" b="1" dirty="0">
                <a:solidFill>
                  <a:schemeClr val="tx1"/>
                </a:solidFill>
              </a:rPr>
              <a:t>This kind of information retrieval is required with the growth of digital information. </a:t>
            </a:r>
          </a:p>
          <a:p>
            <a:pPr algn="ctr"/>
            <a:r>
              <a:rPr lang="en-US" sz="2400" b="1" dirty="0">
                <a:solidFill>
                  <a:schemeClr val="tx1"/>
                </a:solidFill>
              </a:rPr>
              <a:t>Previously QAS were developed for a specific domain and had limited efficiency. </a:t>
            </a:r>
          </a:p>
          <a:p>
            <a:pPr algn="ctr"/>
            <a:r>
              <a:rPr lang="en-US" sz="2400" b="1" dirty="0">
                <a:solidFill>
                  <a:schemeClr val="tx1"/>
                </a:solidFill>
              </a:rPr>
              <a:t>Present QAS Target on types of questions commonly asked by users, characteristics of data source, and correct answer generated. We aim to build a web-scale QA system</a:t>
            </a:r>
          </a:p>
          <a:p>
            <a:pPr algn="ctr"/>
            <a:r>
              <a:rPr lang="en-US" sz="2400" b="1" dirty="0">
                <a:solidFill>
                  <a:schemeClr val="tx1"/>
                </a:solidFill>
              </a:rPr>
              <a:t>Most QA systems before answer extraction do question classification for predicting entity type of answer of the question.</a:t>
            </a:r>
            <a:endParaRPr lang="en-IN" sz="2400" b="1" dirty="0">
              <a:solidFill>
                <a:schemeClr val="tx1"/>
              </a:solidFill>
            </a:endParaRPr>
          </a:p>
        </p:txBody>
      </p:sp>
      <p:pic>
        <p:nvPicPr>
          <p:cNvPr id="5" name="Picture 2" descr="Faculties - Best Private University in Telangana &amp; Andhra Pradesh | KLH">
            <a:extLst>
              <a:ext uri="{FF2B5EF4-FFF2-40B4-BE49-F238E27FC236}">
                <a16:creationId xmlns:a16="http://schemas.microsoft.com/office/drawing/2014/main" id="{BCB2E02C-AD69-418D-A45B-AF48AB334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C5EAF5A-CA86-4DEB-9069-D5429490B798}"/>
              </a:ext>
            </a:extLst>
          </p:cNvPr>
          <p:cNvSpPr>
            <a:spLocks noGrp="1"/>
          </p:cNvSpPr>
          <p:nvPr>
            <p:ph type="dt" sz="half" idx="10"/>
          </p:nvPr>
        </p:nvSpPr>
        <p:spPr/>
        <p:txBody>
          <a:bodyPr/>
          <a:lstStyle/>
          <a:p>
            <a:r>
              <a:rPr lang="en-US"/>
              <a:t>3/1/2022</a:t>
            </a:r>
            <a:endParaRPr lang="en-US" dirty="0"/>
          </a:p>
        </p:txBody>
      </p:sp>
      <p:sp>
        <p:nvSpPr>
          <p:cNvPr id="6" name="Footer Placeholder 5">
            <a:extLst>
              <a:ext uri="{FF2B5EF4-FFF2-40B4-BE49-F238E27FC236}">
                <a16:creationId xmlns:a16="http://schemas.microsoft.com/office/drawing/2014/main" id="{EC835475-84C3-4EE1-8AEA-699F625CC860}"/>
              </a:ext>
            </a:extLst>
          </p:cNvPr>
          <p:cNvSpPr>
            <a:spLocks noGrp="1"/>
          </p:cNvSpPr>
          <p:nvPr>
            <p:ph type="ftr" sz="quarter" idx="11"/>
          </p:nvPr>
        </p:nvSpPr>
        <p:spPr/>
        <p:txBody>
          <a:bodyPr/>
          <a:lstStyle/>
          <a:p>
            <a:r>
              <a:rPr lang="en-US"/>
              <a:t>Open_Domain_Question_Answer</a:t>
            </a:r>
            <a:endParaRPr lang="en-US" dirty="0"/>
          </a:p>
        </p:txBody>
      </p:sp>
      <p:sp>
        <p:nvSpPr>
          <p:cNvPr id="7" name="Slide Number Placeholder 6">
            <a:extLst>
              <a:ext uri="{FF2B5EF4-FFF2-40B4-BE49-F238E27FC236}">
                <a16:creationId xmlns:a16="http://schemas.microsoft.com/office/drawing/2014/main" id="{8E86AEE1-86BC-44CF-9828-5E755CA87FA7}"/>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40811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4EF2-A904-4C26-BF42-FECB314476F9}"/>
              </a:ext>
            </a:extLst>
          </p:cNvPr>
          <p:cNvSpPr>
            <a:spLocks noGrp="1"/>
          </p:cNvSpPr>
          <p:nvPr>
            <p:ph type="title"/>
          </p:nvPr>
        </p:nvSpPr>
        <p:spPr/>
        <p:txBody>
          <a:bodyPr/>
          <a:lstStyle/>
          <a:p>
            <a:r>
              <a:rPr lang="en-IN" dirty="0">
                <a:solidFill>
                  <a:schemeClr val="tx1"/>
                </a:solidFill>
              </a:rPr>
              <a:t>Flow Diagram</a:t>
            </a:r>
          </a:p>
        </p:txBody>
      </p:sp>
      <p:pic>
        <p:nvPicPr>
          <p:cNvPr id="3" name="Picture 2" descr="Faculties - Best Private University in Telangana &amp; Andhra Pradesh | KLH">
            <a:extLst>
              <a:ext uri="{FF2B5EF4-FFF2-40B4-BE49-F238E27FC236}">
                <a16:creationId xmlns:a16="http://schemas.microsoft.com/office/drawing/2014/main" id="{99ABA325-E2E4-4C9D-B0FA-57539F392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F502733-A042-4F77-B179-6EDEC2767F92}"/>
              </a:ext>
            </a:extLst>
          </p:cNvPr>
          <p:cNvSpPr>
            <a:spLocks noGrp="1"/>
          </p:cNvSpPr>
          <p:nvPr>
            <p:ph type="dt" sz="half" idx="10"/>
          </p:nvPr>
        </p:nvSpPr>
        <p:spPr/>
        <p:txBody>
          <a:bodyPr/>
          <a:lstStyle/>
          <a:p>
            <a:r>
              <a:rPr lang="en-US"/>
              <a:t>3/1/2022</a:t>
            </a:r>
            <a:endParaRPr lang="en-US" dirty="0"/>
          </a:p>
        </p:txBody>
      </p:sp>
      <p:sp>
        <p:nvSpPr>
          <p:cNvPr id="5" name="Footer Placeholder 4">
            <a:extLst>
              <a:ext uri="{FF2B5EF4-FFF2-40B4-BE49-F238E27FC236}">
                <a16:creationId xmlns:a16="http://schemas.microsoft.com/office/drawing/2014/main" id="{4EB36730-EDF0-4E60-B072-FBE178339A97}"/>
              </a:ext>
            </a:extLst>
          </p:cNvPr>
          <p:cNvSpPr>
            <a:spLocks noGrp="1"/>
          </p:cNvSpPr>
          <p:nvPr>
            <p:ph type="ftr" sz="quarter" idx="11"/>
          </p:nvPr>
        </p:nvSpPr>
        <p:spPr/>
        <p:txBody>
          <a:bodyPr/>
          <a:lstStyle/>
          <a:p>
            <a:r>
              <a:rPr lang="en-US"/>
              <a:t>Open_Domain_Question_Answer</a:t>
            </a:r>
            <a:endParaRPr lang="en-US" dirty="0"/>
          </a:p>
        </p:txBody>
      </p:sp>
      <p:sp>
        <p:nvSpPr>
          <p:cNvPr id="6" name="Slide Number Placeholder 5">
            <a:extLst>
              <a:ext uri="{FF2B5EF4-FFF2-40B4-BE49-F238E27FC236}">
                <a16:creationId xmlns:a16="http://schemas.microsoft.com/office/drawing/2014/main" id="{2B43F00A-B52B-449E-9D5A-E819097198A9}"/>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9" name="Picture 8">
            <a:extLst>
              <a:ext uri="{FF2B5EF4-FFF2-40B4-BE49-F238E27FC236}">
                <a16:creationId xmlns:a16="http://schemas.microsoft.com/office/drawing/2014/main" id="{634E84FD-D7EB-47E2-AEF8-267171F7B2DB}"/>
              </a:ext>
            </a:extLst>
          </p:cNvPr>
          <p:cNvPicPr>
            <a:picLocks noChangeAspect="1"/>
          </p:cNvPicPr>
          <p:nvPr/>
        </p:nvPicPr>
        <p:blipFill>
          <a:blip r:embed="rId3"/>
          <a:stretch>
            <a:fillRect/>
          </a:stretch>
        </p:blipFill>
        <p:spPr>
          <a:xfrm>
            <a:off x="1036320" y="1737360"/>
            <a:ext cx="10066892" cy="4600687"/>
          </a:xfrm>
          <a:prstGeom prst="rect">
            <a:avLst/>
          </a:prstGeom>
        </p:spPr>
      </p:pic>
    </p:spTree>
    <p:extLst>
      <p:ext uri="{BB962C8B-B14F-4D97-AF65-F5344CB8AC3E}">
        <p14:creationId xmlns:p14="http://schemas.microsoft.com/office/powerpoint/2010/main" val="357136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E4D21355-D66A-4CF4-934F-55C85E04181D}"/>
              </a:ext>
            </a:extLst>
          </p:cNvPr>
          <p:cNvGraphicFramePr>
            <a:graphicFrameLocks noGrp="1"/>
          </p:cNvGraphicFramePr>
          <p:nvPr>
            <p:ph idx="1"/>
            <p:extLst>
              <p:ext uri="{D42A27DB-BD31-4B8C-83A1-F6EECF244321}">
                <p14:modId xmlns:p14="http://schemas.microsoft.com/office/powerpoint/2010/main" val="404035508"/>
              </p:ext>
            </p:extLst>
          </p:nvPr>
        </p:nvGraphicFramePr>
        <p:xfrm>
          <a:off x="369216" y="1742073"/>
          <a:ext cx="11453568" cy="4564058"/>
        </p:xfrm>
        <a:graphic>
          <a:graphicData uri="http://schemas.openxmlformats.org/drawingml/2006/table">
            <a:tbl>
              <a:tblPr firstRow="1" bandRow="1">
                <a:tableStyleId>{5C22544A-7EE6-4342-B048-85BDC9FD1C3A}</a:tableStyleId>
              </a:tblPr>
              <a:tblGrid>
                <a:gridCol w="493608">
                  <a:extLst>
                    <a:ext uri="{9D8B030D-6E8A-4147-A177-3AD203B41FA5}">
                      <a16:colId xmlns:a16="http://schemas.microsoft.com/office/drawing/2014/main" val="4220531663"/>
                    </a:ext>
                  </a:extLst>
                </a:gridCol>
                <a:gridCol w="1950114">
                  <a:extLst>
                    <a:ext uri="{9D8B030D-6E8A-4147-A177-3AD203B41FA5}">
                      <a16:colId xmlns:a16="http://schemas.microsoft.com/office/drawing/2014/main" val="2992689235"/>
                    </a:ext>
                  </a:extLst>
                </a:gridCol>
                <a:gridCol w="1235098">
                  <a:extLst>
                    <a:ext uri="{9D8B030D-6E8A-4147-A177-3AD203B41FA5}">
                      <a16:colId xmlns:a16="http://schemas.microsoft.com/office/drawing/2014/main" val="312153480"/>
                    </a:ext>
                  </a:extLst>
                </a:gridCol>
                <a:gridCol w="1919131">
                  <a:extLst>
                    <a:ext uri="{9D8B030D-6E8A-4147-A177-3AD203B41FA5}">
                      <a16:colId xmlns:a16="http://schemas.microsoft.com/office/drawing/2014/main" val="1859144931"/>
                    </a:ext>
                  </a:extLst>
                </a:gridCol>
                <a:gridCol w="2207444">
                  <a:extLst>
                    <a:ext uri="{9D8B030D-6E8A-4147-A177-3AD203B41FA5}">
                      <a16:colId xmlns:a16="http://schemas.microsoft.com/office/drawing/2014/main" val="1113568108"/>
                    </a:ext>
                  </a:extLst>
                </a:gridCol>
                <a:gridCol w="2177592">
                  <a:extLst>
                    <a:ext uri="{9D8B030D-6E8A-4147-A177-3AD203B41FA5}">
                      <a16:colId xmlns:a16="http://schemas.microsoft.com/office/drawing/2014/main" val="783874744"/>
                    </a:ext>
                  </a:extLst>
                </a:gridCol>
                <a:gridCol w="1470581">
                  <a:extLst>
                    <a:ext uri="{9D8B030D-6E8A-4147-A177-3AD203B41FA5}">
                      <a16:colId xmlns:a16="http://schemas.microsoft.com/office/drawing/2014/main" val="1458456981"/>
                    </a:ext>
                  </a:extLst>
                </a:gridCol>
              </a:tblGrid>
              <a:tr h="506307">
                <a:tc>
                  <a:txBody>
                    <a:bodyPr/>
                    <a:lstStyle/>
                    <a:p>
                      <a:r>
                        <a:rPr lang="en-IN" sz="1400" dirty="0">
                          <a:latin typeface="Arial" panose="020B0604020202020204" pitchFamily="34" charset="0"/>
                          <a:cs typeface="Arial" panose="020B0604020202020204" pitchFamily="34" charset="0"/>
                        </a:rPr>
                        <a:t>s.no</a:t>
                      </a:r>
                    </a:p>
                  </a:txBody>
                  <a:tcPr/>
                </a:tc>
                <a:tc>
                  <a:txBody>
                    <a:bodyPr/>
                    <a:lstStyle/>
                    <a:p>
                      <a:r>
                        <a:rPr lang="en-IN" sz="1400" dirty="0">
                          <a:latin typeface="Arial" panose="020B0604020202020204" pitchFamily="34" charset="0"/>
                          <a:cs typeface="Arial" panose="020B0604020202020204" pitchFamily="34" charset="0"/>
                        </a:rPr>
                        <a:t>Authors</a:t>
                      </a:r>
                    </a:p>
                  </a:txBody>
                  <a:tcPr/>
                </a:tc>
                <a:tc>
                  <a:txBody>
                    <a:bodyPr/>
                    <a:lstStyle/>
                    <a:p>
                      <a:r>
                        <a:rPr lang="en-IN" sz="1400" dirty="0">
                          <a:latin typeface="Arial" panose="020B0604020202020204" pitchFamily="34" charset="0"/>
                          <a:cs typeface="Arial" panose="020B0604020202020204" pitchFamily="34" charset="0"/>
                        </a:rPr>
                        <a:t>Title</a:t>
                      </a:r>
                    </a:p>
                  </a:txBody>
                  <a:tcPr/>
                </a:tc>
                <a:tc>
                  <a:txBody>
                    <a:bodyPr/>
                    <a:lstStyle/>
                    <a:p>
                      <a:r>
                        <a:rPr lang="en-IN" sz="1400" dirty="0">
                          <a:latin typeface="Arial" panose="020B0604020202020204" pitchFamily="34" charset="0"/>
                          <a:cs typeface="Arial" panose="020B0604020202020204" pitchFamily="34" charset="0"/>
                        </a:rPr>
                        <a:t>Publishing</a:t>
                      </a:r>
                    </a:p>
                  </a:txBody>
                  <a:tcPr/>
                </a:tc>
                <a:tc>
                  <a:txBody>
                    <a:bodyPr/>
                    <a:lstStyle/>
                    <a:p>
                      <a:r>
                        <a:rPr lang="en-IN" sz="1400" dirty="0">
                          <a:latin typeface="Arial" panose="020B0604020202020204" pitchFamily="34" charset="0"/>
                          <a:cs typeface="Arial" panose="020B0604020202020204" pitchFamily="34" charset="0"/>
                        </a:rPr>
                        <a:t>Techniques &amp; Dataset</a:t>
                      </a:r>
                    </a:p>
                  </a:txBody>
                  <a:tcPr/>
                </a:tc>
                <a:tc>
                  <a:txBody>
                    <a:bodyPr/>
                    <a:lstStyle/>
                    <a:p>
                      <a:r>
                        <a:rPr lang="en-IN" sz="1400" dirty="0">
                          <a:latin typeface="Arial" panose="020B0604020202020204" pitchFamily="34" charset="0"/>
                          <a:cs typeface="Arial" panose="020B0604020202020204" pitchFamily="34" charset="0"/>
                        </a:rPr>
                        <a:t>Pros</a:t>
                      </a:r>
                    </a:p>
                  </a:txBody>
                  <a:tcPr/>
                </a:tc>
                <a:tc>
                  <a:txBody>
                    <a:bodyPr/>
                    <a:lstStyle/>
                    <a:p>
                      <a:r>
                        <a:rPr lang="en-IN" sz="14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811177136"/>
                  </a:ext>
                </a:extLst>
              </a:tr>
              <a:tr h="4045898">
                <a:tc>
                  <a:txBody>
                    <a:bodyPr/>
                    <a:lstStyle/>
                    <a:p>
                      <a:r>
                        <a:rPr lang="en-IN" sz="1400" dirty="0">
                          <a:latin typeface="Arial" panose="020B0604020202020204" pitchFamily="34" charset="0"/>
                          <a:cs typeface="Arial" panose="020B0604020202020204" pitchFamily="34" charset="0"/>
                        </a:rPr>
                        <a:t>1</a:t>
                      </a:r>
                    </a:p>
                  </a:txBody>
                  <a:tcPr/>
                </a:tc>
                <a:tc>
                  <a:txBody>
                    <a:bodyPr/>
                    <a:lstStyle/>
                    <a:p>
                      <a:r>
                        <a:rPr lang="en-IN" sz="1400" dirty="0" err="1">
                          <a:latin typeface="Arial" panose="020B0604020202020204" pitchFamily="34" charset="0"/>
                          <a:cs typeface="Arial" panose="020B0604020202020204" pitchFamily="34" charset="0"/>
                        </a:rPr>
                        <a:t>Xunlin</a:t>
                      </a:r>
                      <a:r>
                        <a:rPr lang="en-IN" sz="1400" dirty="0">
                          <a:latin typeface="Arial" panose="020B0604020202020204" pitchFamily="34" charset="0"/>
                          <a:cs typeface="Arial" panose="020B0604020202020204" pitchFamily="34" charset="0"/>
                        </a:rPr>
                        <a:t> Zhan, </a:t>
                      </a:r>
                      <a:r>
                        <a:rPr lang="en-IN" sz="1400" dirty="0" err="1">
                          <a:latin typeface="Arial" panose="020B0604020202020204" pitchFamily="34" charset="0"/>
                          <a:cs typeface="Arial" panose="020B0604020202020204" pitchFamily="34" charset="0"/>
                        </a:rPr>
                        <a:t>Yinya</a:t>
                      </a:r>
                      <a:r>
                        <a:rPr lang="en-IN" sz="1400" dirty="0">
                          <a:latin typeface="Arial" panose="020B0604020202020204" pitchFamily="34" charset="0"/>
                          <a:cs typeface="Arial" panose="020B0604020202020204" pitchFamily="34" charset="0"/>
                        </a:rPr>
                        <a:t> Huang,  Xiao Dong, </a:t>
                      </a:r>
                      <a:r>
                        <a:rPr lang="en-IN" sz="1400" dirty="0" err="1">
                          <a:latin typeface="Arial" panose="020B0604020202020204" pitchFamily="34" charset="0"/>
                          <a:cs typeface="Arial" panose="020B0604020202020204" pitchFamily="34" charset="0"/>
                        </a:rPr>
                        <a:t>Qingxing</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Caoan</a:t>
                      </a:r>
                      <a:r>
                        <a:rPr lang="en-IN" sz="1400" dirty="0">
                          <a:latin typeface="Arial" panose="020B0604020202020204" pitchFamily="34" charset="0"/>
                          <a:cs typeface="Arial" panose="020B0604020202020204" pitchFamily="34" charset="0"/>
                        </a:rPr>
                        <a:t> , </a:t>
                      </a:r>
                      <a:r>
                        <a:rPr lang="en-IN" sz="1400" dirty="0" err="1">
                          <a:latin typeface="Arial" panose="020B0604020202020204" pitchFamily="34" charset="0"/>
                          <a:cs typeface="Arial" panose="020B0604020202020204" pitchFamily="34" charset="0"/>
                        </a:rPr>
                        <a:t>Xiaodan</a:t>
                      </a:r>
                      <a:r>
                        <a:rPr lang="en-IN" sz="1400" dirty="0">
                          <a:latin typeface="Arial" panose="020B0604020202020204" pitchFamily="34" charset="0"/>
                          <a:cs typeface="Arial" panose="020B0604020202020204" pitchFamily="34" charset="0"/>
                        </a:rPr>
                        <a:t> Liang</a:t>
                      </a:r>
                    </a:p>
                  </a:txBody>
                  <a:tcPr/>
                </a:tc>
                <a:tc>
                  <a:txBody>
                    <a:bodyPr/>
                    <a:lstStyle/>
                    <a:p>
                      <a:r>
                        <a:rPr lang="en-US" sz="1400" dirty="0">
                          <a:latin typeface="Arial" panose="020B0604020202020204" pitchFamily="34" charset="0"/>
                          <a:cs typeface="Arial" panose="020B0604020202020204" pitchFamily="34" charset="0"/>
                        </a:rPr>
                        <a:t>Explainable reasoning paths for commonsense question answering</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Received 16 May 2021, Revised 13 October 2021, Accepted 16 October 2021, Available online 29 October 2021</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A reasonable and explainable framework is proposed to explicitly incorporate external reasoning paths with structured information to explain and facilitate commonsense QA.</a:t>
                      </a:r>
                    </a:p>
                  </a:txBody>
                  <a:tcPr/>
                </a:tc>
                <a:tc>
                  <a:txBody>
                    <a:bodyPr/>
                    <a:lstStyle/>
                    <a:p>
                      <a:r>
                        <a:rPr lang="en-US" sz="1400" dirty="0">
                          <a:latin typeface="Arial" panose="020B0604020202020204" pitchFamily="34" charset="0"/>
                          <a:cs typeface="Arial" panose="020B0604020202020204" pitchFamily="34" charset="0"/>
                        </a:rPr>
                        <a:t>A path finder and a hierarchical path learner. To answer a commonsense question, the path finder first retrieves explainable reasoning paths from a large-scale knowledge graph, then the path learner encodes the paths with hierarchical encoders and uses the path features to predict the answers. </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31498276"/>
                  </a:ext>
                </a:extLst>
              </a:tr>
            </a:tbl>
          </a:graphicData>
        </a:graphic>
      </p:graphicFrame>
      <p:sp>
        <p:nvSpPr>
          <p:cNvPr id="10" name="TextBox 9">
            <a:extLst>
              <a:ext uri="{FF2B5EF4-FFF2-40B4-BE49-F238E27FC236}">
                <a16:creationId xmlns:a16="http://schemas.microsoft.com/office/drawing/2014/main" id="{E63AD454-3DE6-4588-8F52-32ACD109E149}"/>
              </a:ext>
            </a:extLst>
          </p:cNvPr>
          <p:cNvSpPr txBox="1"/>
          <p:nvPr/>
        </p:nvSpPr>
        <p:spPr>
          <a:xfrm>
            <a:off x="1199561" y="949057"/>
            <a:ext cx="6094428" cy="707886"/>
          </a:xfrm>
          <a:prstGeom prst="rect">
            <a:avLst/>
          </a:prstGeom>
          <a:noFill/>
        </p:spPr>
        <p:txBody>
          <a:bodyPr wrap="square">
            <a:spAutoFit/>
          </a:bodyPr>
          <a:lstStyle/>
          <a:p>
            <a:r>
              <a:rPr lang="en-IN" sz="4000" b="1" dirty="0"/>
              <a:t>Literature Survey</a:t>
            </a:r>
          </a:p>
        </p:txBody>
      </p:sp>
      <p:pic>
        <p:nvPicPr>
          <p:cNvPr id="5" name="Picture 2" descr="Faculties - Best Private University in Telangana &amp; Andhra Pradesh | KLH">
            <a:extLst>
              <a:ext uri="{FF2B5EF4-FFF2-40B4-BE49-F238E27FC236}">
                <a16:creationId xmlns:a16="http://schemas.microsoft.com/office/drawing/2014/main" id="{23E7CEE4-3AEA-44CB-9480-8C626476D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C78F29CD-F709-4158-B28D-CBA80CF92F1B}"/>
              </a:ext>
            </a:extLst>
          </p:cNvPr>
          <p:cNvSpPr>
            <a:spLocks noGrp="1"/>
          </p:cNvSpPr>
          <p:nvPr>
            <p:ph type="dt" sz="half" idx="10"/>
          </p:nvPr>
        </p:nvSpPr>
        <p:spPr/>
        <p:txBody>
          <a:bodyPr/>
          <a:lstStyle/>
          <a:p>
            <a:r>
              <a:rPr lang="en-US"/>
              <a:t>3/1/2022</a:t>
            </a:r>
            <a:endParaRPr lang="en-US" dirty="0"/>
          </a:p>
        </p:txBody>
      </p:sp>
      <p:sp>
        <p:nvSpPr>
          <p:cNvPr id="3" name="Footer Placeholder 2">
            <a:extLst>
              <a:ext uri="{FF2B5EF4-FFF2-40B4-BE49-F238E27FC236}">
                <a16:creationId xmlns:a16="http://schemas.microsoft.com/office/drawing/2014/main" id="{2E15C124-124B-4788-AAE2-A84FA3357877}"/>
              </a:ext>
            </a:extLst>
          </p:cNvPr>
          <p:cNvSpPr>
            <a:spLocks noGrp="1"/>
          </p:cNvSpPr>
          <p:nvPr>
            <p:ph type="ftr" sz="quarter" idx="11"/>
          </p:nvPr>
        </p:nvSpPr>
        <p:spPr/>
        <p:txBody>
          <a:bodyPr/>
          <a:lstStyle/>
          <a:p>
            <a:r>
              <a:rPr lang="en-US"/>
              <a:t>Open_Domain_Question_Answer</a:t>
            </a:r>
            <a:endParaRPr lang="en-US" dirty="0"/>
          </a:p>
        </p:txBody>
      </p:sp>
      <p:sp>
        <p:nvSpPr>
          <p:cNvPr id="4" name="Slide Number Placeholder 3">
            <a:extLst>
              <a:ext uri="{FF2B5EF4-FFF2-40B4-BE49-F238E27FC236}">
                <a16:creationId xmlns:a16="http://schemas.microsoft.com/office/drawing/2014/main" id="{B6572286-0BF9-4C5E-8A01-9D45EE8E50E9}"/>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43103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aculties - Best Private University in Telangana &amp; Andhra Pradesh | KLH">
            <a:extLst>
              <a:ext uri="{FF2B5EF4-FFF2-40B4-BE49-F238E27FC236}">
                <a16:creationId xmlns:a16="http://schemas.microsoft.com/office/drawing/2014/main" id="{3DDC1573-B098-44EC-82C3-DD8C59BA2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3576" y="1"/>
            <a:ext cx="2178424" cy="10357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E2729AF-C480-40F6-ACEF-69FF519F63D4}"/>
              </a:ext>
            </a:extLst>
          </p:cNvPr>
          <p:cNvGraphicFramePr>
            <a:graphicFrameLocks noGrp="1"/>
          </p:cNvGraphicFramePr>
          <p:nvPr>
            <p:extLst>
              <p:ext uri="{D42A27DB-BD31-4B8C-83A1-F6EECF244321}">
                <p14:modId xmlns:p14="http://schemas.microsoft.com/office/powerpoint/2010/main" val="3770950756"/>
              </p:ext>
            </p:extLst>
          </p:nvPr>
        </p:nvGraphicFramePr>
        <p:xfrm>
          <a:off x="430305" y="1108770"/>
          <a:ext cx="11178987" cy="5345816"/>
        </p:xfrm>
        <a:graphic>
          <a:graphicData uri="http://schemas.openxmlformats.org/drawingml/2006/table">
            <a:tbl>
              <a:tblPr firstRow="1" bandRow="1">
                <a:tableStyleId>{5C22544A-7EE6-4342-B048-85BDC9FD1C3A}</a:tableStyleId>
              </a:tblPr>
              <a:tblGrid>
                <a:gridCol w="571444">
                  <a:extLst>
                    <a:ext uri="{9D8B030D-6E8A-4147-A177-3AD203B41FA5}">
                      <a16:colId xmlns:a16="http://schemas.microsoft.com/office/drawing/2014/main" val="2671093979"/>
                    </a:ext>
                  </a:extLst>
                </a:gridCol>
                <a:gridCol w="1464627">
                  <a:extLst>
                    <a:ext uri="{9D8B030D-6E8A-4147-A177-3AD203B41FA5}">
                      <a16:colId xmlns:a16="http://schemas.microsoft.com/office/drawing/2014/main" val="4010001836"/>
                    </a:ext>
                  </a:extLst>
                </a:gridCol>
                <a:gridCol w="2022580">
                  <a:extLst>
                    <a:ext uri="{9D8B030D-6E8A-4147-A177-3AD203B41FA5}">
                      <a16:colId xmlns:a16="http://schemas.microsoft.com/office/drawing/2014/main" val="2601638069"/>
                    </a:ext>
                  </a:extLst>
                </a:gridCol>
                <a:gridCol w="1217031">
                  <a:extLst>
                    <a:ext uri="{9D8B030D-6E8A-4147-A177-3AD203B41FA5}">
                      <a16:colId xmlns:a16="http://schemas.microsoft.com/office/drawing/2014/main" val="3430275129"/>
                    </a:ext>
                  </a:extLst>
                </a:gridCol>
                <a:gridCol w="2709309">
                  <a:extLst>
                    <a:ext uri="{9D8B030D-6E8A-4147-A177-3AD203B41FA5}">
                      <a16:colId xmlns:a16="http://schemas.microsoft.com/office/drawing/2014/main" val="3326293773"/>
                    </a:ext>
                  </a:extLst>
                </a:gridCol>
                <a:gridCol w="2091584">
                  <a:extLst>
                    <a:ext uri="{9D8B030D-6E8A-4147-A177-3AD203B41FA5}">
                      <a16:colId xmlns:a16="http://schemas.microsoft.com/office/drawing/2014/main" val="1547514167"/>
                    </a:ext>
                  </a:extLst>
                </a:gridCol>
                <a:gridCol w="1102412">
                  <a:extLst>
                    <a:ext uri="{9D8B030D-6E8A-4147-A177-3AD203B41FA5}">
                      <a16:colId xmlns:a16="http://schemas.microsoft.com/office/drawing/2014/main" val="2343416334"/>
                    </a:ext>
                  </a:extLst>
                </a:gridCol>
              </a:tblGrid>
              <a:tr h="383202">
                <a:tc>
                  <a:txBody>
                    <a:bodyPr/>
                    <a:lstStyle/>
                    <a:p>
                      <a:r>
                        <a:rPr lang="en-IN" sz="1200" dirty="0">
                          <a:latin typeface="Arial" panose="020B0604020202020204" pitchFamily="34" charset="0"/>
                          <a:cs typeface="Arial" panose="020B0604020202020204" pitchFamily="34" charset="0"/>
                        </a:rPr>
                        <a:t>s.no</a:t>
                      </a:r>
                    </a:p>
                  </a:txBody>
                  <a:tcPr/>
                </a:tc>
                <a:tc>
                  <a:txBody>
                    <a:bodyPr/>
                    <a:lstStyle/>
                    <a:p>
                      <a:r>
                        <a:rPr lang="en-IN" sz="1200" dirty="0">
                          <a:latin typeface="Arial" panose="020B0604020202020204" pitchFamily="34" charset="0"/>
                          <a:cs typeface="Arial" panose="020B0604020202020204" pitchFamily="34" charset="0"/>
                        </a:rPr>
                        <a:t>Authors</a:t>
                      </a:r>
                    </a:p>
                  </a:txBody>
                  <a:tcPr/>
                </a:tc>
                <a:tc>
                  <a:txBody>
                    <a:bodyPr/>
                    <a:lstStyle/>
                    <a:p>
                      <a:r>
                        <a:rPr lang="en-IN" sz="1200" dirty="0">
                          <a:latin typeface="Arial" panose="020B0604020202020204" pitchFamily="34" charset="0"/>
                          <a:cs typeface="Arial" panose="020B0604020202020204" pitchFamily="34" charset="0"/>
                        </a:rPr>
                        <a:t>Title</a:t>
                      </a:r>
                    </a:p>
                  </a:txBody>
                  <a:tcPr/>
                </a:tc>
                <a:tc>
                  <a:txBody>
                    <a:bodyPr/>
                    <a:lstStyle/>
                    <a:p>
                      <a:r>
                        <a:rPr lang="en-IN" sz="1200" dirty="0">
                          <a:latin typeface="Arial" panose="020B0604020202020204" pitchFamily="34" charset="0"/>
                          <a:cs typeface="Arial" panose="020B0604020202020204" pitchFamily="34" charset="0"/>
                        </a:rPr>
                        <a:t>Publishing</a:t>
                      </a:r>
                    </a:p>
                  </a:txBody>
                  <a:tcPr/>
                </a:tc>
                <a:tc>
                  <a:txBody>
                    <a:bodyPr/>
                    <a:lstStyle/>
                    <a:p>
                      <a:r>
                        <a:rPr lang="en-IN" sz="1200" dirty="0">
                          <a:latin typeface="Arial" panose="020B0604020202020204" pitchFamily="34" charset="0"/>
                          <a:cs typeface="Arial" panose="020B0604020202020204" pitchFamily="34" charset="0"/>
                        </a:rPr>
                        <a:t>Techniques &amp; Dataset</a:t>
                      </a:r>
                    </a:p>
                  </a:txBody>
                  <a:tcPr/>
                </a:tc>
                <a:tc>
                  <a:txBody>
                    <a:bodyPr/>
                    <a:lstStyle/>
                    <a:p>
                      <a:r>
                        <a:rPr lang="en-IN" sz="1200" dirty="0">
                          <a:latin typeface="Arial" panose="020B0604020202020204" pitchFamily="34" charset="0"/>
                          <a:cs typeface="Arial" panose="020B0604020202020204" pitchFamily="34" charset="0"/>
                        </a:rPr>
                        <a:t>Pros</a:t>
                      </a:r>
                    </a:p>
                  </a:txBody>
                  <a:tcPr/>
                </a:tc>
                <a:tc>
                  <a:txBody>
                    <a:bodyPr/>
                    <a:lstStyle/>
                    <a:p>
                      <a:r>
                        <a:rPr lang="en-IN" sz="1200" dirty="0">
                          <a:latin typeface="Arial" panose="020B0604020202020204" pitchFamily="34" charset="0"/>
                          <a:cs typeface="Arial" panose="020B0604020202020204" pitchFamily="34" charset="0"/>
                        </a:rPr>
                        <a:t>Cons</a:t>
                      </a:r>
                    </a:p>
                  </a:txBody>
                  <a:tcPr/>
                </a:tc>
                <a:extLst>
                  <a:ext uri="{0D108BD9-81ED-4DB2-BD59-A6C34878D82A}">
                    <a16:rowId xmlns:a16="http://schemas.microsoft.com/office/drawing/2014/main" val="3696475942"/>
                  </a:ext>
                </a:extLst>
              </a:tr>
              <a:tr h="2481307">
                <a:tc>
                  <a:txBody>
                    <a:bodyPr/>
                    <a:lstStyle/>
                    <a:p>
                      <a:r>
                        <a:rPr lang="en-IN" sz="1200" dirty="0">
                          <a:latin typeface="Arial" panose="020B0604020202020204" pitchFamily="34" charset="0"/>
                          <a:cs typeface="Arial" panose="020B0604020202020204" pitchFamily="34" charset="0"/>
                        </a:rPr>
                        <a:t>3.</a:t>
                      </a:r>
                    </a:p>
                  </a:txBody>
                  <a:tcPr/>
                </a:tc>
                <a:tc>
                  <a:txBody>
                    <a:bodyPr/>
                    <a:lstStyle/>
                    <a:p>
                      <a:r>
                        <a:rPr lang="en-IN" sz="1200" dirty="0" err="1">
                          <a:latin typeface="Arial" panose="020B0604020202020204" pitchFamily="34" charset="0"/>
                          <a:cs typeface="Arial" panose="020B0604020202020204" pitchFamily="34" charset="0"/>
                        </a:rPr>
                        <a:t>Zechen</a:t>
                      </a:r>
                      <a:r>
                        <a:rPr lang="en-IN" sz="1200" dirty="0">
                          <a:latin typeface="Arial" panose="020B0604020202020204" pitchFamily="34" charset="0"/>
                          <a:cs typeface="Arial" panose="020B0604020202020204" pitchFamily="34" charset="0"/>
                        </a:rPr>
                        <a:t> Guo </a:t>
                      </a:r>
                    </a:p>
                  </a:txBody>
                  <a:tcPr/>
                </a:tc>
                <a:tc>
                  <a:txBody>
                    <a:bodyPr/>
                    <a:lstStyle/>
                    <a:p>
                      <a:r>
                        <a:rPr lang="en-US" sz="1200" dirty="0">
                          <a:latin typeface="Arial" panose="020B0604020202020204" pitchFamily="34" charset="0"/>
                          <a:cs typeface="Arial" panose="020B0604020202020204" pitchFamily="34" charset="0"/>
                        </a:rPr>
                        <a:t>Research and Implementation of Open Domain Question Answering System Based on </a:t>
                      </a:r>
                      <a:r>
                        <a:rPr lang="en-US" sz="1200" dirty="0" err="1">
                          <a:latin typeface="Arial" panose="020B0604020202020204" pitchFamily="34" charset="0"/>
                          <a:cs typeface="Arial" panose="020B0604020202020204" pitchFamily="34" charset="0"/>
                        </a:rPr>
                        <a:t>DuReader</a:t>
                      </a:r>
                      <a:r>
                        <a:rPr lang="en-US" sz="1200" dirty="0">
                          <a:latin typeface="Arial" panose="020B0604020202020204" pitchFamily="34" charset="0"/>
                          <a:cs typeface="Arial" panose="020B0604020202020204" pitchFamily="34" charset="0"/>
                        </a:rPr>
                        <a:t> Dataset and BIDAF</a:t>
                      </a:r>
                    </a:p>
                    <a:p>
                      <a:r>
                        <a:rPr lang="en-US" sz="1200" dirty="0">
                          <a:latin typeface="Arial" panose="020B0604020202020204" pitchFamily="34" charset="0"/>
                          <a:cs typeface="Arial" panose="020B0604020202020204" pitchFamily="34" charset="0"/>
                        </a:rPr>
                        <a:t>Model</a:t>
                      </a:r>
                      <a:endParaRPr lang="en-IN" sz="1200" dirty="0">
                        <a:latin typeface="Arial" panose="020B0604020202020204" pitchFamily="34" charset="0"/>
                        <a:cs typeface="Arial" panose="020B0604020202020204" pitchFamily="34" charset="0"/>
                      </a:endParaRPr>
                    </a:p>
                  </a:txBody>
                  <a:tcPr/>
                </a:tc>
                <a:tc>
                  <a:txBody>
                    <a:bodyPr/>
                    <a:lstStyle/>
                    <a:p>
                      <a:r>
                        <a:rPr lang="en-IN" sz="1200" dirty="0">
                          <a:latin typeface="Arial" panose="020B0604020202020204" pitchFamily="34" charset="0"/>
                          <a:cs typeface="Arial" panose="020B0604020202020204" pitchFamily="34" charset="0"/>
                        </a:rPr>
                        <a:t>2021 doi:10.1088/1742-6596/1769/1/012033</a:t>
                      </a:r>
                    </a:p>
                  </a:txBody>
                  <a:tcPr/>
                </a:tc>
                <a:tc>
                  <a:txBody>
                    <a:bodyPr/>
                    <a:lstStyle/>
                    <a:p>
                      <a:r>
                        <a:rPr lang="en-US" sz="1200" dirty="0">
                          <a:latin typeface="Arial" panose="020B0604020202020204" pitchFamily="34" charset="0"/>
                          <a:cs typeface="Arial" panose="020B0604020202020204" pitchFamily="34" charset="0"/>
                        </a:rPr>
                        <a:t>This article embeds deep</a:t>
                      </a:r>
                    </a:p>
                    <a:p>
                      <a:r>
                        <a:rPr lang="en-US" sz="1200" dirty="0">
                          <a:latin typeface="Arial" panose="020B0604020202020204" pitchFamily="34" charset="0"/>
                          <a:cs typeface="Arial" panose="020B0604020202020204" pitchFamily="34" charset="0"/>
                        </a:rPr>
                        <a:t>learning technology into the system and uses intelligent chat to show them.</a:t>
                      </a:r>
                      <a:endParaRPr lang="en-IN"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An open domain question answering system aims at returning an answer in response to the user's question. The returned answer is in the form of short texts rather than a list of relevant documents.</a:t>
                      </a:r>
                      <a:endParaRPr lang="en-IN"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200"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11935514"/>
                  </a:ext>
                </a:extLst>
              </a:tr>
              <a:tr h="2481307">
                <a:tc>
                  <a:txBody>
                    <a:bodyPr/>
                    <a:lstStyle/>
                    <a:p>
                      <a:r>
                        <a:rPr lang="en-IN" sz="1200" dirty="0">
                          <a:latin typeface="Arial" panose="020B0604020202020204" pitchFamily="34" charset="0"/>
                          <a:cs typeface="Arial" panose="020B0604020202020204" pitchFamily="34" charset="0"/>
                        </a:rPr>
                        <a:t>4.</a:t>
                      </a:r>
                    </a:p>
                  </a:txBody>
                  <a:tcPr/>
                </a:tc>
                <a:tc>
                  <a:txBody>
                    <a:bodyPr/>
                    <a:lstStyle/>
                    <a:p>
                      <a:r>
                        <a:rPr lang="en-US" sz="1200" dirty="0">
                          <a:latin typeface="Arial" panose="020B0604020202020204" pitchFamily="34" charset="0"/>
                          <a:cs typeface="Arial" panose="020B0604020202020204" pitchFamily="34" charset="0"/>
                        </a:rPr>
                        <a:t>Sharon Levy</a:t>
                      </a:r>
                      <a:endParaRPr lang="en-IN" sz="1200" dirty="0">
                        <a:latin typeface="Arial" panose="020B0604020202020204" pitchFamily="34" charset="0"/>
                        <a:cs typeface="Arial" panose="020B0604020202020204" pitchFamily="34" charset="0"/>
                      </a:endParaRPr>
                    </a:p>
                  </a:txBody>
                  <a:tcPr/>
                </a:tc>
                <a:tc>
                  <a:txBody>
                    <a:bodyPr/>
                    <a:lstStyle/>
                    <a:p>
                      <a:r>
                        <a:rPr lang="en-US" sz="1200" dirty="0">
                          <a:latin typeface="Arial" panose="020B0604020202020204" pitchFamily="34" charset="0"/>
                          <a:cs typeface="Arial" panose="020B0604020202020204" pitchFamily="34" charset="0"/>
                        </a:rPr>
                        <a:t>Open-Domain Question-Answering for COVID-19 and Other Emergent Domains</a:t>
                      </a:r>
                      <a:endParaRPr lang="en-IN" sz="1200" dirty="0">
                        <a:latin typeface="Arial" panose="020B0604020202020204" pitchFamily="34" charset="0"/>
                        <a:cs typeface="Arial" panose="020B0604020202020204" pitchFamily="34" charset="0"/>
                      </a:endParaRPr>
                    </a:p>
                  </a:txBody>
                  <a:tcPr/>
                </a:tc>
                <a:tc>
                  <a:txBody>
                    <a:bodyPr/>
                    <a:lstStyle/>
                    <a:p>
                      <a:r>
                        <a:rPr lang="en-US" sz="1200" b="1" i="0" kern="1200" dirty="0">
                          <a:solidFill>
                            <a:schemeClr val="dk1"/>
                          </a:solidFill>
                          <a:effectLst/>
                          <a:latin typeface="Arial" panose="020B0604020202020204" pitchFamily="34" charset="0"/>
                          <a:ea typeface="+mn-ea"/>
                          <a:cs typeface="Arial" panose="020B0604020202020204" pitchFamily="34" charset="0"/>
                        </a:rPr>
                        <a:t>[v1]</a:t>
                      </a:r>
                      <a:r>
                        <a:rPr lang="en-US" sz="1200" b="0" i="0" kern="1200" dirty="0">
                          <a:solidFill>
                            <a:schemeClr val="dk1"/>
                          </a:solidFill>
                          <a:effectLst/>
                          <a:latin typeface="Arial" panose="020B0604020202020204" pitchFamily="34" charset="0"/>
                          <a:ea typeface="+mn-ea"/>
                          <a:cs typeface="Arial" panose="020B0604020202020204" pitchFamily="34" charset="0"/>
                        </a:rPr>
                        <a:t> Wed, 13 Oct 2021 18:06:14 UTC (6,650 KB)</a:t>
                      </a:r>
                      <a:endParaRPr lang="en-IN" sz="1200" dirty="0">
                        <a:latin typeface="Arial" panose="020B0604020202020204" pitchFamily="34" charset="0"/>
                        <a:cs typeface="Arial" panose="020B0604020202020204" pitchFamily="34" charset="0"/>
                      </a:endParaRPr>
                    </a:p>
                  </a:txBody>
                  <a:tcPr/>
                </a:tc>
                <a:tc>
                  <a:txBody>
                    <a:bodyPr/>
                    <a:lstStyle/>
                    <a:p>
                      <a:r>
                        <a:rPr lang="en-US" sz="1200" b="0" i="0" kern="1200" dirty="0">
                          <a:solidFill>
                            <a:schemeClr val="dk1"/>
                          </a:solidFill>
                          <a:effectLst/>
                          <a:latin typeface="Arial" panose="020B0604020202020204" pitchFamily="34" charset="0"/>
                          <a:ea typeface="+mn-ea"/>
                          <a:cs typeface="Arial" panose="020B0604020202020204" pitchFamily="34" charset="0"/>
                        </a:rPr>
                        <a:t> we incorporate effective re-ranking and question-answering techniques, such as document diversity and multiple answer spans. Our open-domain question-answering system can further act as a model for the quick development of similar systems that can be adapted and modified for other developing emergent domains.</a:t>
                      </a:r>
                      <a:endParaRPr lang="en-IN" sz="1200" dirty="0">
                        <a:latin typeface="Arial" panose="020B0604020202020204" pitchFamily="34" charset="0"/>
                        <a:cs typeface="Arial" panose="020B0604020202020204" pitchFamily="34" charset="0"/>
                      </a:endParaRPr>
                    </a:p>
                  </a:txBody>
                  <a:tcPr/>
                </a:tc>
                <a:tc>
                  <a:txBody>
                    <a:bodyPr/>
                    <a:lstStyle/>
                    <a:p>
                      <a:r>
                        <a:rPr lang="en-US" sz="1200" b="0" i="0" kern="1200" dirty="0">
                          <a:solidFill>
                            <a:schemeClr val="dk1"/>
                          </a:solidFill>
                          <a:effectLst/>
                          <a:latin typeface="Arial" panose="020B0604020202020204" pitchFamily="34" charset="0"/>
                          <a:ea typeface="+mn-ea"/>
                          <a:cs typeface="Arial" panose="020B0604020202020204" pitchFamily="34" charset="0"/>
                        </a:rPr>
                        <a:t>which we can use to efficiently find answers to free-text questions from a large set of documents.</a:t>
                      </a:r>
                      <a:endParaRPr lang="en-IN" sz="12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when dealing with the out-of-scope reasoning target, and are unaware of explainable structured information</a:t>
                      </a:r>
                      <a:endParaRPr lang="en-IN" sz="1200"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38907551"/>
                  </a:ext>
                </a:extLst>
              </a:tr>
            </a:tbl>
          </a:graphicData>
        </a:graphic>
      </p:graphicFrame>
      <p:sp>
        <p:nvSpPr>
          <p:cNvPr id="4" name="Date Placeholder 3">
            <a:extLst>
              <a:ext uri="{FF2B5EF4-FFF2-40B4-BE49-F238E27FC236}">
                <a16:creationId xmlns:a16="http://schemas.microsoft.com/office/drawing/2014/main" id="{71A5E2C7-4A85-4A3C-95CD-C324F1233E0F}"/>
              </a:ext>
            </a:extLst>
          </p:cNvPr>
          <p:cNvSpPr>
            <a:spLocks noGrp="1"/>
          </p:cNvSpPr>
          <p:nvPr>
            <p:ph type="dt" sz="half" idx="10"/>
          </p:nvPr>
        </p:nvSpPr>
        <p:spPr/>
        <p:txBody>
          <a:bodyPr/>
          <a:lstStyle/>
          <a:p>
            <a:r>
              <a:rPr lang="en-US" noProof="0"/>
              <a:t>3/1/2022</a:t>
            </a:r>
            <a:endParaRPr lang="en-US" noProof="0" dirty="0"/>
          </a:p>
        </p:txBody>
      </p:sp>
      <p:sp>
        <p:nvSpPr>
          <p:cNvPr id="5" name="Footer Placeholder 4">
            <a:extLst>
              <a:ext uri="{FF2B5EF4-FFF2-40B4-BE49-F238E27FC236}">
                <a16:creationId xmlns:a16="http://schemas.microsoft.com/office/drawing/2014/main" id="{873D2B35-8033-41A6-B284-9E88D48235B2}"/>
              </a:ext>
            </a:extLst>
          </p:cNvPr>
          <p:cNvSpPr>
            <a:spLocks noGrp="1"/>
          </p:cNvSpPr>
          <p:nvPr>
            <p:ph type="ftr" sz="quarter" idx="11"/>
          </p:nvPr>
        </p:nvSpPr>
        <p:spPr/>
        <p:txBody>
          <a:bodyPr/>
          <a:lstStyle/>
          <a:p>
            <a:r>
              <a:rPr lang="en-US" noProof="0"/>
              <a:t>Open_Domain_Question_Answer</a:t>
            </a:r>
            <a:endParaRPr lang="en-US" noProof="0" dirty="0"/>
          </a:p>
        </p:txBody>
      </p:sp>
      <p:sp>
        <p:nvSpPr>
          <p:cNvPr id="6" name="Slide Number Placeholder 5">
            <a:extLst>
              <a:ext uri="{FF2B5EF4-FFF2-40B4-BE49-F238E27FC236}">
                <a16:creationId xmlns:a16="http://schemas.microsoft.com/office/drawing/2014/main" id="{49F8D9B4-63DF-479E-B41B-FC1148C52768}"/>
              </a:ext>
            </a:extLst>
          </p:cNvPr>
          <p:cNvSpPr>
            <a:spLocks noGrp="1"/>
          </p:cNvSpPr>
          <p:nvPr>
            <p:ph type="sldNum" sz="quarter" idx="12"/>
          </p:nvPr>
        </p:nvSpPr>
        <p:spPr/>
        <p:txBody>
          <a:bodyPr/>
          <a:lstStyle/>
          <a:p>
            <a:fld id="{3A98EE3D-8CD1-4C3F-BD1C-C98C9596463C}" type="slidenum">
              <a:rPr lang="en-US" noProof="0" smtClean="0"/>
              <a:pPr/>
              <a:t>9</a:t>
            </a:fld>
            <a:endParaRPr lang="en-US" noProof="0" dirty="0"/>
          </a:p>
        </p:txBody>
      </p:sp>
    </p:spTree>
    <p:extLst>
      <p:ext uri="{BB962C8B-B14F-4D97-AF65-F5344CB8AC3E}">
        <p14:creationId xmlns:p14="http://schemas.microsoft.com/office/powerpoint/2010/main" val="318712187"/>
      </p:ext>
    </p:extLst>
  </p:cSld>
  <p:clrMapOvr>
    <a:masterClrMapping/>
  </p:clrMapOvr>
</p:sld>
</file>

<file path=ppt/theme/theme1.xml><?xml version="1.0" encoding="utf-8"?>
<a:theme xmlns:a="http://schemas.openxmlformats.org/drawingml/2006/main" name="RetrospectVTI">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1009</TotalTime>
  <Words>1772</Words>
  <Application>Microsoft Office PowerPoint</Application>
  <PresentationFormat>Widescreen</PresentationFormat>
  <Paragraphs>189</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RetrospectVTI</vt:lpstr>
      <vt:lpstr>Title : Open-Domain Question Answering</vt:lpstr>
      <vt:lpstr>Outline</vt:lpstr>
      <vt:lpstr>Introduction</vt:lpstr>
      <vt:lpstr>Problem Statement</vt:lpstr>
      <vt:lpstr>Motivation</vt:lpstr>
      <vt:lpstr>Objectives</vt:lpstr>
      <vt:lpstr>Flow Diagram</vt:lpstr>
      <vt:lpstr>PowerPoint Presentation</vt:lpstr>
      <vt:lpstr>PowerPoint Presentation</vt:lpstr>
      <vt:lpstr>PowerPoint Presentation</vt:lpstr>
      <vt:lpstr>PowerPoint Presentation</vt:lpstr>
      <vt:lpstr>Implementation </vt:lpstr>
      <vt:lpstr>Conclusion</vt:lpstr>
      <vt:lpstr>Reference </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Open-Domain Question Answering</dc:title>
  <dc:creator>Tahseen   Begum .</dc:creator>
  <cp:lastModifiedBy>Tahseen   Begum .</cp:lastModifiedBy>
  <cp:revision>43</cp:revision>
  <dcterms:created xsi:type="dcterms:W3CDTF">2022-01-21T14:46:45Z</dcterms:created>
  <dcterms:modified xsi:type="dcterms:W3CDTF">2022-05-07T02:49:50Z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