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24"/>
  </p:notesMasterIdLst>
  <p:handoutMasterIdLst>
    <p:handoutMasterId r:id="rId25"/>
  </p:handoutMasterIdLst>
  <p:sldIdLst>
    <p:sldId id="258" r:id="rId5"/>
    <p:sldId id="284" r:id="rId6"/>
    <p:sldId id="307" r:id="rId7"/>
    <p:sldId id="286" r:id="rId8"/>
    <p:sldId id="305" r:id="rId9"/>
    <p:sldId id="306" r:id="rId10"/>
    <p:sldId id="304" r:id="rId11"/>
    <p:sldId id="308" r:id="rId12"/>
    <p:sldId id="287" r:id="rId13"/>
    <p:sldId id="295" r:id="rId14"/>
    <p:sldId id="297" r:id="rId15"/>
    <p:sldId id="298" r:id="rId16"/>
    <p:sldId id="299" r:id="rId17"/>
    <p:sldId id="300" r:id="rId18"/>
    <p:sldId id="301" r:id="rId19"/>
    <p:sldId id="302" r:id="rId20"/>
    <p:sldId id="294" r:id="rId21"/>
    <p:sldId id="303"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3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notesViewPr>
    <p:cSldViewPr snapToGrid="0">
      <p:cViewPr>
        <p:scale>
          <a:sx n="50" d="100"/>
          <a:sy n="50" d="100"/>
        </p:scale>
        <p:origin x="3403"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8E1AF-6343-46AA-8AEF-4C12F4118850}" type="datetimeFigureOut">
              <a:rPr lang="en-US" smtClean="0"/>
              <a:t>2/4/2022</a:t>
            </a:fld>
            <a:endParaRPr lang="en-US" dirty="0"/>
          </a:p>
        </p:txBody>
      </p:sp>
      <p:sp>
        <p:nvSpPr>
          <p:cNvPr id="4" name="Footer Placeholder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2858E0-3D38-47B7-97D4-4FE08D90D359}" type="slidenum">
              <a:rPr lang="en-US" smtClean="0"/>
              <a:t>‹#›</a:t>
            </a:fld>
            <a:endParaRPr lang="en-US"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D2517-63AA-420A-887D-BE60360A8F4D}" type="datetimeFigureOut">
              <a:rPr lang="en-US" noProof="0" smtClean="0"/>
              <a:t>2/4/2022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ECAD9-32EE-4091-BDA5-6BD15ACC5E58}" type="slidenum">
              <a:rPr lang="en-US" noProof="0" smtClean="0"/>
              <a:t>‹#›</a:t>
            </a:fld>
            <a:endParaRPr lang="en-US"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a:t>
            </a:fld>
            <a:endParaRPr lang="en-US" noProof="0" dirty="0"/>
          </a:p>
        </p:txBody>
      </p:sp>
    </p:spTree>
    <p:extLst>
      <p:ext uri="{BB962C8B-B14F-4D97-AF65-F5344CB8AC3E}">
        <p14:creationId xmlns:p14="http://schemas.microsoft.com/office/powerpoint/2010/main" val="2215981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17</a:t>
            </a:fld>
            <a:endParaRPr lang="en-US" noProof="0" dirty="0"/>
          </a:p>
        </p:txBody>
      </p:sp>
    </p:spTree>
    <p:extLst>
      <p:ext uri="{BB962C8B-B14F-4D97-AF65-F5344CB8AC3E}">
        <p14:creationId xmlns:p14="http://schemas.microsoft.com/office/powerpoint/2010/main" val="2207507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19</a:t>
            </a:fld>
            <a:endParaRPr lang="en-US" noProof="0" dirty="0"/>
          </a:p>
        </p:txBody>
      </p:sp>
    </p:spTree>
    <p:extLst>
      <p:ext uri="{BB962C8B-B14F-4D97-AF65-F5344CB8AC3E}">
        <p14:creationId xmlns:p14="http://schemas.microsoft.com/office/powerpoint/2010/main" val="1755222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F5CEFB0D-6DB6-450D-981E-DB5B064ABC8F}" type="datetime1">
              <a:rPr lang="en-US" noProof="0" smtClean="0"/>
              <a:t>2/4/2022</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3" name="Subtitle 2"/>
          <p:cNvSpPr>
            <a:spLocks noGrp="1"/>
          </p:cNvSpPr>
          <p:nvPr>
            <p:ph type="subTitle" idx="1"/>
          </p:nvPr>
        </p:nvSpPr>
        <p:spPr>
          <a:xfrm>
            <a:off x="1212850" y="4508500"/>
            <a:ext cx="5118100" cy="1279652"/>
          </a:xfrm>
        </p:spPr>
        <p:txBody>
          <a:bodyPr lIns="91440" rIns="9144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2" name="Title 1"/>
          <p:cNvSpPr>
            <a:spLocks noGrp="1"/>
          </p:cNvSpPr>
          <p:nvPr>
            <p:ph type="ctrTitle"/>
          </p:nvPr>
        </p:nvSpPr>
        <p:spPr>
          <a:xfrm>
            <a:off x="1212850" y="2057400"/>
            <a:ext cx="5118100" cy="1929066"/>
          </a:xfrm>
        </p:spPr>
        <p:txBody>
          <a:bodyPr anchor="b">
            <a:noAutofit/>
          </a:bodyPr>
          <a:lstStyle>
            <a:lvl1pPr algn="l">
              <a:lnSpc>
                <a:spcPct val="90000"/>
              </a:lnSpc>
              <a:defRPr sz="5400" b="1" spc="-50" baseline="0">
                <a:solidFill>
                  <a:schemeClr val="bg1"/>
                </a:solidFill>
                <a:latin typeface="+mn-lt"/>
              </a:defRPr>
            </a:lvl1pPr>
          </a:lstStyle>
          <a:p>
            <a:r>
              <a:rPr lang="en-US" noProof="0"/>
              <a:t>Click to edit Master title style</a:t>
            </a:r>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786383"/>
            <a:ext cx="3068833" cy="2093975"/>
          </a:xfrm>
        </p:spPr>
        <p:txBody>
          <a:bodyPr anchor="b">
            <a:normAutofit/>
          </a:bodyPr>
          <a:lstStyle>
            <a:lvl1pPr>
              <a:lnSpc>
                <a:spcPct val="90000"/>
              </a:lnSpc>
              <a:defRPr sz="3600" b="0">
                <a:solidFill>
                  <a:srgbClr val="FFFFFF"/>
                </a:solidFill>
              </a:defRPr>
            </a:lvl1pPr>
          </a:lstStyle>
          <a:p>
            <a:r>
              <a:rPr lang="en-US" noProof="0"/>
              <a:t>Click to edit Master title style</a:t>
            </a:r>
          </a:p>
        </p:txBody>
      </p:sp>
      <p:sp>
        <p:nvSpPr>
          <p:cNvPr id="3" name="Content Placeholder 2"/>
          <p:cNvSpPr>
            <a:spLocks noGrp="1"/>
          </p:cNvSpPr>
          <p:nvPr>
            <p:ph idx="1"/>
          </p:nvPr>
        </p:nvSpPr>
        <p:spPr>
          <a:xfrm>
            <a:off x="5458984" y="812800"/>
            <a:ext cx="5713841" cy="486860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092200" y="3043050"/>
            <a:ext cx="3068832" cy="2638359"/>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3AB9C849-F1D8-4230-9F2F-9250D675BB2A}" type="datetime1">
              <a:rPr lang="en-US" noProof="0" smtClean="0"/>
              <a:t>2/4/2022</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F2DB7022-84E8-42F0-8AEA-ADED76AFD446}" type="datetime1">
              <a:rPr lang="en-US" smtClean="0"/>
              <a:t>2/4/2022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8D4C0741-442A-4788-81DA-4F081D559C5A}" type="datetime1">
              <a:rPr lang="en-US" noProof="0" smtClean="0"/>
              <a:t>2/4/2022</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5" name="Rectangle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092200" y="1885125"/>
            <a:ext cx="3314700" cy="2093975"/>
          </a:xfrm>
        </p:spPr>
        <p:txBody>
          <a:bodyPr anchor="ctr">
            <a:normAutofit/>
          </a:bodyPr>
          <a:lstStyle>
            <a:lvl1pPr>
              <a:lnSpc>
                <a:spcPct val="90000"/>
              </a:lnSpc>
              <a:defRPr sz="4400" b="1">
                <a:solidFill>
                  <a:srgbClr val="FFFFFF"/>
                </a:solidFill>
                <a:latin typeface="+mn-lt"/>
              </a:defRPr>
            </a:lvl1pPr>
          </a:lstStyle>
          <a:p>
            <a:r>
              <a:rPr lang="en-US" noProof="0"/>
              <a:t>Click to edit Master title style</a:t>
            </a:r>
          </a:p>
        </p:txBody>
      </p:sp>
      <p:sp>
        <p:nvSpPr>
          <p:cNvPr id="18" name="Rectangle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bg1"/>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470BDB9F-6784-464D-8ED7-29E60E2B21A9}" type="datetime1">
              <a:rPr lang="en-US" noProof="0" smtClean="0"/>
              <a:t>2/4/2022</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endParaRPr lang="en-US"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4984722" y="548355"/>
            <a:ext cx="6054846" cy="634336"/>
          </a:xfrm>
        </p:spPr>
        <p:txBody>
          <a:bodyPr anchor="ctr">
            <a:noAutofit/>
          </a:bodyPr>
          <a:lstStyle>
            <a:lvl1pPr>
              <a:lnSpc>
                <a:spcPct val="90000"/>
              </a:lnSpc>
              <a:defRPr sz="36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5100833" y="1611313"/>
            <a:ext cx="6072099" cy="3755104"/>
          </a:xfrm>
        </p:spPr>
        <p:txBody>
          <a:bodyPr anchor="t">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6DA3ABBD-A00D-4624-9D57-736F5DDBFABC}" type="datetime1">
              <a:rPr lang="en-US" noProof="0" smtClean="0"/>
              <a:t>2/4/2022</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3068577" y="880375"/>
            <a:ext cx="6054846" cy="634336"/>
          </a:xfrm>
        </p:spPr>
        <p:txBody>
          <a:bodyPr anchor="ctr">
            <a:noAutofit/>
          </a:bodyPr>
          <a:lstStyle>
            <a:lvl1pPr algn="ctr">
              <a:lnSpc>
                <a:spcPct val="90000"/>
              </a:lnSpc>
              <a:defRPr sz="3600" b="1" i="0">
                <a:solidFill>
                  <a:schemeClr val="tx1">
                    <a:lumMod val="75000"/>
                    <a:lumOff val="25000"/>
                  </a:schemeClr>
                </a:solidFill>
                <a:latin typeface="+mn-lt"/>
              </a:defRPr>
            </a:lvl1pPr>
          </a:lstStyle>
          <a:p>
            <a:r>
              <a:rPr lang="en-US" noProof="0"/>
              <a:t>Click to edit Master title style</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E6BF20AA-C418-460A-B9CF-8F3DD94C436D}" type="datetime1">
              <a:rPr lang="en-US" noProof="0" smtClean="0"/>
              <a:t>2/4/2022</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9" name="Rectangle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473373" y="943430"/>
            <a:ext cx="4699452"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063F5CE0-F8B8-4EAA-822E-6451047E7D5F}" type="datetime1">
              <a:rPr lang="en-US" noProof="0" smtClean="0"/>
              <a:t>2/4/2022</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0" name="Rectangle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518529" y="943430"/>
            <a:ext cx="4654296"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21F8AE65-7CE3-49A8-B2CC-A5A64E5730FA}" type="datetime1">
              <a:rPr lang="en-US" noProof="0" smtClean="0"/>
              <a:t>2/4/2022</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Rectangle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solidFill>
        </p:spPr>
        <p:txBody>
          <a:bodyPr lIns="457200" tIns="45720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799362"/>
            <a:ext cx="10113645" cy="743682"/>
          </a:xfrm>
        </p:spPr>
        <p:txBody>
          <a:bodyPr tIns="0" bIns="0" anchor="b">
            <a:noAutofit/>
          </a:bodyPr>
          <a:lstStyle>
            <a:lvl1pPr algn="ctr">
              <a:defRPr sz="4400" b="1">
                <a:solidFill>
                  <a:srgbClr val="FFFFFF"/>
                </a:solidFill>
              </a:defRPr>
            </a:lvl1pPr>
          </a:lstStyle>
          <a:p>
            <a:r>
              <a:rPr lang="en-US" noProof="0"/>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B5046700-360D-4474-9946-7580E8968658}" type="datetime1">
              <a:rPr lang="en-US" noProof="0" smtClean="0"/>
              <a:t>2/4/2022</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lvl1pPr>
              <a:defRPr>
                <a:solidFill>
                  <a:schemeClr val="bg1"/>
                </a:solidFill>
              </a:defRPr>
            </a:lvl1pPr>
          </a:lstStyle>
          <a:p>
            <a:r>
              <a:rPr lang="en-US" noProof="0" dirty="0"/>
              <a:t>Footer</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3A98EE3D-8CD1-4C3F-BD1C-C98C9596463C}" type="slidenum">
              <a:rPr lang="en-US" noProof="0" smtClean="0"/>
              <a:pPr/>
              <a:t>‹#›</a:t>
            </a:fld>
            <a:endParaRPr lang="en-US" noProof="0" dirty="0"/>
          </a:p>
        </p:txBody>
      </p:sp>
      <p:sp>
        <p:nvSpPr>
          <p:cNvPr id="9" name="Rectangle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42F667F3-A942-43B7-9681-6435F4941075}" type="datetime1">
              <a:rPr lang="en-US" smtClean="0"/>
              <a:t>2/4/2022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Rectangle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666C8650-8C82-4FB0-9266-0148B376A8CE}" type="datetime1">
              <a:rPr lang="en-US" noProof="0" smtClean="0"/>
              <a:t>2/4/2022</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0" name="Picture Placeholder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2" name="Title 1"/>
          <p:cNvSpPr>
            <a:spLocks noGrp="1"/>
          </p:cNvSpPr>
          <p:nvPr>
            <p:ph type="ctrTitle"/>
          </p:nvPr>
        </p:nvSpPr>
        <p:spPr>
          <a:xfrm>
            <a:off x="6629400" y="758952"/>
            <a:ext cx="4526280" cy="3227514"/>
          </a:xfrm>
        </p:spPr>
        <p:txBody>
          <a:bodyPr anchor="b">
            <a:normAutofit/>
          </a:bodyPr>
          <a:lstStyle>
            <a:lvl1pPr algn="l">
              <a:lnSpc>
                <a:spcPct val="90000"/>
              </a:lnSpc>
              <a:defRPr sz="6000" b="1" spc="-50" baseline="0">
                <a:solidFill>
                  <a:schemeClr val="accent1"/>
                </a:solidFill>
                <a:latin typeface="+mn-lt"/>
              </a:defRPr>
            </a:lvl1pPr>
          </a:lstStyle>
          <a:p>
            <a:r>
              <a:rPr lang="en-US" noProof="0"/>
              <a:t>Click to edit Master title style</a:t>
            </a:r>
          </a:p>
        </p:txBody>
      </p:sp>
      <p:sp>
        <p:nvSpPr>
          <p:cNvPr id="3" name="Subtitle 2"/>
          <p:cNvSpPr>
            <a:spLocks noGrp="1"/>
          </p:cNvSpPr>
          <p:nvPr>
            <p:ph type="subTitle" idx="1"/>
          </p:nvPr>
        </p:nvSpPr>
        <p:spPr>
          <a:xfrm>
            <a:off x="6632171" y="4508500"/>
            <a:ext cx="4526280" cy="1279652"/>
          </a:xfrm>
        </p:spPr>
        <p:txBody>
          <a:bodyPr lIns="91440" rIns="9144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11" name="Rectangle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346200"/>
            <a:ext cx="2448033" cy="45307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1092200" y="1346200"/>
            <a:ext cx="7480300" cy="4530723"/>
          </a:xfrm>
        </p:spPr>
        <p:txBody>
          <a:bodyPr vert="eaVert" lIns="45720" tIns="0" rIns="45720" bIns="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5D576BB9-001A-4B59-8C51-603E71AE3226}" type="datetime1">
              <a:rPr lang="en-US" noProof="0" smtClean="0"/>
              <a:t>2/4/2022</a:t>
            </a:fld>
            <a:endParaRPr lang="en-US" noProof="0"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noProof="0" dirty="0"/>
              <a:t>Footer</a:t>
            </a:r>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Rectangle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1529DE01-3159-42E8-9946-B3F7564EBC72}" type="datetime1">
              <a:rPr lang="en-US" smtClean="0"/>
              <a:t>2/4/2022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15" name="Parallélogramme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1A1FC6A6-F894-471F-8AA4-AE4112290279}" type="datetime1">
              <a:rPr lang="en-US" noProof="0" smtClean="0"/>
              <a:t>2/4/2022</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2641599" y="3746500"/>
            <a:ext cx="8331202" cy="1308100"/>
          </a:xfrm>
        </p:spPr>
        <p:txBody>
          <a:bodyPr anchor="b" anchorCtr="0">
            <a:noAutofit/>
          </a:bodyPr>
          <a:lstStyle>
            <a:lvl1pP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2641600" y="5219700"/>
            <a:ext cx="8331201" cy="586740"/>
          </a:xfrm>
        </p:spPr>
        <p:txBody>
          <a:bodyPr lIns="91440" rIns="9144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bg1"/>
        </a:solidFill>
        <a:effectLst/>
      </p:bgPr>
    </p:bg>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503D98FD-B63D-46E0-B974-EC5BBAC02E27}" type="datetime1">
              <a:rPr lang="en-US" noProof="0" smtClean="0"/>
              <a:t>2/4/2022</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1930399" y="3746500"/>
            <a:ext cx="8331202" cy="1308100"/>
          </a:xfrm>
        </p:spPr>
        <p:txBody>
          <a:bodyPr anchor="b" anchorCtr="0">
            <a:noAutofit/>
          </a:bodyPr>
          <a:lstStyle>
            <a:lvl1pPr algn="ct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1930400" y="5219700"/>
            <a:ext cx="8331201" cy="586740"/>
          </a:xfrm>
        </p:spPr>
        <p:txBody>
          <a:bodyPr lIns="91440" rIns="9144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7E74ECCD-A9BB-4C40-8999-9FDE0B2AF02D}" type="datetime1">
              <a:rPr lang="en-US" smtClean="0"/>
              <a:t>2/4/2022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Footer</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86731"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395"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B9A11315-80A2-4A6F-99BC-2337EDBA509A}" type="datetime1">
              <a:rPr lang="en-US" smtClean="0"/>
              <a:t>2/4/2022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Footer</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5323FCEE-D38D-4315-8661-B8B16CE6B114}" type="datetime1">
              <a:rPr lang="en-US" smtClean="0"/>
              <a:t>2/4/2022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Footer</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Parallélogramme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lvl1pPr>
              <a:defRPr>
                <a:solidFill>
                  <a:schemeClr val="tx1">
                    <a:lumMod val="75000"/>
                    <a:lumOff val="25000"/>
                  </a:schemeClr>
                </a:solidFill>
              </a:defRPr>
            </a:lvl1pPr>
          </a:lstStyle>
          <a:p>
            <a:fld id="{27909053-E1DD-4959-BC7A-C98D3D2614DC}" type="datetime1">
              <a:rPr lang="en-US" noProof="0" smtClean="0"/>
              <a:t>2/4/2022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élogramme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010F8E8D-DF54-49BE-BDBC-401B280C4E3C}" type="datetime1">
              <a:rPr lang="en-US" noProof="0" smtClean="0"/>
              <a:t>2/4/2022</a:t>
            </a:fld>
            <a:endParaRPr lang="en-US" noProof="0" dirty="0"/>
          </a:p>
        </p:txBody>
      </p:sp>
      <p:sp>
        <p:nvSpPr>
          <p:cNvPr id="5" name="Footer Placeholder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r>
              <a:rPr lang="en-US" noProof="0" dirty="0"/>
              <a:t>Footer</a:t>
            </a:r>
          </a:p>
        </p:txBody>
      </p:sp>
      <p:sp>
        <p:nvSpPr>
          <p:cNvPr id="6" name="Slide Number Placeholder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8" name="Rectangle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sldNum="0"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svg"/><Relationship Id="rId20" Type="http://schemas.openxmlformats.org/officeDocument/2006/relationships/image" Target="../media/image20.svg"/><Relationship Id="rId1" Type="http://schemas.openxmlformats.org/officeDocument/2006/relationships/slideLayout" Target="../slideLayouts/slideLayout1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19" Type="http://schemas.openxmlformats.org/officeDocument/2006/relationships/image" Target="../media/image19.pn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 Id="rId22" Type="http://schemas.openxmlformats.org/officeDocument/2006/relationships/image" Target="../media/image22.sv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Group of people talking">
            <a:extLst>
              <a:ext uri="{FF2B5EF4-FFF2-40B4-BE49-F238E27FC236}">
                <a16:creationId xmlns:a16="http://schemas.microsoft.com/office/drawing/2014/main" id="{C7D5F6B1-1228-4C2A-AE2C-950C34054CE4}"/>
              </a:ext>
            </a:extLst>
          </p:cNvPr>
          <p:cNvPicPr>
            <a:picLocks noGrp="1" noChangeAspect="1"/>
          </p:cNvPicPr>
          <p:nvPr>
            <p:ph type="pic" sz="quarter" idx="13"/>
          </p:nvPr>
        </p:nvPicPr>
        <p:blipFill rotWithShape="1">
          <a:blip r:embed="rId3" cstate="print">
            <a:grayscl/>
            <a:extLst>
              <a:ext uri="{28A0092B-C50C-407E-A947-70E740481C1C}">
                <a14:useLocalDpi xmlns:a14="http://schemas.microsoft.com/office/drawing/2010/main" val="0"/>
              </a:ext>
            </a:extLst>
          </a:blip>
          <a:srcRect/>
          <a:stretch/>
        </p:blipFill>
        <p:spPr>
          <a:xfrm>
            <a:off x="0" y="0"/>
            <a:ext cx="6311900" cy="6858000"/>
          </a:xfrm>
        </p:spPr>
      </p:pic>
      <p:sp>
        <p:nvSpPr>
          <p:cNvPr id="3" name="Title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ctrTitle"/>
          </p:nvPr>
        </p:nvSpPr>
        <p:spPr/>
        <p:txBody>
          <a:bodyPr>
            <a:normAutofit fontScale="90000"/>
          </a:bodyPr>
          <a:lstStyle/>
          <a:p>
            <a:r>
              <a:rPr lang="en-IN" dirty="0"/>
              <a:t>Title : Open-Domain Question Answering</a:t>
            </a:r>
            <a:endParaRPr lang="en-US" dirty="0"/>
          </a:p>
        </p:txBody>
      </p:sp>
      <p:sp>
        <p:nvSpPr>
          <p:cNvPr id="4" name="Subtitle 3">
            <a:extLst>
              <a:ext uri="{FF2B5EF4-FFF2-40B4-BE49-F238E27FC236}">
                <a16:creationId xmlns:a16="http://schemas.microsoft.com/office/drawing/2014/main" id="{FFFB5E3C-FE17-44EA-B59B-183125D08F7C}"/>
              </a:ext>
            </a:extLst>
          </p:cNvPr>
          <p:cNvSpPr>
            <a:spLocks noGrp="1"/>
          </p:cNvSpPr>
          <p:nvPr>
            <p:ph type="subTitle" idx="1"/>
          </p:nvPr>
        </p:nvSpPr>
        <p:spPr>
          <a:xfrm>
            <a:off x="6632171" y="4061012"/>
            <a:ext cx="4779900" cy="2465294"/>
          </a:xfrm>
        </p:spPr>
        <p:txBody>
          <a:bodyPr>
            <a:noAutofit/>
          </a:bodyPr>
          <a:lstStyle/>
          <a:p>
            <a:r>
              <a:rPr lang="en-US" sz="1600" b="1" cap="none" dirty="0">
                <a:solidFill>
                  <a:schemeClr val="tx1"/>
                </a:solidFill>
              </a:rPr>
              <a:t>Presenters:</a:t>
            </a:r>
          </a:p>
          <a:p>
            <a:r>
              <a:rPr lang="en-US" sz="1600" b="1" cap="none" dirty="0">
                <a:solidFill>
                  <a:schemeClr val="tx1"/>
                </a:solidFill>
              </a:rPr>
              <a:t>Miss Tahseen Begum – 2010030168</a:t>
            </a:r>
          </a:p>
          <a:p>
            <a:r>
              <a:rPr lang="en-US" sz="1600" b="1" cap="none" dirty="0">
                <a:solidFill>
                  <a:schemeClr val="tx1"/>
                </a:solidFill>
              </a:rPr>
              <a:t>Miss </a:t>
            </a:r>
            <a:r>
              <a:rPr lang="en-US" sz="1600" b="1" cap="none" dirty="0" err="1">
                <a:solidFill>
                  <a:schemeClr val="tx1"/>
                </a:solidFill>
              </a:rPr>
              <a:t>E.Pravallika</a:t>
            </a:r>
            <a:r>
              <a:rPr lang="en-US" sz="1600" b="1" cap="none" dirty="0">
                <a:solidFill>
                  <a:schemeClr val="tx1"/>
                </a:solidFill>
              </a:rPr>
              <a:t> – 2010030046</a:t>
            </a:r>
          </a:p>
          <a:p>
            <a:r>
              <a:rPr lang="en-US" sz="1600" b="1" cap="none" dirty="0">
                <a:solidFill>
                  <a:schemeClr val="tx1"/>
                </a:solidFill>
              </a:rPr>
              <a:t>Miss </a:t>
            </a:r>
            <a:r>
              <a:rPr lang="en-US" sz="1600" b="1" cap="none" dirty="0" err="1">
                <a:solidFill>
                  <a:schemeClr val="tx1"/>
                </a:solidFill>
              </a:rPr>
              <a:t>N.Sowgna</a:t>
            </a:r>
            <a:r>
              <a:rPr lang="en-US" sz="1600" b="1" cap="none" dirty="0">
                <a:solidFill>
                  <a:schemeClr val="tx1"/>
                </a:solidFill>
              </a:rPr>
              <a:t>  - 2010030344 </a:t>
            </a:r>
          </a:p>
          <a:p>
            <a:r>
              <a:rPr lang="en-US" sz="1600" b="1" cap="none" dirty="0">
                <a:solidFill>
                  <a:schemeClr val="tx1"/>
                </a:solidFill>
              </a:rPr>
              <a:t>Miss </a:t>
            </a:r>
            <a:r>
              <a:rPr lang="en-US" sz="1600" b="1" cap="none" dirty="0" err="1">
                <a:solidFill>
                  <a:schemeClr val="tx1"/>
                </a:solidFill>
              </a:rPr>
              <a:t>Keerthana</a:t>
            </a:r>
            <a:r>
              <a:rPr lang="en-US" sz="1600" b="1" cap="none" dirty="0">
                <a:solidFill>
                  <a:schemeClr val="tx1"/>
                </a:solidFill>
              </a:rPr>
              <a:t> </a:t>
            </a:r>
            <a:r>
              <a:rPr lang="en-US" sz="1600" b="1" cap="none" dirty="0" err="1">
                <a:solidFill>
                  <a:schemeClr val="tx1"/>
                </a:solidFill>
              </a:rPr>
              <a:t>Pulugam</a:t>
            </a:r>
            <a:r>
              <a:rPr lang="en-US" sz="1600" b="1" cap="none" dirty="0">
                <a:solidFill>
                  <a:schemeClr val="tx1"/>
                </a:solidFill>
              </a:rPr>
              <a:t> -  2010030445 </a:t>
            </a:r>
          </a:p>
          <a:p>
            <a:r>
              <a:rPr lang="en-US" sz="1600" b="1" cap="none" dirty="0">
                <a:solidFill>
                  <a:schemeClr val="tx1"/>
                </a:solidFill>
              </a:rPr>
              <a:t>Guide: Dr. Arpita Gupta </a:t>
            </a:r>
          </a:p>
        </p:txBody>
      </p:sp>
      <p:pic>
        <p:nvPicPr>
          <p:cNvPr id="1026" name="Picture 2" descr="Faculties - Best Private University in Telangana &amp; Andhra Pradesh | KLH">
            <a:extLst>
              <a:ext uri="{FF2B5EF4-FFF2-40B4-BE49-F238E27FC236}">
                <a16:creationId xmlns:a16="http://schemas.microsoft.com/office/drawing/2014/main" id="{8CC921C0-4421-47F3-9DC2-4F77848962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9731" y="0"/>
            <a:ext cx="2432269" cy="1156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296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DA682D-7AC5-48E0-993B-AB3F027355C3}"/>
              </a:ext>
            </a:extLst>
          </p:cNvPr>
          <p:cNvSpPr>
            <a:spLocks noGrp="1"/>
          </p:cNvSpPr>
          <p:nvPr>
            <p:ph type="title"/>
          </p:nvPr>
        </p:nvSpPr>
        <p:spPr>
          <a:xfrm>
            <a:off x="1097280" y="286603"/>
            <a:ext cx="10058400" cy="1450757"/>
          </a:xfrm>
        </p:spPr>
        <p:txBody>
          <a:bodyPr>
            <a:normAutofit/>
          </a:bodyPr>
          <a:lstStyle/>
          <a:p>
            <a:r>
              <a:rPr lang="en-US" dirty="0">
                <a:solidFill>
                  <a:schemeClr val="tx1"/>
                </a:solidFill>
              </a:rPr>
              <a:t>Dataset Cont. </a:t>
            </a:r>
            <a:endParaRPr lang="en-IN" dirty="0">
              <a:solidFill>
                <a:schemeClr val="tx1"/>
              </a:solidFill>
            </a:endParaRPr>
          </a:p>
        </p:txBody>
      </p:sp>
      <p:graphicFrame>
        <p:nvGraphicFramePr>
          <p:cNvPr id="4" name="Table 5">
            <a:extLst>
              <a:ext uri="{FF2B5EF4-FFF2-40B4-BE49-F238E27FC236}">
                <a16:creationId xmlns:a16="http://schemas.microsoft.com/office/drawing/2014/main" id="{AF3AEEC6-F847-4F77-A55C-345DFBD5A671}"/>
              </a:ext>
            </a:extLst>
          </p:cNvPr>
          <p:cNvGraphicFramePr>
            <a:graphicFrameLocks noGrp="1"/>
          </p:cNvGraphicFramePr>
          <p:nvPr>
            <p:ph idx="1"/>
            <p:extLst>
              <p:ext uri="{D42A27DB-BD31-4B8C-83A1-F6EECF244321}">
                <p14:modId xmlns:p14="http://schemas.microsoft.com/office/powerpoint/2010/main" val="3899228644"/>
              </p:ext>
            </p:extLst>
          </p:nvPr>
        </p:nvGraphicFramePr>
        <p:xfrm>
          <a:off x="1216025" y="2108200"/>
          <a:ext cx="10058396" cy="4572000"/>
        </p:xfrm>
        <a:graphic>
          <a:graphicData uri="http://schemas.openxmlformats.org/drawingml/2006/table">
            <a:tbl>
              <a:tblPr firstRow="1" bandRow="1">
                <a:tableStyleId>{5C22544A-7EE6-4342-B048-85BDC9FD1C3A}</a:tableStyleId>
              </a:tblPr>
              <a:tblGrid>
                <a:gridCol w="582777">
                  <a:extLst>
                    <a:ext uri="{9D8B030D-6E8A-4147-A177-3AD203B41FA5}">
                      <a16:colId xmlns:a16="http://schemas.microsoft.com/office/drawing/2014/main" val="53488580"/>
                    </a:ext>
                  </a:extLst>
                </a:gridCol>
                <a:gridCol w="1719927">
                  <a:extLst>
                    <a:ext uri="{9D8B030D-6E8A-4147-A177-3AD203B41FA5}">
                      <a16:colId xmlns:a16="http://schemas.microsoft.com/office/drawing/2014/main" val="2874906953"/>
                    </a:ext>
                  </a:extLst>
                </a:gridCol>
                <a:gridCol w="3327990">
                  <a:extLst>
                    <a:ext uri="{9D8B030D-6E8A-4147-A177-3AD203B41FA5}">
                      <a16:colId xmlns:a16="http://schemas.microsoft.com/office/drawing/2014/main" val="483850840"/>
                    </a:ext>
                  </a:extLst>
                </a:gridCol>
                <a:gridCol w="2655869">
                  <a:extLst>
                    <a:ext uri="{9D8B030D-6E8A-4147-A177-3AD203B41FA5}">
                      <a16:colId xmlns:a16="http://schemas.microsoft.com/office/drawing/2014/main" val="2905957241"/>
                    </a:ext>
                  </a:extLst>
                </a:gridCol>
                <a:gridCol w="1771833">
                  <a:extLst>
                    <a:ext uri="{9D8B030D-6E8A-4147-A177-3AD203B41FA5}">
                      <a16:colId xmlns:a16="http://schemas.microsoft.com/office/drawing/2014/main" val="2853665875"/>
                    </a:ext>
                  </a:extLst>
                </a:gridCol>
              </a:tblGrid>
              <a:tr h="370840">
                <a:tc>
                  <a:txBody>
                    <a:bodyPr/>
                    <a:lstStyle/>
                    <a:p>
                      <a:r>
                        <a:rPr lang="en-US" dirty="0"/>
                        <a:t>S. No </a:t>
                      </a:r>
                      <a:endParaRPr lang="en-IN" dirty="0"/>
                    </a:p>
                  </a:txBody>
                  <a:tcPr/>
                </a:tc>
                <a:tc>
                  <a:txBody>
                    <a:bodyPr/>
                    <a:lstStyle/>
                    <a:p>
                      <a:r>
                        <a:rPr lang="en-IN" dirty="0"/>
                        <a:t>Name of the Dataset</a:t>
                      </a:r>
                    </a:p>
                  </a:txBody>
                  <a:tcPr/>
                </a:tc>
                <a:tc>
                  <a:txBody>
                    <a:bodyPr/>
                    <a:lstStyle/>
                    <a:p>
                      <a:r>
                        <a:rPr lang="en-IN" dirty="0"/>
                        <a:t>Characteristics </a:t>
                      </a:r>
                    </a:p>
                  </a:txBody>
                  <a:tcPr/>
                </a:tc>
                <a:tc>
                  <a:txBody>
                    <a:bodyPr/>
                    <a:lstStyle/>
                    <a:p>
                      <a:r>
                        <a:rPr lang="en-IN" dirty="0"/>
                        <a:t>Model</a:t>
                      </a:r>
                    </a:p>
                  </a:txBody>
                  <a:tcPr/>
                </a:tc>
                <a:tc>
                  <a:txBody>
                    <a:bodyPr/>
                    <a:lstStyle/>
                    <a:p>
                      <a:r>
                        <a:rPr lang="en-IN" dirty="0"/>
                        <a:t>Publisher </a:t>
                      </a:r>
                    </a:p>
                  </a:txBody>
                  <a:tcPr/>
                </a:tc>
                <a:extLst>
                  <a:ext uri="{0D108BD9-81ED-4DB2-BD59-A6C34878D82A}">
                    <a16:rowId xmlns:a16="http://schemas.microsoft.com/office/drawing/2014/main" val="1523936311"/>
                  </a:ext>
                </a:extLst>
              </a:tr>
              <a:tr h="370840">
                <a:tc>
                  <a:txBody>
                    <a:bodyPr/>
                    <a:lstStyle/>
                    <a:p>
                      <a:r>
                        <a:rPr lang="en-US" dirty="0"/>
                        <a:t>2.</a:t>
                      </a:r>
                      <a:endParaRPr lang="en-IN" dirty="0"/>
                    </a:p>
                  </a:txBody>
                  <a:tcPr/>
                </a:tc>
                <a:tc>
                  <a:txBody>
                    <a:bodyPr/>
                    <a:lstStyle/>
                    <a:p>
                      <a:r>
                        <a:rPr lang="en-IN" dirty="0"/>
                        <a:t>SQA: Sequential Question Answering</a:t>
                      </a:r>
                    </a:p>
                  </a:txBody>
                  <a:tcPr/>
                </a:tc>
                <a:tc>
                  <a:txBody>
                    <a:bodyPr/>
                    <a:lstStyle/>
                    <a:p>
                      <a:r>
                        <a:rPr lang="en-IN" dirty="0"/>
                        <a:t>Natural language text to meaning representations informal logic has emerged as a key technical component for building question answering systems. Once a natural language question has been mapped to a formal query, its answer can be retrieved by executing the query on a back-end structured database</a:t>
                      </a:r>
                    </a:p>
                  </a:txBody>
                  <a:tcPr/>
                </a:tc>
                <a:tc>
                  <a:txBody>
                    <a:bodyPr/>
                    <a:lstStyle/>
                    <a:p>
                      <a:r>
                        <a:rPr lang="en-IN" dirty="0"/>
                        <a:t>Sequential question answering task, we propose a novel dynamic neural semantic parsing framework trained using a weakly supervised reward-guided search. Our model effectively leverages the sequential context to outperform state-of-the-art QA systems that are designed to answer highly complex questions.</a:t>
                      </a:r>
                    </a:p>
                  </a:txBody>
                  <a:tcPr/>
                </a:tc>
                <a:tc>
                  <a:txBody>
                    <a:bodyPr/>
                    <a:lstStyle/>
                    <a:p>
                      <a:r>
                        <a:rPr lang="en-IN" dirty="0" err="1"/>
                        <a:t>Iyyer</a:t>
                      </a:r>
                      <a:r>
                        <a:rPr lang="en-IN" dirty="0"/>
                        <a:t>, Mohit, Wen-tau </a:t>
                      </a:r>
                      <a:r>
                        <a:rPr lang="en-IN" dirty="0" err="1"/>
                        <a:t>Yih</a:t>
                      </a:r>
                      <a:r>
                        <a:rPr lang="en-IN" dirty="0"/>
                        <a:t>, and Ming-Wei Chang</a:t>
                      </a:r>
                    </a:p>
                    <a:p>
                      <a:r>
                        <a:rPr lang="en-IN" sz="1800" b="0" i="0" kern="1200" dirty="0">
                          <a:solidFill>
                            <a:schemeClr val="dk1"/>
                          </a:solidFill>
                          <a:effectLst/>
                          <a:latin typeface="+mn-lt"/>
                          <a:ea typeface="+mn-ea"/>
                          <a:cs typeface="+mn-cs"/>
                        </a:rPr>
                        <a:t>2019</a:t>
                      </a:r>
                      <a:endParaRPr lang="en-IN" dirty="0"/>
                    </a:p>
                  </a:txBody>
                  <a:tcPr/>
                </a:tc>
                <a:extLst>
                  <a:ext uri="{0D108BD9-81ED-4DB2-BD59-A6C34878D82A}">
                    <a16:rowId xmlns:a16="http://schemas.microsoft.com/office/drawing/2014/main" val="3947586006"/>
                  </a:ext>
                </a:extLst>
              </a:tr>
            </a:tbl>
          </a:graphicData>
        </a:graphic>
      </p:graphicFrame>
      <p:pic>
        <p:nvPicPr>
          <p:cNvPr id="6" name="Picture 2" descr="Faculties - Best Private University in Telangana &amp; Andhra Pradesh | KLH">
            <a:extLst>
              <a:ext uri="{FF2B5EF4-FFF2-40B4-BE49-F238E27FC236}">
                <a16:creationId xmlns:a16="http://schemas.microsoft.com/office/drawing/2014/main" id="{A0441FBF-D27F-4A58-A98D-879EC96D54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9731" y="0"/>
            <a:ext cx="2432269" cy="1156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830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1F4A2-CFD1-428D-8F3C-110B48F3E84D}"/>
              </a:ext>
            </a:extLst>
          </p:cNvPr>
          <p:cNvSpPr>
            <a:spLocks noGrp="1"/>
          </p:cNvSpPr>
          <p:nvPr>
            <p:ph type="title"/>
          </p:nvPr>
        </p:nvSpPr>
        <p:spPr/>
        <p:txBody>
          <a:bodyPr/>
          <a:lstStyle/>
          <a:p>
            <a:r>
              <a:rPr lang="en-US" b="1" dirty="0">
                <a:solidFill>
                  <a:schemeClr val="tx1"/>
                </a:solidFill>
              </a:rPr>
              <a:t>Technique</a:t>
            </a:r>
            <a:endParaRPr lang="en-IN" dirty="0">
              <a:solidFill>
                <a:schemeClr val="tx1"/>
              </a:solidFill>
            </a:endParaRPr>
          </a:p>
        </p:txBody>
      </p:sp>
      <p:graphicFrame>
        <p:nvGraphicFramePr>
          <p:cNvPr id="5" name="Table 5">
            <a:extLst>
              <a:ext uri="{FF2B5EF4-FFF2-40B4-BE49-F238E27FC236}">
                <a16:creationId xmlns:a16="http://schemas.microsoft.com/office/drawing/2014/main" id="{DB02964E-0508-4A4F-A2F1-03D6D18F5E3C}"/>
              </a:ext>
            </a:extLst>
          </p:cNvPr>
          <p:cNvGraphicFramePr>
            <a:graphicFrameLocks noGrp="1"/>
          </p:cNvGraphicFramePr>
          <p:nvPr>
            <p:ph idx="1"/>
            <p:extLst>
              <p:ext uri="{D42A27DB-BD31-4B8C-83A1-F6EECF244321}">
                <p14:modId xmlns:p14="http://schemas.microsoft.com/office/powerpoint/2010/main" val="395099749"/>
              </p:ext>
            </p:extLst>
          </p:nvPr>
        </p:nvGraphicFramePr>
        <p:xfrm>
          <a:off x="1216025" y="2108200"/>
          <a:ext cx="10058398" cy="4358640"/>
        </p:xfrm>
        <a:graphic>
          <a:graphicData uri="http://schemas.openxmlformats.org/drawingml/2006/table">
            <a:tbl>
              <a:tblPr firstRow="1" bandRow="1">
                <a:tableStyleId>{5C22544A-7EE6-4342-B048-85BDC9FD1C3A}</a:tableStyleId>
              </a:tblPr>
              <a:tblGrid>
                <a:gridCol w="567951">
                  <a:extLst>
                    <a:ext uri="{9D8B030D-6E8A-4147-A177-3AD203B41FA5}">
                      <a16:colId xmlns:a16="http://schemas.microsoft.com/office/drawing/2014/main" val="2917152505"/>
                    </a:ext>
                  </a:extLst>
                </a:gridCol>
                <a:gridCol w="1766048">
                  <a:extLst>
                    <a:ext uri="{9D8B030D-6E8A-4147-A177-3AD203B41FA5}">
                      <a16:colId xmlns:a16="http://schemas.microsoft.com/office/drawing/2014/main" val="3282925020"/>
                    </a:ext>
                  </a:extLst>
                </a:gridCol>
                <a:gridCol w="1093694">
                  <a:extLst>
                    <a:ext uri="{9D8B030D-6E8A-4147-A177-3AD203B41FA5}">
                      <a16:colId xmlns:a16="http://schemas.microsoft.com/office/drawing/2014/main" val="490247164"/>
                    </a:ext>
                  </a:extLst>
                </a:gridCol>
                <a:gridCol w="1237129">
                  <a:extLst>
                    <a:ext uri="{9D8B030D-6E8A-4147-A177-3AD203B41FA5}">
                      <a16:colId xmlns:a16="http://schemas.microsoft.com/office/drawing/2014/main" val="294378091"/>
                    </a:ext>
                  </a:extLst>
                </a:gridCol>
                <a:gridCol w="2187388">
                  <a:extLst>
                    <a:ext uri="{9D8B030D-6E8A-4147-A177-3AD203B41FA5}">
                      <a16:colId xmlns:a16="http://schemas.microsoft.com/office/drawing/2014/main" val="4130583055"/>
                    </a:ext>
                  </a:extLst>
                </a:gridCol>
                <a:gridCol w="2465294">
                  <a:extLst>
                    <a:ext uri="{9D8B030D-6E8A-4147-A177-3AD203B41FA5}">
                      <a16:colId xmlns:a16="http://schemas.microsoft.com/office/drawing/2014/main" val="194653168"/>
                    </a:ext>
                  </a:extLst>
                </a:gridCol>
                <a:gridCol w="740894">
                  <a:extLst>
                    <a:ext uri="{9D8B030D-6E8A-4147-A177-3AD203B41FA5}">
                      <a16:colId xmlns:a16="http://schemas.microsoft.com/office/drawing/2014/main" val="3099481596"/>
                    </a:ext>
                  </a:extLst>
                </a:gridCol>
              </a:tblGrid>
              <a:tr h="370840">
                <a:tc>
                  <a:txBody>
                    <a:bodyPr/>
                    <a:lstStyle/>
                    <a:p>
                      <a:r>
                        <a:rPr lang="en-US" dirty="0"/>
                        <a:t>S. No</a:t>
                      </a:r>
                      <a:endParaRPr lang="en-IN" dirty="0"/>
                    </a:p>
                  </a:txBody>
                  <a:tcPr/>
                </a:tc>
                <a:tc>
                  <a:txBody>
                    <a:bodyPr/>
                    <a:lstStyle/>
                    <a:p>
                      <a:r>
                        <a:rPr lang="en-US" dirty="0"/>
                        <a:t>Title of the Study</a:t>
                      </a:r>
                      <a:endParaRPr lang="en-IN" dirty="0"/>
                    </a:p>
                  </a:txBody>
                  <a:tcPr/>
                </a:tc>
                <a:tc>
                  <a:txBody>
                    <a:bodyPr/>
                    <a:lstStyle/>
                    <a:p>
                      <a:r>
                        <a:rPr lang="en-US" dirty="0"/>
                        <a:t>Model </a:t>
                      </a:r>
                      <a:endParaRPr lang="en-IN" dirty="0"/>
                    </a:p>
                  </a:txBody>
                  <a:tcPr/>
                </a:tc>
                <a:tc>
                  <a:txBody>
                    <a:bodyPr/>
                    <a:lstStyle/>
                    <a:p>
                      <a:r>
                        <a:rPr lang="en-US" dirty="0"/>
                        <a:t>Dataset</a:t>
                      </a:r>
                      <a:endParaRPr lang="en-IN" dirty="0"/>
                    </a:p>
                  </a:txBody>
                  <a:tcPr/>
                </a:tc>
                <a:tc>
                  <a:txBody>
                    <a:bodyPr/>
                    <a:lstStyle/>
                    <a:p>
                      <a:r>
                        <a:rPr lang="en-US" dirty="0"/>
                        <a:t>Evaluation Criteria</a:t>
                      </a:r>
                      <a:endParaRPr lang="en-IN" dirty="0"/>
                    </a:p>
                  </a:txBody>
                  <a:tcPr/>
                </a:tc>
                <a:tc>
                  <a:txBody>
                    <a:bodyPr/>
                    <a:lstStyle/>
                    <a:p>
                      <a:r>
                        <a:rPr lang="en-US" dirty="0"/>
                        <a:t>Results</a:t>
                      </a:r>
                      <a:endParaRPr lang="en-IN" dirty="0"/>
                    </a:p>
                  </a:txBody>
                  <a:tcPr/>
                </a:tc>
                <a:tc>
                  <a:txBody>
                    <a:bodyPr/>
                    <a:lstStyle/>
                    <a:p>
                      <a:r>
                        <a:rPr lang="en-US" dirty="0"/>
                        <a:t>Ref.</a:t>
                      </a:r>
                      <a:endParaRPr lang="en-IN" dirty="0"/>
                    </a:p>
                  </a:txBody>
                  <a:tcPr/>
                </a:tc>
                <a:extLst>
                  <a:ext uri="{0D108BD9-81ED-4DB2-BD59-A6C34878D82A}">
                    <a16:rowId xmlns:a16="http://schemas.microsoft.com/office/drawing/2014/main" val="1650617280"/>
                  </a:ext>
                </a:extLst>
              </a:tr>
              <a:tr h="370840">
                <a:tc>
                  <a:txBody>
                    <a:bodyPr/>
                    <a:lstStyle/>
                    <a:p>
                      <a:r>
                        <a:rPr lang="en-US" dirty="0"/>
                        <a:t>1.</a:t>
                      </a:r>
                      <a:endParaRPr lang="en-IN" dirty="0"/>
                    </a:p>
                  </a:txBody>
                  <a:tcPr/>
                </a:tc>
                <a:tc>
                  <a:txBody>
                    <a:bodyPr/>
                    <a:lstStyle/>
                    <a:p>
                      <a:r>
                        <a:rPr lang="en-IN" sz="1400" dirty="0"/>
                        <a:t>TANDA: Transfer and Adapt Pre-Trained Transformer Models for Answer Sentence Selection</a:t>
                      </a:r>
                    </a:p>
                  </a:txBody>
                  <a:tcPr/>
                </a:tc>
                <a:tc>
                  <a:txBody>
                    <a:bodyPr/>
                    <a:lstStyle/>
                    <a:p>
                      <a:r>
                        <a:rPr lang="en-IN" sz="1400" dirty="0"/>
                        <a:t>TANDA-</a:t>
                      </a:r>
                      <a:r>
                        <a:rPr lang="en-IN" sz="1400" dirty="0" err="1"/>
                        <a:t>RoBERTa</a:t>
                      </a:r>
                      <a:endParaRPr lang="en-IN" sz="1400" dirty="0"/>
                    </a:p>
                  </a:txBody>
                  <a:tcPr/>
                </a:tc>
                <a:tc>
                  <a:txBody>
                    <a:bodyPr/>
                    <a:lstStyle/>
                    <a:p>
                      <a:r>
                        <a:rPr lang="en-IN" sz="1400" dirty="0" err="1"/>
                        <a:t>WikiQA,TREC</a:t>
                      </a:r>
                      <a:r>
                        <a:rPr lang="en-IN" sz="1400" dirty="0"/>
                        <a:t>-QA,QNLI</a:t>
                      </a:r>
                    </a:p>
                  </a:txBody>
                  <a:tcPr/>
                </a:tc>
                <a:tc>
                  <a:txBody>
                    <a:bodyPr/>
                    <a:lstStyle/>
                    <a:p>
                      <a:r>
                        <a:rPr lang="en-IN" sz="1400" dirty="0"/>
                        <a:t>We demonstrate the benefits of our approach for answer sentence section, which is a well-known inference task in Question Answering.</a:t>
                      </a:r>
                    </a:p>
                  </a:txBody>
                  <a:tcPr/>
                </a:tc>
                <a:tc>
                  <a:txBody>
                    <a:bodyPr/>
                    <a:lstStyle/>
                    <a:p>
                      <a:r>
                        <a:rPr lang="en-IN" sz="1400" dirty="0"/>
                        <a:t>TANDA produces an intermediate model with three main</a:t>
                      </a:r>
                    </a:p>
                    <a:p>
                      <a:r>
                        <a:rPr lang="en-IN" sz="1400" dirty="0"/>
                        <a:t>features: (</a:t>
                      </a:r>
                      <a:r>
                        <a:rPr lang="en-IN" sz="1400" dirty="0" err="1"/>
                        <a:t>i</a:t>
                      </a:r>
                      <a:r>
                        <a:rPr lang="en-IN" sz="1400" dirty="0"/>
                        <a:t>) it can be more effectively used for fine-tuning on the target NLP application, being more stable and easier to adapt to other tasks; (ii) it is robust to noise, which might affect the target domain data; and (iii) it enables modularity and efficiency, i.e., once a Transformer model is adapted to the target general task, e.g., AS2, only the adapt step is needed for each targeted domain</a:t>
                      </a:r>
                    </a:p>
                  </a:txBody>
                  <a:tcPr/>
                </a:tc>
                <a:tc>
                  <a:txBody>
                    <a:bodyPr/>
                    <a:lstStyle/>
                    <a:p>
                      <a:r>
                        <a:rPr lang="en-US" sz="1400" dirty="0"/>
                        <a:t>1175</a:t>
                      </a:r>
                      <a:endParaRPr lang="en-IN" sz="1400" dirty="0"/>
                    </a:p>
                  </a:txBody>
                  <a:tcPr/>
                </a:tc>
                <a:extLst>
                  <a:ext uri="{0D108BD9-81ED-4DB2-BD59-A6C34878D82A}">
                    <a16:rowId xmlns:a16="http://schemas.microsoft.com/office/drawing/2014/main" val="1423090246"/>
                  </a:ext>
                </a:extLst>
              </a:tr>
            </a:tbl>
          </a:graphicData>
        </a:graphic>
      </p:graphicFrame>
      <p:pic>
        <p:nvPicPr>
          <p:cNvPr id="4" name="Picture 2" descr="Faculties - Best Private University in Telangana &amp; Andhra Pradesh | KLH">
            <a:extLst>
              <a:ext uri="{FF2B5EF4-FFF2-40B4-BE49-F238E27FC236}">
                <a16:creationId xmlns:a16="http://schemas.microsoft.com/office/drawing/2014/main" id="{4D9F4139-43D1-4F23-B0D5-D717FB53BE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9731" y="0"/>
            <a:ext cx="2432269" cy="1156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7810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1F4A2-CFD1-428D-8F3C-110B48F3E84D}"/>
              </a:ext>
            </a:extLst>
          </p:cNvPr>
          <p:cNvSpPr>
            <a:spLocks noGrp="1"/>
          </p:cNvSpPr>
          <p:nvPr>
            <p:ph type="title"/>
          </p:nvPr>
        </p:nvSpPr>
        <p:spPr/>
        <p:txBody>
          <a:bodyPr/>
          <a:lstStyle/>
          <a:p>
            <a:r>
              <a:rPr lang="en-US" b="1" dirty="0">
                <a:solidFill>
                  <a:schemeClr val="tx1"/>
                </a:solidFill>
              </a:rPr>
              <a:t>Technique</a:t>
            </a:r>
            <a:r>
              <a:rPr lang="en-IN" dirty="0">
                <a:solidFill>
                  <a:schemeClr val="tx1"/>
                </a:solidFill>
              </a:rPr>
              <a:t> Cont.</a:t>
            </a:r>
          </a:p>
        </p:txBody>
      </p:sp>
      <p:graphicFrame>
        <p:nvGraphicFramePr>
          <p:cNvPr id="5" name="Table 5">
            <a:extLst>
              <a:ext uri="{FF2B5EF4-FFF2-40B4-BE49-F238E27FC236}">
                <a16:creationId xmlns:a16="http://schemas.microsoft.com/office/drawing/2014/main" id="{DB02964E-0508-4A4F-A2F1-03D6D18F5E3C}"/>
              </a:ext>
            </a:extLst>
          </p:cNvPr>
          <p:cNvGraphicFramePr>
            <a:graphicFrameLocks noGrp="1"/>
          </p:cNvGraphicFramePr>
          <p:nvPr>
            <p:ph idx="1"/>
            <p:extLst>
              <p:ext uri="{D42A27DB-BD31-4B8C-83A1-F6EECF244321}">
                <p14:modId xmlns:p14="http://schemas.microsoft.com/office/powerpoint/2010/main" val="138031188"/>
              </p:ext>
            </p:extLst>
          </p:nvPr>
        </p:nvGraphicFramePr>
        <p:xfrm>
          <a:off x="1216025" y="2108200"/>
          <a:ext cx="10058398" cy="3931920"/>
        </p:xfrm>
        <a:graphic>
          <a:graphicData uri="http://schemas.openxmlformats.org/drawingml/2006/table">
            <a:tbl>
              <a:tblPr firstRow="1" bandRow="1">
                <a:tableStyleId>{5C22544A-7EE6-4342-B048-85BDC9FD1C3A}</a:tableStyleId>
              </a:tblPr>
              <a:tblGrid>
                <a:gridCol w="567951">
                  <a:extLst>
                    <a:ext uri="{9D8B030D-6E8A-4147-A177-3AD203B41FA5}">
                      <a16:colId xmlns:a16="http://schemas.microsoft.com/office/drawing/2014/main" val="2917152505"/>
                    </a:ext>
                  </a:extLst>
                </a:gridCol>
                <a:gridCol w="1766048">
                  <a:extLst>
                    <a:ext uri="{9D8B030D-6E8A-4147-A177-3AD203B41FA5}">
                      <a16:colId xmlns:a16="http://schemas.microsoft.com/office/drawing/2014/main" val="3282925020"/>
                    </a:ext>
                  </a:extLst>
                </a:gridCol>
                <a:gridCol w="1120588">
                  <a:extLst>
                    <a:ext uri="{9D8B030D-6E8A-4147-A177-3AD203B41FA5}">
                      <a16:colId xmlns:a16="http://schemas.microsoft.com/office/drawing/2014/main" val="490247164"/>
                    </a:ext>
                  </a:extLst>
                </a:gridCol>
                <a:gridCol w="1210235">
                  <a:extLst>
                    <a:ext uri="{9D8B030D-6E8A-4147-A177-3AD203B41FA5}">
                      <a16:colId xmlns:a16="http://schemas.microsoft.com/office/drawing/2014/main" val="294378091"/>
                    </a:ext>
                  </a:extLst>
                </a:gridCol>
                <a:gridCol w="2187388">
                  <a:extLst>
                    <a:ext uri="{9D8B030D-6E8A-4147-A177-3AD203B41FA5}">
                      <a16:colId xmlns:a16="http://schemas.microsoft.com/office/drawing/2014/main" val="4130583055"/>
                    </a:ext>
                  </a:extLst>
                </a:gridCol>
                <a:gridCol w="2465294">
                  <a:extLst>
                    <a:ext uri="{9D8B030D-6E8A-4147-A177-3AD203B41FA5}">
                      <a16:colId xmlns:a16="http://schemas.microsoft.com/office/drawing/2014/main" val="194653168"/>
                    </a:ext>
                  </a:extLst>
                </a:gridCol>
                <a:gridCol w="740894">
                  <a:extLst>
                    <a:ext uri="{9D8B030D-6E8A-4147-A177-3AD203B41FA5}">
                      <a16:colId xmlns:a16="http://schemas.microsoft.com/office/drawing/2014/main" val="3099481596"/>
                    </a:ext>
                  </a:extLst>
                </a:gridCol>
              </a:tblGrid>
              <a:tr h="370840">
                <a:tc>
                  <a:txBody>
                    <a:bodyPr/>
                    <a:lstStyle/>
                    <a:p>
                      <a:r>
                        <a:rPr lang="en-US" dirty="0"/>
                        <a:t>S. No</a:t>
                      </a:r>
                      <a:endParaRPr lang="en-IN" dirty="0"/>
                    </a:p>
                  </a:txBody>
                  <a:tcPr/>
                </a:tc>
                <a:tc>
                  <a:txBody>
                    <a:bodyPr/>
                    <a:lstStyle/>
                    <a:p>
                      <a:r>
                        <a:rPr lang="en-US" dirty="0"/>
                        <a:t>Title of the Study</a:t>
                      </a:r>
                      <a:endParaRPr lang="en-IN" dirty="0"/>
                    </a:p>
                  </a:txBody>
                  <a:tcPr/>
                </a:tc>
                <a:tc>
                  <a:txBody>
                    <a:bodyPr/>
                    <a:lstStyle/>
                    <a:p>
                      <a:r>
                        <a:rPr lang="en-US" dirty="0"/>
                        <a:t>Model </a:t>
                      </a:r>
                      <a:endParaRPr lang="en-IN" dirty="0"/>
                    </a:p>
                  </a:txBody>
                  <a:tcPr/>
                </a:tc>
                <a:tc>
                  <a:txBody>
                    <a:bodyPr/>
                    <a:lstStyle/>
                    <a:p>
                      <a:r>
                        <a:rPr lang="en-US" dirty="0"/>
                        <a:t>Dataset</a:t>
                      </a:r>
                      <a:endParaRPr lang="en-IN" dirty="0"/>
                    </a:p>
                  </a:txBody>
                  <a:tcPr/>
                </a:tc>
                <a:tc>
                  <a:txBody>
                    <a:bodyPr/>
                    <a:lstStyle/>
                    <a:p>
                      <a:r>
                        <a:rPr lang="en-US" dirty="0"/>
                        <a:t>Evaluation Criteria</a:t>
                      </a:r>
                      <a:endParaRPr lang="en-IN" dirty="0"/>
                    </a:p>
                  </a:txBody>
                  <a:tcPr/>
                </a:tc>
                <a:tc>
                  <a:txBody>
                    <a:bodyPr/>
                    <a:lstStyle/>
                    <a:p>
                      <a:r>
                        <a:rPr lang="en-US" dirty="0"/>
                        <a:t>Results</a:t>
                      </a:r>
                      <a:endParaRPr lang="en-IN" dirty="0"/>
                    </a:p>
                  </a:txBody>
                  <a:tcPr/>
                </a:tc>
                <a:tc>
                  <a:txBody>
                    <a:bodyPr/>
                    <a:lstStyle/>
                    <a:p>
                      <a:r>
                        <a:rPr lang="en-US" dirty="0"/>
                        <a:t>Ref.</a:t>
                      </a:r>
                      <a:endParaRPr lang="en-IN" dirty="0"/>
                    </a:p>
                  </a:txBody>
                  <a:tcPr/>
                </a:tc>
                <a:extLst>
                  <a:ext uri="{0D108BD9-81ED-4DB2-BD59-A6C34878D82A}">
                    <a16:rowId xmlns:a16="http://schemas.microsoft.com/office/drawing/2014/main" val="1650617280"/>
                  </a:ext>
                </a:extLst>
              </a:tr>
              <a:tr h="370840">
                <a:tc>
                  <a:txBody>
                    <a:bodyPr/>
                    <a:lstStyle/>
                    <a:p>
                      <a:r>
                        <a:rPr lang="en-US" sz="1400" dirty="0"/>
                        <a:t>2.</a:t>
                      </a:r>
                      <a:endParaRPr lang="en-IN" sz="1400" dirty="0"/>
                    </a:p>
                  </a:txBody>
                  <a:tcPr/>
                </a:tc>
                <a:tc>
                  <a:txBody>
                    <a:bodyPr/>
                    <a:lstStyle/>
                    <a:p>
                      <a:r>
                        <a:rPr lang="en-IN" sz="1400" dirty="0"/>
                        <a:t>Reference-based Weak Supervision for Answer Sentence Selection using Web Data</a:t>
                      </a:r>
                    </a:p>
                  </a:txBody>
                  <a:tcPr/>
                </a:tc>
                <a:tc>
                  <a:txBody>
                    <a:bodyPr/>
                    <a:lstStyle/>
                    <a:p>
                      <a:r>
                        <a:rPr lang="en-IN" sz="1400" dirty="0"/>
                        <a:t>TANDA-</a:t>
                      </a:r>
                      <a:r>
                        <a:rPr lang="en-IN" sz="1400" dirty="0" err="1"/>
                        <a:t>RoBERTa</a:t>
                      </a:r>
                      <a:endParaRPr lang="en-IN" sz="1400" dirty="0"/>
                    </a:p>
                  </a:txBody>
                  <a:tcPr/>
                </a:tc>
                <a:tc>
                  <a:txBody>
                    <a:bodyPr/>
                    <a:lstStyle/>
                    <a:p>
                      <a:r>
                        <a:rPr lang="fr-FR" sz="1400" dirty="0" err="1"/>
                        <a:t>ASNQ,TrecQA,WikiQA,Natural</a:t>
                      </a:r>
                      <a:r>
                        <a:rPr lang="fr-FR" sz="1400" dirty="0"/>
                        <a:t> Questions</a:t>
                      </a:r>
                      <a:endParaRPr lang="en-IN" sz="1400" dirty="0"/>
                    </a:p>
                  </a:txBody>
                  <a:tcPr/>
                </a:tc>
                <a:tc>
                  <a:txBody>
                    <a:bodyPr/>
                    <a:lstStyle/>
                    <a:p>
                      <a:r>
                        <a:rPr lang="en-IN" sz="1400" dirty="0"/>
                        <a:t>We present a strategy to collect weakly supervised answers for a question based on its reference to improve AS2 </a:t>
                      </a:r>
                      <a:r>
                        <a:rPr lang="en-IN" sz="1400" dirty="0" err="1"/>
                        <a:t>modeling</a:t>
                      </a:r>
                      <a:r>
                        <a:rPr lang="en-IN" sz="1400" dirty="0"/>
                        <a:t>. Specifically, we introduce</a:t>
                      </a:r>
                    </a:p>
                    <a:p>
                      <a:r>
                        <a:rPr lang="en-IN" sz="1400" dirty="0"/>
                        <a:t>Reference-based Weak Supervision (RWS), a fully automatic large-scale data pipeline that harvests high-quality weakly-supervised answers from abundant Web data requiring only a question-reference pair as </a:t>
                      </a:r>
                      <a:r>
                        <a:rPr lang="en-IN" sz="1400" dirty="0" err="1"/>
                        <a:t>inputtions</a:t>
                      </a:r>
                      <a:r>
                        <a:rPr lang="en-IN" sz="1400" dirty="0"/>
                        <a:t> besides AS2</a:t>
                      </a:r>
                    </a:p>
                  </a:txBody>
                  <a:tcPr/>
                </a:tc>
                <a:tc>
                  <a:txBody>
                    <a:bodyPr/>
                    <a:lstStyle/>
                    <a:p>
                      <a:r>
                        <a:rPr lang="en-IN" sz="1400" dirty="0"/>
                        <a:t>This data is shown to benefit AS2 models. Specifically, we recorded significant performance</a:t>
                      </a:r>
                    </a:p>
                    <a:p>
                      <a:r>
                        <a:rPr lang="en-IN" sz="1400" dirty="0"/>
                        <a:t>gains on both </a:t>
                      </a:r>
                      <a:r>
                        <a:rPr lang="en-IN" sz="1400" dirty="0" err="1"/>
                        <a:t>WikiQA</a:t>
                      </a:r>
                      <a:r>
                        <a:rPr lang="en-IN" sz="1400" dirty="0"/>
                        <a:t> and TREC-QA benchmarks. In a nutshell, the key motivation of RWS is to make use of abundant Web data to find more relevant answers for a question. We believe RWS can benefit other application </a:t>
                      </a:r>
                    </a:p>
                  </a:txBody>
                  <a:tcPr/>
                </a:tc>
                <a:tc>
                  <a:txBody>
                    <a:bodyPr/>
                    <a:lstStyle/>
                    <a:p>
                      <a:r>
                        <a:rPr lang="en-US" sz="1400" dirty="0"/>
                        <a:t>88</a:t>
                      </a:r>
                      <a:endParaRPr lang="en-IN" sz="1400" dirty="0"/>
                    </a:p>
                  </a:txBody>
                  <a:tcPr/>
                </a:tc>
                <a:extLst>
                  <a:ext uri="{0D108BD9-81ED-4DB2-BD59-A6C34878D82A}">
                    <a16:rowId xmlns:a16="http://schemas.microsoft.com/office/drawing/2014/main" val="1423090246"/>
                  </a:ext>
                </a:extLst>
              </a:tr>
            </a:tbl>
          </a:graphicData>
        </a:graphic>
      </p:graphicFrame>
      <p:pic>
        <p:nvPicPr>
          <p:cNvPr id="4" name="Picture 2" descr="Faculties - Best Private University in Telangana &amp; Andhra Pradesh | KLH">
            <a:extLst>
              <a:ext uri="{FF2B5EF4-FFF2-40B4-BE49-F238E27FC236}">
                <a16:creationId xmlns:a16="http://schemas.microsoft.com/office/drawing/2014/main" id="{C580EB23-2C00-4776-AF0D-8A5FD7BC5B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9731" y="0"/>
            <a:ext cx="2432269" cy="1156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541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1F4A2-CFD1-428D-8F3C-110B48F3E84D}"/>
              </a:ext>
            </a:extLst>
          </p:cNvPr>
          <p:cNvSpPr>
            <a:spLocks noGrp="1"/>
          </p:cNvSpPr>
          <p:nvPr>
            <p:ph type="title"/>
          </p:nvPr>
        </p:nvSpPr>
        <p:spPr/>
        <p:txBody>
          <a:bodyPr/>
          <a:lstStyle/>
          <a:p>
            <a:r>
              <a:rPr lang="en-US" b="1" dirty="0">
                <a:solidFill>
                  <a:schemeClr val="tx1"/>
                </a:solidFill>
              </a:rPr>
              <a:t>Technique</a:t>
            </a:r>
            <a:r>
              <a:rPr lang="en-IN" dirty="0">
                <a:solidFill>
                  <a:schemeClr val="tx1"/>
                </a:solidFill>
              </a:rPr>
              <a:t> Cont.</a:t>
            </a:r>
          </a:p>
        </p:txBody>
      </p:sp>
      <p:graphicFrame>
        <p:nvGraphicFramePr>
          <p:cNvPr id="5" name="Table 5">
            <a:extLst>
              <a:ext uri="{FF2B5EF4-FFF2-40B4-BE49-F238E27FC236}">
                <a16:creationId xmlns:a16="http://schemas.microsoft.com/office/drawing/2014/main" id="{DB02964E-0508-4A4F-A2F1-03D6D18F5E3C}"/>
              </a:ext>
            </a:extLst>
          </p:cNvPr>
          <p:cNvGraphicFramePr>
            <a:graphicFrameLocks noGrp="1"/>
          </p:cNvGraphicFramePr>
          <p:nvPr>
            <p:ph idx="1"/>
            <p:extLst>
              <p:ext uri="{D42A27DB-BD31-4B8C-83A1-F6EECF244321}">
                <p14:modId xmlns:p14="http://schemas.microsoft.com/office/powerpoint/2010/main" val="1128839208"/>
              </p:ext>
            </p:extLst>
          </p:nvPr>
        </p:nvGraphicFramePr>
        <p:xfrm>
          <a:off x="1216025" y="2108200"/>
          <a:ext cx="10058398" cy="4145280"/>
        </p:xfrm>
        <a:graphic>
          <a:graphicData uri="http://schemas.openxmlformats.org/drawingml/2006/table">
            <a:tbl>
              <a:tblPr firstRow="1" bandRow="1">
                <a:tableStyleId>{5C22544A-7EE6-4342-B048-85BDC9FD1C3A}</a:tableStyleId>
              </a:tblPr>
              <a:tblGrid>
                <a:gridCol w="567951">
                  <a:extLst>
                    <a:ext uri="{9D8B030D-6E8A-4147-A177-3AD203B41FA5}">
                      <a16:colId xmlns:a16="http://schemas.microsoft.com/office/drawing/2014/main" val="2917152505"/>
                    </a:ext>
                  </a:extLst>
                </a:gridCol>
                <a:gridCol w="1766048">
                  <a:extLst>
                    <a:ext uri="{9D8B030D-6E8A-4147-A177-3AD203B41FA5}">
                      <a16:colId xmlns:a16="http://schemas.microsoft.com/office/drawing/2014/main" val="3282925020"/>
                    </a:ext>
                  </a:extLst>
                </a:gridCol>
                <a:gridCol w="1120588">
                  <a:extLst>
                    <a:ext uri="{9D8B030D-6E8A-4147-A177-3AD203B41FA5}">
                      <a16:colId xmlns:a16="http://schemas.microsoft.com/office/drawing/2014/main" val="490247164"/>
                    </a:ext>
                  </a:extLst>
                </a:gridCol>
                <a:gridCol w="1210235">
                  <a:extLst>
                    <a:ext uri="{9D8B030D-6E8A-4147-A177-3AD203B41FA5}">
                      <a16:colId xmlns:a16="http://schemas.microsoft.com/office/drawing/2014/main" val="294378091"/>
                    </a:ext>
                  </a:extLst>
                </a:gridCol>
                <a:gridCol w="2187388">
                  <a:extLst>
                    <a:ext uri="{9D8B030D-6E8A-4147-A177-3AD203B41FA5}">
                      <a16:colId xmlns:a16="http://schemas.microsoft.com/office/drawing/2014/main" val="4130583055"/>
                    </a:ext>
                  </a:extLst>
                </a:gridCol>
                <a:gridCol w="2465294">
                  <a:extLst>
                    <a:ext uri="{9D8B030D-6E8A-4147-A177-3AD203B41FA5}">
                      <a16:colId xmlns:a16="http://schemas.microsoft.com/office/drawing/2014/main" val="194653168"/>
                    </a:ext>
                  </a:extLst>
                </a:gridCol>
                <a:gridCol w="740894">
                  <a:extLst>
                    <a:ext uri="{9D8B030D-6E8A-4147-A177-3AD203B41FA5}">
                      <a16:colId xmlns:a16="http://schemas.microsoft.com/office/drawing/2014/main" val="3099481596"/>
                    </a:ext>
                  </a:extLst>
                </a:gridCol>
              </a:tblGrid>
              <a:tr h="370840">
                <a:tc>
                  <a:txBody>
                    <a:bodyPr/>
                    <a:lstStyle/>
                    <a:p>
                      <a:r>
                        <a:rPr lang="en-US" dirty="0"/>
                        <a:t>S. No</a:t>
                      </a:r>
                      <a:endParaRPr lang="en-IN" dirty="0"/>
                    </a:p>
                  </a:txBody>
                  <a:tcPr/>
                </a:tc>
                <a:tc>
                  <a:txBody>
                    <a:bodyPr/>
                    <a:lstStyle/>
                    <a:p>
                      <a:r>
                        <a:rPr lang="en-US" dirty="0"/>
                        <a:t>Title of the Study</a:t>
                      </a:r>
                      <a:endParaRPr lang="en-IN" dirty="0"/>
                    </a:p>
                  </a:txBody>
                  <a:tcPr/>
                </a:tc>
                <a:tc>
                  <a:txBody>
                    <a:bodyPr/>
                    <a:lstStyle/>
                    <a:p>
                      <a:r>
                        <a:rPr lang="en-US" dirty="0"/>
                        <a:t>Model </a:t>
                      </a:r>
                      <a:endParaRPr lang="en-IN" dirty="0"/>
                    </a:p>
                  </a:txBody>
                  <a:tcPr/>
                </a:tc>
                <a:tc>
                  <a:txBody>
                    <a:bodyPr/>
                    <a:lstStyle/>
                    <a:p>
                      <a:r>
                        <a:rPr lang="en-US" dirty="0"/>
                        <a:t>Dataset</a:t>
                      </a:r>
                      <a:endParaRPr lang="en-IN" dirty="0"/>
                    </a:p>
                  </a:txBody>
                  <a:tcPr/>
                </a:tc>
                <a:tc>
                  <a:txBody>
                    <a:bodyPr/>
                    <a:lstStyle/>
                    <a:p>
                      <a:r>
                        <a:rPr lang="en-US" dirty="0"/>
                        <a:t>Evaluation Criteria</a:t>
                      </a:r>
                      <a:endParaRPr lang="en-IN" dirty="0"/>
                    </a:p>
                  </a:txBody>
                  <a:tcPr/>
                </a:tc>
                <a:tc>
                  <a:txBody>
                    <a:bodyPr/>
                    <a:lstStyle/>
                    <a:p>
                      <a:r>
                        <a:rPr lang="en-US" dirty="0"/>
                        <a:t>Results</a:t>
                      </a:r>
                      <a:endParaRPr lang="en-IN" dirty="0"/>
                    </a:p>
                  </a:txBody>
                  <a:tcPr/>
                </a:tc>
                <a:tc>
                  <a:txBody>
                    <a:bodyPr/>
                    <a:lstStyle/>
                    <a:p>
                      <a:r>
                        <a:rPr lang="en-US" dirty="0"/>
                        <a:t>Ref.</a:t>
                      </a:r>
                      <a:endParaRPr lang="en-IN" dirty="0"/>
                    </a:p>
                  </a:txBody>
                  <a:tcPr/>
                </a:tc>
                <a:extLst>
                  <a:ext uri="{0D108BD9-81ED-4DB2-BD59-A6C34878D82A}">
                    <a16:rowId xmlns:a16="http://schemas.microsoft.com/office/drawing/2014/main" val="1650617280"/>
                  </a:ext>
                </a:extLst>
              </a:tr>
              <a:tr h="370840">
                <a:tc>
                  <a:txBody>
                    <a:bodyPr/>
                    <a:lstStyle/>
                    <a:p>
                      <a:r>
                        <a:rPr lang="en-US" sz="1400" dirty="0"/>
                        <a:t>3.</a:t>
                      </a:r>
                      <a:endParaRPr lang="en-IN" sz="1400" dirty="0"/>
                    </a:p>
                  </a:txBody>
                  <a:tcPr/>
                </a:tc>
                <a:tc>
                  <a:txBody>
                    <a:bodyPr/>
                    <a:lstStyle/>
                    <a:p>
                      <a:r>
                        <a:rPr lang="en-IN" sz="1400" dirty="0"/>
                        <a:t>TAPEX: Table Pre-training via Learning a Neural SQL Executor</a:t>
                      </a:r>
                    </a:p>
                  </a:txBody>
                  <a:tcPr/>
                </a:tc>
                <a:tc>
                  <a:txBody>
                    <a:bodyPr/>
                    <a:lstStyle/>
                    <a:p>
                      <a:r>
                        <a:rPr lang="en-IN" sz="1400" dirty="0"/>
                        <a:t>TAPEX-Large</a:t>
                      </a:r>
                    </a:p>
                  </a:txBody>
                  <a:tcPr/>
                </a:tc>
                <a:tc>
                  <a:txBody>
                    <a:bodyPr/>
                    <a:lstStyle/>
                    <a:p>
                      <a:r>
                        <a:rPr lang="en-IN" sz="1400" dirty="0"/>
                        <a:t>SQA (</a:t>
                      </a:r>
                      <a:r>
                        <a:rPr lang="en-IN" sz="1400" dirty="0" err="1"/>
                        <a:t>SequentialQA</a:t>
                      </a:r>
                      <a:r>
                        <a:rPr lang="en-IN" sz="1400" dirty="0"/>
                        <a:t>)</a:t>
                      </a:r>
                    </a:p>
                  </a:txBody>
                  <a:tcPr/>
                </a:tc>
                <a:tc>
                  <a:txBody>
                    <a:bodyPr/>
                    <a:lstStyle/>
                    <a:p>
                      <a:r>
                        <a:rPr lang="en-IN" sz="1400" dirty="0"/>
                        <a:t>We propose TAPEX to show that table pre-training can be achieved by learning a neural SQL executor over a synthetic corpus, which is obtained by automatically synthesizing executable SQL queries and their execution outputs. TAPEX addresses the data scarcity challenge via guiding the language model to mimic a SQL executor on the diverse, large-scale and high-quality synthetic corpus</a:t>
                      </a:r>
                    </a:p>
                  </a:txBody>
                  <a:tcPr/>
                </a:tc>
                <a:tc>
                  <a:txBody>
                    <a:bodyPr/>
                    <a:lstStyle/>
                    <a:p>
                      <a:r>
                        <a:rPr lang="en-IN" sz="1400" dirty="0"/>
                        <a:t>1. To our knowledge, this is the first work to exploit table pre-training via synthetic executable programs and to achieve new state-of-the-art results on various downstream tasks.</a:t>
                      </a:r>
                    </a:p>
                    <a:p>
                      <a:r>
                        <a:rPr lang="en-IN" sz="1400" dirty="0"/>
                        <a:t>2. We evaluate TAPEX on four benchmark datasets. </a:t>
                      </a:r>
                    </a:p>
                    <a:p>
                      <a:r>
                        <a:rPr lang="en-IN" sz="1400" dirty="0"/>
                        <a:t>3. Experimental results demonstrate that TAPEX outperforms previous table pre-training approaches by a large margin and achieves new state-of-the-art results on all of them.</a:t>
                      </a:r>
                    </a:p>
                  </a:txBody>
                  <a:tcPr/>
                </a:tc>
                <a:tc>
                  <a:txBody>
                    <a:bodyPr/>
                    <a:lstStyle/>
                    <a:p>
                      <a:r>
                        <a:rPr lang="en-US" sz="1400" dirty="0"/>
                        <a:t>18</a:t>
                      </a:r>
                      <a:endParaRPr lang="en-IN" sz="1400" dirty="0"/>
                    </a:p>
                  </a:txBody>
                  <a:tcPr/>
                </a:tc>
                <a:extLst>
                  <a:ext uri="{0D108BD9-81ED-4DB2-BD59-A6C34878D82A}">
                    <a16:rowId xmlns:a16="http://schemas.microsoft.com/office/drawing/2014/main" val="1423090246"/>
                  </a:ext>
                </a:extLst>
              </a:tr>
            </a:tbl>
          </a:graphicData>
        </a:graphic>
      </p:graphicFrame>
      <p:pic>
        <p:nvPicPr>
          <p:cNvPr id="4" name="Picture 2" descr="Faculties - Best Private University in Telangana &amp; Andhra Pradesh | KLH">
            <a:extLst>
              <a:ext uri="{FF2B5EF4-FFF2-40B4-BE49-F238E27FC236}">
                <a16:creationId xmlns:a16="http://schemas.microsoft.com/office/drawing/2014/main" id="{C3737E11-621B-43F4-92A0-DB3B367C9E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9731" y="0"/>
            <a:ext cx="2432269" cy="1156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079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1F4A2-CFD1-428D-8F3C-110B48F3E84D}"/>
              </a:ext>
            </a:extLst>
          </p:cNvPr>
          <p:cNvSpPr>
            <a:spLocks noGrp="1"/>
          </p:cNvSpPr>
          <p:nvPr>
            <p:ph type="title"/>
          </p:nvPr>
        </p:nvSpPr>
        <p:spPr/>
        <p:txBody>
          <a:bodyPr/>
          <a:lstStyle/>
          <a:p>
            <a:r>
              <a:rPr lang="en-US" b="1" dirty="0">
                <a:solidFill>
                  <a:schemeClr val="tx1"/>
                </a:solidFill>
              </a:rPr>
              <a:t>Technique</a:t>
            </a:r>
            <a:r>
              <a:rPr lang="en-IN" dirty="0">
                <a:solidFill>
                  <a:schemeClr val="tx1"/>
                </a:solidFill>
              </a:rPr>
              <a:t> Cont.</a:t>
            </a:r>
          </a:p>
        </p:txBody>
      </p:sp>
      <p:graphicFrame>
        <p:nvGraphicFramePr>
          <p:cNvPr id="5" name="Table 5">
            <a:extLst>
              <a:ext uri="{FF2B5EF4-FFF2-40B4-BE49-F238E27FC236}">
                <a16:creationId xmlns:a16="http://schemas.microsoft.com/office/drawing/2014/main" id="{DB02964E-0508-4A4F-A2F1-03D6D18F5E3C}"/>
              </a:ext>
            </a:extLst>
          </p:cNvPr>
          <p:cNvGraphicFramePr>
            <a:graphicFrameLocks noGrp="1"/>
          </p:cNvGraphicFramePr>
          <p:nvPr>
            <p:ph idx="1"/>
            <p:extLst>
              <p:ext uri="{D42A27DB-BD31-4B8C-83A1-F6EECF244321}">
                <p14:modId xmlns:p14="http://schemas.microsoft.com/office/powerpoint/2010/main" val="1001061460"/>
              </p:ext>
            </p:extLst>
          </p:nvPr>
        </p:nvGraphicFramePr>
        <p:xfrm>
          <a:off x="1216025" y="2108200"/>
          <a:ext cx="10058398" cy="4358640"/>
        </p:xfrm>
        <a:graphic>
          <a:graphicData uri="http://schemas.openxmlformats.org/drawingml/2006/table">
            <a:tbl>
              <a:tblPr firstRow="1" bandRow="1">
                <a:tableStyleId>{5C22544A-7EE6-4342-B048-85BDC9FD1C3A}</a:tableStyleId>
              </a:tblPr>
              <a:tblGrid>
                <a:gridCol w="567951">
                  <a:extLst>
                    <a:ext uri="{9D8B030D-6E8A-4147-A177-3AD203B41FA5}">
                      <a16:colId xmlns:a16="http://schemas.microsoft.com/office/drawing/2014/main" val="2917152505"/>
                    </a:ext>
                  </a:extLst>
                </a:gridCol>
                <a:gridCol w="1766048">
                  <a:extLst>
                    <a:ext uri="{9D8B030D-6E8A-4147-A177-3AD203B41FA5}">
                      <a16:colId xmlns:a16="http://schemas.microsoft.com/office/drawing/2014/main" val="3282925020"/>
                    </a:ext>
                  </a:extLst>
                </a:gridCol>
                <a:gridCol w="1120588">
                  <a:extLst>
                    <a:ext uri="{9D8B030D-6E8A-4147-A177-3AD203B41FA5}">
                      <a16:colId xmlns:a16="http://schemas.microsoft.com/office/drawing/2014/main" val="490247164"/>
                    </a:ext>
                  </a:extLst>
                </a:gridCol>
                <a:gridCol w="1210235">
                  <a:extLst>
                    <a:ext uri="{9D8B030D-6E8A-4147-A177-3AD203B41FA5}">
                      <a16:colId xmlns:a16="http://schemas.microsoft.com/office/drawing/2014/main" val="294378091"/>
                    </a:ext>
                  </a:extLst>
                </a:gridCol>
                <a:gridCol w="2187388">
                  <a:extLst>
                    <a:ext uri="{9D8B030D-6E8A-4147-A177-3AD203B41FA5}">
                      <a16:colId xmlns:a16="http://schemas.microsoft.com/office/drawing/2014/main" val="4130583055"/>
                    </a:ext>
                  </a:extLst>
                </a:gridCol>
                <a:gridCol w="2465294">
                  <a:extLst>
                    <a:ext uri="{9D8B030D-6E8A-4147-A177-3AD203B41FA5}">
                      <a16:colId xmlns:a16="http://schemas.microsoft.com/office/drawing/2014/main" val="194653168"/>
                    </a:ext>
                  </a:extLst>
                </a:gridCol>
                <a:gridCol w="740894">
                  <a:extLst>
                    <a:ext uri="{9D8B030D-6E8A-4147-A177-3AD203B41FA5}">
                      <a16:colId xmlns:a16="http://schemas.microsoft.com/office/drawing/2014/main" val="3099481596"/>
                    </a:ext>
                  </a:extLst>
                </a:gridCol>
              </a:tblGrid>
              <a:tr h="370840">
                <a:tc>
                  <a:txBody>
                    <a:bodyPr/>
                    <a:lstStyle/>
                    <a:p>
                      <a:r>
                        <a:rPr lang="en-US" dirty="0"/>
                        <a:t>S. No</a:t>
                      </a:r>
                      <a:endParaRPr lang="en-IN" dirty="0"/>
                    </a:p>
                  </a:txBody>
                  <a:tcPr/>
                </a:tc>
                <a:tc>
                  <a:txBody>
                    <a:bodyPr/>
                    <a:lstStyle/>
                    <a:p>
                      <a:r>
                        <a:rPr lang="en-US" dirty="0"/>
                        <a:t>Title of the Study</a:t>
                      </a:r>
                      <a:endParaRPr lang="en-IN" dirty="0"/>
                    </a:p>
                  </a:txBody>
                  <a:tcPr/>
                </a:tc>
                <a:tc>
                  <a:txBody>
                    <a:bodyPr/>
                    <a:lstStyle/>
                    <a:p>
                      <a:r>
                        <a:rPr lang="en-US" dirty="0"/>
                        <a:t>Model </a:t>
                      </a:r>
                      <a:endParaRPr lang="en-IN" dirty="0"/>
                    </a:p>
                  </a:txBody>
                  <a:tcPr/>
                </a:tc>
                <a:tc>
                  <a:txBody>
                    <a:bodyPr/>
                    <a:lstStyle/>
                    <a:p>
                      <a:r>
                        <a:rPr lang="en-US" dirty="0"/>
                        <a:t>Dataset</a:t>
                      </a:r>
                      <a:endParaRPr lang="en-IN" dirty="0"/>
                    </a:p>
                  </a:txBody>
                  <a:tcPr/>
                </a:tc>
                <a:tc>
                  <a:txBody>
                    <a:bodyPr/>
                    <a:lstStyle/>
                    <a:p>
                      <a:r>
                        <a:rPr lang="en-US" dirty="0"/>
                        <a:t>Evaluation Criteria</a:t>
                      </a:r>
                      <a:endParaRPr lang="en-IN" dirty="0"/>
                    </a:p>
                  </a:txBody>
                  <a:tcPr/>
                </a:tc>
                <a:tc>
                  <a:txBody>
                    <a:bodyPr/>
                    <a:lstStyle/>
                    <a:p>
                      <a:r>
                        <a:rPr lang="en-US" dirty="0"/>
                        <a:t>Results</a:t>
                      </a:r>
                      <a:endParaRPr lang="en-IN" dirty="0"/>
                    </a:p>
                  </a:txBody>
                  <a:tcPr/>
                </a:tc>
                <a:tc>
                  <a:txBody>
                    <a:bodyPr/>
                    <a:lstStyle/>
                    <a:p>
                      <a:r>
                        <a:rPr lang="en-US" dirty="0"/>
                        <a:t>Ref.</a:t>
                      </a:r>
                      <a:endParaRPr lang="en-IN" dirty="0"/>
                    </a:p>
                  </a:txBody>
                  <a:tcPr/>
                </a:tc>
                <a:extLst>
                  <a:ext uri="{0D108BD9-81ED-4DB2-BD59-A6C34878D82A}">
                    <a16:rowId xmlns:a16="http://schemas.microsoft.com/office/drawing/2014/main" val="1650617280"/>
                  </a:ext>
                </a:extLst>
              </a:tr>
              <a:tr h="370840">
                <a:tc>
                  <a:txBody>
                    <a:bodyPr/>
                    <a:lstStyle/>
                    <a:p>
                      <a:r>
                        <a:rPr lang="en-US" sz="1400" dirty="0"/>
                        <a:t>4. </a:t>
                      </a:r>
                      <a:endParaRPr lang="en-IN" sz="1400" dirty="0"/>
                    </a:p>
                  </a:txBody>
                  <a:tcPr/>
                </a:tc>
                <a:tc>
                  <a:txBody>
                    <a:bodyPr/>
                    <a:lstStyle/>
                    <a:p>
                      <a:r>
                        <a:rPr lang="en-IN" sz="1400" dirty="0"/>
                        <a:t>LEMON: Language-Based Environment Manipulation via Execution-Guided Pre-training</a:t>
                      </a:r>
                    </a:p>
                  </a:txBody>
                  <a:tcPr/>
                </a:tc>
                <a:tc>
                  <a:txBody>
                    <a:bodyPr/>
                    <a:lstStyle/>
                    <a:p>
                      <a:r>
                        <a:rPr lang="en-IN" sz="1400" dirty="0"/>
                        <a:t>language model</a:t>
                      </a:r>
                    </a:p>
                  </a:txBody>
                  <a:tcPr/>
                </a:tc>
                <a:tc>
                  <a:txBody>
                    <a:bodyPr/>
                    <a:lstStyle/>
                    <a:p>
                      <a:r>
                        <a:rPr lang="en-IN" sz="1400" dirty="0"/>
                        <a:t>Computation and Language</a:t>
                      </a:r>
                    </a:p>
                  </a:txBody>
                  <a:tcPr/>
                </a:tc>
                <a:tc>
                  <a:txBody>
                    <a:bodyPr/>
                    <a:lstStyle/>
                    <a:p>
                      <a:r>
                        <a:rPr lang="en-IN" sz="1400" dirty="0"/>
                        <a:t>Language-based environment manipulation requires agents to manipulate the environment following natural language instructions, which is challenging due to the huge space of the environments. To address this challenge, various approaches have been proposed in recent work.</a:t>
                      </a:r>
                    </a:p>
                  </a:txBody>
                  <a:tcPr/>
                </a:tc>
                <a:tc>
                  <a:txBody>
                    <a:bodyPr/>
                    <a:lstStyle/>
                    <a:p>
                      <a:r>
                        <a:rPr lang="en-IN" sz="1400" dirty="0"/>
                        <a:t>1. we propose an execution-guided pre-training strategy to inject prior knowledge of environments to the language model with a pure synthetic pre-training corpus.</a:t>
                      </a:r>
                    </a:p>
                    <a:p>
                      <a:r>
                        <a:rPr lang="en-IN" sz="1400" dirty="0"/>
                        <a:t>2.  Experimental results on tasks including Alchemy, Scene, Tangrams and </a:t>
                      </a:r>
                      <a:r>
                        <a:rPr lang="en-IN" sz="1400" dirty="0" err="1"/>
                        <a:t>ProPara</a:t>
                      </a:r>
                      <a:r>
                        <a:rPr lang="en-IN" sz="1400" dirty="0"/>
                        <a:t> demonstrate the effectiveness of LEMON: it achieves new state-of-the-art results on Alchemy, Scene and </a:t>
                      </a:r>
                      <a:r>
                        <a:rPr lang="en-IN" sz="1400" dirty="0" err="1"/>
                        <a:t>ProPara</a:t>
                      </a:r>
                      <a:r>
                        <a:rPr lang="en-IN" sz="1400" dirty="0"/>
                        <a:t>, and the execution-guided pre-training strategy brings remarkable improvements on all experimental tasks.</a:t>
                      </a:r>
                    </a:p>
                  </a:txBody>
                  <a:tcPr/>
                </a:tc>
                <a:tc>
                  <a:txBody>
                    <a:bodyPr/>
                    <a:lstStyle/>
                    <a:p>
                      <a:r>
                        <a:rPr lang="en-US" sz="1400" dirty="0"/>
                        <a:t>10</a:t>
                      </a:r>
                      <a:endParaRPr lang="en-IN" sz="1400" dirty="0"/>
                    </a:p>
                  </a:txBody>
                  <a:tcPr/>
                </a:tc>
                <a:extLst>
                  <a:ext uri="{0D108BD9-81ED-4DB2-BD59-A6C34878D82A}">
                    <a16:rowId xmlns:a16="http://schemas.microsoft.com/office/drawing/2014/main" val="1423090246"/>
                  </a:ext>
                </a:extLst>
              </a:tr>
            </a:tbl>
          </a:graphicData>
        </a:graphic>
      </p:graphicFrame>
      <p:pic>
        <p:nvPicPr>
          <p:cNvPr id="4" name="Picture 2" descr="Faculties - Best Private University in Telangana &amp; Andhra Pradesh | KLH">
            <a:extLst>
              <a:ext uri="{FF2B5EF4-FFF2-40B4-BE49-F238E27FC236}">
                <a16:creationId xmlns:a16="http://schemas.microsoft.com/office/drawing/2014/main" id="{F407AB6B-E80B-4BE4-9C45-308C53206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9731" y="0"/>
            <a:ext cx="2432269" cy="1156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725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1F4A2-CFD1-428D-8F3C-110B48F3E84D}"/>
              </a:ext>
            </a:extLst>
          </p:cNvPr>
          <p:cNvSpPr>
            <a:spLocks noGrp="1"/>
          </p:cNvSpPr>
          <p:nvPr>
            <p:ph type="title"/>
          </p:nvPr>
        </p:nvSpPr>
        <p:spPr/>
        <p:txBody>
          <a:bodyPr/>
          <a:lstStyle/>
          <a:p>
            <a:r>
              <a:rPr lang="en-US" b="1" dirty="0">
                <a:solidFill>
                  <a:schemeClr val="tx1"/>
                </a:solidFill>
              </a:rPr>
              <a:t>Technique</a:t>
            </a:r>
            <a:r>
              <a:rPr lang="en-IN" dirty="0">
                <a:solidFill>
                  <a:schemeClr val="tx1"/>
                </a:solidFill>
              </a:rPr>
              <a:t> Cont.</a:t>
            </a:r>
          </a:p>
        </p:txBody>
      </p:sp>
      <p:graphicFrame>
        <p:nvGraphicFramePr>
          <p:cNvPr id="5" name="Table 5">
            <a:extLst>
              <a:ext uri="{FF2B5EF4-FFF2-40B4-BE49-F238E27FC236}">
                <a16:creationId xmlns:a16="http://schemas.microsoft.com/office/drawing/2014/main" id="{DB02964E-0508-4A4F-A2F1-03D6D18F5E3C}"/>
              </a:ext>
            </a:extLst>
          </p:cNvPr>
          <p:cNvGraphicFramePr>
            <a:graphicFrameLocks noGrp="1"/>
          </p:cNvGraphicFramePr>
          <p:nvPr>
            <p:ph idx="1"/>
            <p:extLst>
              <p:ext uri="{D42A27DB-BD31-4B8C-83A1-F6EECF244321}">
                <p14:modId xmlns:p14="http://schemas.microsoft.com/office/powerpoint/2010/main" val="4212394302"/>
              </p:ext>
            </p:extLst>
          </p:nvPr>
        </p:nvGraphicFramePr>
        <p:xfrm>
          <a:off x="1216025" y="2108200"/>
          <a:ext cx="10058398" cy="3718560"/>
        </p:xfrm>
        <a:graphic>
          <a:graphicData uri="http://schemas.openxmlformats.org/drawingml/2006/table">
            <a:tbl>
              <a:tblPr firstRow="1" bandRow="1">
                <a:tableStyleId>{5C22544A-7EE6-4342-B048-85BDC9FD1C3A}</a:tableStyleId>
              </a:tblPr>
              <a:tblGrid>
                <a:gridCol w="567951">
                  <a:extLst>
                    <a:ext uri="{9D8B030D-6E8A-4147-A177-3AD203B41FA5}">
                      <a16:colId xmlns:a16="http://schemas.microsoft.com/office/drawing/2014/main" val="2917152505"/>
                    </a:ext>
                  </a:extLst>
                </a:gridCol>
                <a:gridCol w="1730189">
                  <a:extLst>
                    <a:ext uri="{9D8B030D-6E8A-4147-A177-3AD203B41FA5}">
                      <a16:colId xmlns:a16="http://schemas.microsoft.com/office/drawing/2014/main" val="3282925020"/>
                    </a:ext>
                  </a:extLst>
                </a:gridCol>
                <a:gridCol w="1156447">
                  <a:extLst>
                    <a:ext uri="{9D8B030D-6E8A-4147-A177-3AD203B41FA5}">
                      <a16:colId xmlns:a16="http://schemas.microsoft.com/office/drawing/2014/main" val="490247164"/>
                    </a:ext>
                  </a:extLst>
                </a:gridCol>
                <a:gridCol w="1210235">
                  <a:extLst>
                    <a:ext uri="{9D8B030D-6E8A-4147-A177-3AD203B41FA5}">
                      <a16:colId xmlns:a16="http://schemas.microsoft.com/office/drawing/2014/main" val="294378091"/>
                    </a:ext>
                  </a:extLst>
                </a:gridCol>
                <a:gridCol w="2187388">
                  <a:extLst>
                    <a:ext uri="{9D8B030D-6E8A-4147-A177-3AD203B41FA5}">
                      <a16:colId xmlns:a16="http://schemas.microsoft.com/office/drawing/2014/main" val="4130583055"/>
                    </a:ext>
                  </a:extLst>
                </a:gridCol>
                <a:gridCol w="2465294">
                  <a:extLst>
                    <a:ext uri="{9D8B030D-6E8A-4147-A177-3AD203B41FA5}">
                      <a16:colId xmlns:a16="http://schemas.microsoft.com/office/drawing/2014/main" val="194653168"/>
                    </a:ext>
                  </a:extLst>
                </a:gridCol>
                <a:gridCol w="740894">
                  <a:extLst>
                    <a:ext uri="{9D8B030D-6E8A-4147-A177-3AD203B41FA5}">
                      <a16:colId xmlns:a16="http://schemas.microsoft.com/office/drawing/2014/main" val="3099481596"/>
                    </a:ext>
                  </a:extLst>
                </a:gridCol>
              </a:tblGrid>
              <a:tr h="370840">
                <a:tc>
                  <a:txBody>
                    <a:bodyPr/>
                    <a:lstStyle/>
                    <a:p>
                      <a:r>
                        <a:rPr lang="en-US" dirty="0"/>
                        <a:t>S. No</a:t>
                      </a:r>
                      <a:endParaRPr lang="en-IN" dirty="0"/>
                    </a:p>
                  </a:txBody>
                  <a:tcPr/>
                </a:tc>
                <a:tc>
                  <a:txBody>
                    <a:bodyPr/>
                    <a:lstStyle/>
                    <a:p>
                      <a:r>
                        <a:rPr lang="en-US" dirty="0"/>
                        <a:t>Title of the Study</a:t>
                      </a:r>
                      <a:endParaRPr lang="en-IN" dirty="0"/>
                    </a:p>
                  </a:txBody>
                  <a:tcPr/>
                </a:tc>
                <a:tc>
                  <a:txBody>
                    <a:bodyPr/>
                    <a:lstStyle/>
                    <a:p>
                      <a:r>
                        <a:rPr lang="en-US" dirty="0"/>
                        <a:t>Model </a:t>
                      </a:r>
                      <a:endParaRPr lang="en-IN" dirty="0"/>
                    </a:p>
                  </a:txBody>
                  <a:tcPr/>
                </a:tc>
                <a:tc>
                  <a:txBody>
                    <a:bodyPr/>
                    <a:lstStyle/>
                    <a:p>
                      <a:r>
                        <a:rPr lang="en-US" dirty="0"/>
                        <a:t>Dataset</a:t>
                      </a:r>
                      <a:endParaRPr lang="en-IN" dirty="0"/>
                    </a:p>
                  </a:txBody>
                  <a:tcPr/>
                </a:tc>
                <a:tc>
                  <a:txBody>
                    <a:bodyPr/>
                    <a:lstStyle/>
                    <a:p>
                      <a:r>
                        <a:rPr lang="en-US" dirty="0"/>
                        <a:t>Evaluation Criteria</a:t>
                      </a:r>
                      <a:endParaRPr lang="en-IN" dirty="0"/>
                    </a:p>
                  </a:txBody>
                  <a:tcPr/>
                </a:tc>
                <a:tc>
                  <a:txBody>
                    <a:bodyPr/>
                    <a:lstStyle/>
                    <a:p>
                      <a:r>
                        <a:rPr lang="en-US" dirty="0"/>
                        <a:t>Results</a:t>
                      </a:r>
                      <a:endParaRPr lang="en-IN" dirty="0"/>
                    </a:p>
                  </a:txBody>
                  <a:tcPr/>
                </a:tc>
                <a:tc>
                  <a:txBody>
                    <a:bodyPr/>
                    <a:lstStyle/>
                    <a:p>
                      <a:r>
                        <a:rPr lang="en-US" dirty="0"/>
                        <a:t>Ref.</a:t>
                      </a:r>
                      <a:endParaRPr lang="en-IN" dirty="0"/>
                    </a:p>
                  </a:txBody>
                  <a:tcPr/>
                </a:tc>
                <a:extLst>
                  <a:ext uri="{0D108BD9-81ED-4DB2-BD59-A6C34878D82A}">
                    <a16:rowId xmlns:a16="http://schemas.microsoft.com/office/drawing/2014/main" val="1650617280"/>
                  </a:ext>
                </a:extLst>
              </a:tr>
              <a:tr h="370840">
                <a:tc>
                  <a:txBody>
                    <a:bodyPr/>
                    <a:lstStyle/>
                    <a:p>
                      <a:r>
                        <a:rPr lang="en-US" sz="1400" dirty="0"/>
                        <a:t>5. </a:t>
                      </a:r>
                      <a:endParaRPr lang="en-IN" sz="1400" dirty="0"/>
                    </a:p>
                  </a:txBody>
                  <a:tcPr/>
                </a:tc>
                <a:tc>
                  <a:txBody>
                    <a:bodyPr/>
                    <a:lstStyle/>
                    <a:p>
                      <a:r>
                        <a:rPr lang="en-IN" sz="1400"/>
                        <a:t>Simple and Effective Text Matching with Richer Alignment Features</a:t>
                      </a:r>
                      <a:endParaRPr lang="en-IN" sz="1400" dirty="0"/>
                    </a:p>
                  </a:txBody>
                  <a:tcPr/>
                </a:tc>
                <a:tc>
                  <a:txBody>
                    <a:bodyPr/>
                    <a:lstStyle/>
                    <a:p>
                      <a:r>
                        <a:rPr lang="en-IN" sz="1400" dirty="0"/>
                        <a:t>Simple and Effective Text Matching with Richer Alignment Features</a:t>
                      </a:r>
                    </a:p>
                  </a:txBody>
                  <a:tcPr/>
                </a:tc>
                <a:tc>
                  <a:txBody>
                    <a:bodyPr/>
                    <a:lstStyle/>
                    <a:p>
                      <a:r>
                        <a:rPr lang="fr-FR" sz="1400" dirty="0" err="1"/>
                        <a:t>Quora</a:t>
                      </a:r>
                      <a:r>
                        <a:rPr lang="fr-FR" sz="1400" dirty="0"/>
                        <a:t> Question </a:t>
                      </a:r>
                      <a:r>
                        <a:rPr lang="fr-FR" sz="1400" dirty="0" err="1"/>
                        <a:t>Pairs,SciTail,SNLI</a:t>
                      </a:r>
                      <a:endParaRPr lang="fr-FR" sz="1400" dirty="0"/>
                    </a:p>
                    <a:p>
                      <a:endParaRPr lang="en-IN" sz="1400" dirty="0"/>
                    </a:p>
                  </a:txBody>
                  <a:tcPr/>
                </a:tc>
                <a:tc>
                  <a:txBody>
                    <a:bodyPr/>
                    <a:lstStyle/>
                    <a:p>
                      <a:r>
                        <a:rPr lang="en-IN" sz="1400" dirty="0"/>
                        <a:t>We explore what is sufficient to</a:t>
                      </a:r>
                    </a:p>
                    <a:p>
                      <a:r>
                        <a:rPr lang="en-IN" sz="1400" dirty="0"/>
                        <a:t>build a fast and well-performed text matching</a:t>
                      </a:r>
                    </a:p>
                    <a:p>
                      <a:r>
                        <a:rPr lang="en-IN" sz="1400" dirty="0"/>
                        <a:t>model and propose to keep three key features</a:t>
                      </a:r>
                    </a:p>
                    <a:p>
                      <a:r>
                        <a:rPr lang="en-IN" sz="1400" dirty="0"/>
                        <a:t>available for inter-sequence alignment: original point-wise features, previous aligned features, and contextual features while simplifying all the remaining components</a:t>
                      </a:r>
                    </a:p>
                  </a:txBody>
                  <a:tcPr/>
                </a:tc>
                <a:tc>
                  <a:txBody>
                    <a:bodyPr/>
                    <a:lstStyle/>
                    <a:p>
                      <a:r>
                        <a:rPr lang="en-IN" sz="1400" dirty="0"/>
                        <a:t>Our method can perform</a:t>
                      </a:r>
                    </a:p>
                    <a:p>
                      <a:r>
                        <a:rPr lang="en-IN" sz="1400" dirty="0"/>
                        <a:t>well in the answer selection task without any task specific </a:t>
                      </a:r>
                      <a:r>
                        <a:rPr lang="en-IN" sz="1400" dirty="0" err="1"/>
                        <a:t>modifications.It</a:t>
                      </a:r>
                      <a:r>
                        <a:rPr lang="en-IN" sz="1400" dirty="0"/>
                        <a:t> achieves the</a:t>
                      </a:r>
                    </a:p>
                    <a:p>
                      <a:r>
                        <a:rPr lang="en-IN" sz="1400" dirty="0"/>
                        <a:t>performance on par with the state-of-the-art on</a:t>
                      </a:r>
                    </a:p>
                    <a:p>
                      <a:r>
                        <a:rPr lang="en-IN" sz="1400" dirty="0"/>
                        <a:t>four well-studied datasets across three different</a:t>
                      </a:r>
                    </a:p>
                    <a:p>
                      <a:r>
                        <a:rPr lang="en-IN" sz="1400" dirty="0"/>
                        <a:t>text matching tasks with only a small number of</a:t>
                      </a:r>
                    </a:p>
                    <a:p>
                      <a:r>
                        <a:rPr lang="en-IN" sz="1400" dirty="0"/>
                        <a:t>parameters and very high inference speed</a:t>
                      </a:r>
                    </a:p>
                  </a:txBody>
                  <a:tcPr/>
                </a:tc>
                <a:tc>
                  <a:txBody>
                    <a:bodyPr/>
                    <a:lstStyle/>
                    <a:p>
                      <a:r>
                        <a:rPr lang="en-US" sz="1400" dirty="0"/>
                        <a:t>11</a:t>
                      </a:r>
                      <a:endParaRPr lang="en-IN" sz="1400" dirty="0"/>
                    </a:p>
                  </a:txBody>
                  <a:tcPr/>
                </a:tc>
                <a:extLst>
                  <a:ext uri="{0D108BD9-81ED-4DB2-BD59-A6C34878D82A}">
                    <a16:rowId xmlns:a16="http://schemas.microsoft.com/office/drawing/2014/main" val="1423090246"/>
                  </a:ext>
                </a:extLst>
              </a:tr>
            </a:tbl>
          </a:graphicData>
        </a:graphic>
      </p:graphicFrame>
      <p:pic>
        <p:nvPicPr>
          <p:cNvPr id="4" name="Picture 2" descr="Faculties - Best Private University in Telangana &amp; Andhra Pradesh | KLH">
            <a:extLst>
              <a:ext uri="{FF2B5EF4-FFF2-40B4-BE49-F238E27FC236}">
                <a16:creationId xmlns:a16="http://schemas.microsoft.com/office/drawing/2014/main" id="{9CACDA0E-33F2-4D6F-920D-F37DDC4525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9731" y="0"/>
            <a:ext cx="2432269" cy="1156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91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1F4A2-CFD1-428D-8F3C-110B48F3E84D}"/>
              </a:ext>
            </a:extLst>
          </p:cNvPr>
          <p:cNvSpPr>
            <a:spLocks noGrp="1"/>
          </p:cNvSpPr>
          <p:nvPr>
            <p:ph type="title"/>
          </p:nvPr>
        </p:nvSpPr>
        <p:spPr/>
        <p:txBody>
          <a:bodyPr/>
          <a:lstStyle/>
          <a:p>
            <a:r>
              <a:rPr lang="en-US" b="1" dirty="0">
                <a:solidFill>
                  <a:schemeClr val="tx1"/>
                </a:solidFill>
              </a:rPr>
              <a:t>Technique</a:t>
            </a:r>
            <a:r>
              <a:rPr lang="en-IN" dirty="0">
                <a:solidFill>
                  <a:schemeClr val="tx1"/>
                </a:solidFill>
              </a:rPr>
              <a:t> Cont.</a:t>
            </a:r>
          </a:p>
        </p:txBody>
      </p:sp>
      <p:graphicFrame>
        <p:nvGraphicFramePr>
          <p:cNvPr id="5" name="Table 5">
            <a:extLst>
              <a:ext uri="{FF2B5EF4-FFF2-40B4-BE49-F238E27FC236}">
                <a16:creationId xmlns:a16="http://schemas.microsoft.com/office/drawing/2014/main" id="{DB02964E-0508-4A4F-A2F1-03D6D18F5E3C}"/>
              </a:ext>
            </a:extLst>
          </p:cNvPr>
          <p:cNvGraphicFramePr>
            <a:graphicFrameLocks noGrp="1"/>
          </p:cNvGraphicFramePr>
          <p:nvPr>
            <p:ph idx="1"/>
            <p:extLst>
              <p:ext uri="{D42A27DB-BD31-4B8C-83A1-F6EECF244321}">
                <p14:modId xmlns:p14="http://schemas.microsoft.com/office/powerpoint/2010/main" val="3067651780"/>
              </p:ext>
            </p:extLst>
          </p:nvPr>
        </p:nvGraphicFramePr>
        <p:xfrm>
          <a:off x="466164" y="1651000"/>
          <a:ext cx="11241742" cy="4998720"/>
        </p:xfrm>
        <a:graphic>
          <a:graphicData uri="http://schemas.openxmlformats.org/drawingml/2006/table">
            <a:tbl>
              <a:tblPr firstRow="1" bandRow="1">
                <a:tableStyleId>{5C22544A-7EE6-4342-B048-85BDC9FD1C3A}</a:tableStyleId>
              </a:tblPr>
              <a:tblGrid>
                <a:gridCol w="634769">
                  <a:extLst>
                    <a:ext uri="{9D8B030D-6E8A-4147-A177-3AD203B41FA5}">
                      <a16:colId xmlns:a16="http://schemas.microsoft.com/office/drawing/2014/main" val="2917152505"/>
                    </a:ext>
                  </a:extLst>
                </a:gridCol>
                <a:gridCol w="1621734">
                  <a:extLst>
                    <a:ext uri="{9D8B030D-6E8A-4147-A177-3AD203B41FA5}">
                      <a16:colId xmlns:a16="http://schemas.microsoft.com/office/drawing/2014/main" val="3282925020"/>
                    </a:ext>
                  </a:extLst>
                </a:gridCol>
                <a:gridCol w="1301468">
                  <a:extLst>
                    <a:ext uri="{9D8B030D-6E8A-4147-A177-3AD203B41FA5}">
                      <a16:colId xmlns:a16="http://schemas.microsoft.com/office/drawing/2014/main" val="490247164"/>
                    </a:ext>
                  </a:extLst>
                </a:gridCol>
                <a:gridCol w="1647903">
                  <a:extLst>
                    <a:ext uri="{9D8B030D-6E8A-4147-A177-3AD203B41FA5}">
                      <a16:colId xmlns:a16="http://schemas.microsoft.com/office/drawing/2014/main" val="294378091"/>
                    </a:ext>
                  </a:extLst>
                </a:gridCol>
                <a:gridCol w="2288621">
                  <a:extLst>
                    <a:ext uri="{9D8B030D-6E8A-4147-A177-3AD203B41FA5}">
                      <a16:colId xmlns:a16="http://schemas.microsoft.com/office/drawing/2014/main" val="4130583055"/>
                    </a:ext>
                  </a:extLst>
                </a:gridCol>
                <a:gridCol w="2919189">
                  <a:extLst>
                    <a:ext uri="{9D8B030D-6E8A-4147-A177-3AD203B41FA5}">
                      <a16:colId xmlns:a16="http://schemas.microsoft.com/office/drawing/2014/main" val="194653168"/>
                    </a:ext>
                  </a:extLst>
                </a:gridCol>
                <a:gridCol w="828058">
                  <a:extLst>
                    <a:ext uri="{9D8B030D-6E8A-4147-A177-3AD203B41FA5}">
                      <a16:colId xmlns:a16="http://schemas.microsoft.com/office/drawing/2014/main" val="3099481596"/>
                    </a:ext>
                  </a:extLst>
                </a:gridCol>
              </a:tblGrid>
              <a:tr h="515761">
                <a:tc>
                  <a:txBody>
                    <a:bodyPr/>
                    <a:lstStyle/>
                    <a:p>
                      <a:r>
                        <a:rPr lang="en-US" dirty="0"/>
                        <a:t>S. No</a:t>
                      </a:r>
                      <a:endParaRPr lang="en-IN" dirty="0"/>
                    </a:p>
                  </a:txBody>
                  <a:tcPr/>
                </a:tc>
                <a:tc>
                  <a:txBody>
                    <a:bodyPr/>
                    <a:lstStyle/>
                    <a:p>
                      <a:r>
                        <a:rPr lang="en-US" dirty="0"/>
                        <a:t>Title of the Study</a:t>
                      </a:r>
                      <a:endParaRPr lang="en-IN" dirty="0"/>
                    </a:p>
                  </a:txBody>
                  <a:tcPr/>
                </a:tc>
                <a:tc>
                  <a:txBody>
                    <a:bodyPr/>
                    <a:lstStyle/>
                    <a:p>
                      <a:r>
                        <a:rPr lang="en-US" dirty="0"/>
                        <a:t>Model </a:t>
                      </a:r>
                      <a:endParaRPr lang="en-IN" dirty="0"/>
                    </a:p>
                  </a:txBody>
                  <a:tcPr/>
                </a:tc>
                <a:tc>
                  <a:txBody>
                    <a:bodyPr/>
                    <a:lstStyle/>
                    <a:p>
                      <a:r>
                        <a:rPr lang="en-US" dirty="0"/>
                        <a:t>Dataset</a:t>
                      </a:r>
                      <a:endParaRPr lang="en-IN" dirty="0"/>
                    </a:p>
                  </a:txBody>
                  <a:tcPr/>
                </a:tc>
                <a:tc>
                  <a:txBody>
                    <a:bodyPr/>
                    <a:lstStyle/>
                    <a:p>
                      <a:r>
                        <a:rPr lang="en-US" dirty="0"/>
                        <a:t>Evaluation Criteria</a:t>
                      </a:r>
                      <a:endParaRPr lang="en-IN" dirty="0"/>
                    </a:p>
                  </a:txBody>
                  <a:tcPr/>
                </a:tc>
                <a:tc>
                  <a:txBody>
                    <a:bodyPr/>
                    <a:lstStyle/>
                    <a:p>
                      <a:r>
                        <a:rPr lang="en-US" dirty="0"/>
                        <a:t>Results</a:t>
                      </a:r>
                      <a:endParaRPr lang="en-IN" dirty="0"/>
                    </a:p>
                  </a:txBody>
                  <a:tcPr/>
                </a:tc>
                <a:tc>
                  <a:txBody>
                    <a:bodyPr/>
                    <a:lstStyle/>
                    <a:p>
                      <a:r>
                        <a:rPr lang="en-US" dirty="0"/>
                        <a:t>Ref.</a:t>
                      </a:r>
                      <a:endParaRPr lang="en-IN" dirty="0"/>
                    </a:p>
                  </a:txBody>
                  <a:tcPr/>
                </a:tc>
                <a:extLst>
                  <a:ext uri="{0D108BD9-81ED-4DB2-BD59-A6C34878D82A}">
                    <a16:rowId xmlns:a16="http://schemas.microsoft.com/office/drawing/2014/main" val="1650617280"/>
                  </a:ext>
                </a:extLst>
              </a:tr>
              <a:tr h="4027851">
                <a:tc>
                  <a:txBody>
                    <a:bodyPr/>
                    <a:lstStyle/>
                    <a:p>
                      <a:r>
                        <a:rPr lang="en-US" sz="1400" dirty="0"/>
                        <a:t>6.</a:t>
                      </a:r>
                      <a:endParaRPr lang="en-IN" sz="1400" dirty="0"/>
                    </a:p>
                  </a:txBody>
                  <a:tcPr/>
                </a:tc>
                <a:tc>
                  <a:txBody>
                    <a:bodyPr/>
                    <a:lstStyle/>
                    <a:p>
                      <a:r>
                        <a:rPr lang="en-IN" sz="1400" dirty="0"/>
                        <a:t>Enhanced Sentence Alignment Network for Efficient Short Text Matching</a:t>
                      </a:r>
                    </a:p>
                  </a:txBody>
                  <a:tcPr/>
                </a:tc>
                <a:tc>
                  <a:txBody>
                    <a:bodyPr/>
                    <a:lstStyle/>
                    <a:p>
                      <a:r>
                        <a:rPr lang="en-IN" sz="1400" dirty="0"/>
                        <a:t>Simple and Effective Text Matching with Richer Alignment Features</a:t>
                      </a:r>
                    </a:p>
                  </a:txBody>
                  <a:tcPr/>
                </a:tc>
                <a:tc>
                  <a:txBody>
                    <a:bodyPr/>
                    <a:lstStyle/>
                    <a:p>
                      <a:r>
                        <a:rPr lang="it-IT" sz="1400" dirty="0"/>
                        <a:t>SNLI dataset, MultiNLI dataset, Quora Question Pairs dataset.</a:t>
                      </a:r>
                      <a:endParaRPr lang="en-IN" sz="1400" dirty="0"/>
                    </a:p>
                  </a:txBody>
                  <a:tcPr/>
                </a:tc>
                <a:tc>
                  <a:txBody>
                    <a:bodyPr/>
                    <a:lstStyle/>
                    <a:p>
                      <a:r>
                        <a:rPr lang="en-IN" sz="1400" dirty="0"/>
                        <a:t>we propose an enhanced sentence alignment network with simple gated feature augmentation, where the model is able to flexibly integrate both original word and contextual features to improve the cross-sentence attention. Moreover, our model is less complex with fewer parameters compared to many state-of-the-art structures. Experiments on three benchmark datasets validate our model capacity for text matching</a:t>
                      </a:r>
                    </a:p>
                  </a:txBody>
                  <a:tcPr/>
                </a:tc>
                <a:tc>
                  <a:txBody>
                    <a:bodyPr/>
                    <a:lstStyle/>
                    <a:p>
                      <a:r>
                        <a:rPr lang="en-IN" sz="1400" dirty="0"/>
                        <a:t>Our model outperforms strong baselines with competitive results on all three datasets. For a fair comparison, we do not include the methods with pre-trained language models such as BERT (Devlin et al., 2019) or ensemble systems. a key role to enhance the alignment process. In the next two settings, after removing word features and contextual features respectively, both the results drop, and removing contextual features brings more decrease to the final performance.  For the last ablation study, we apply simple augmentation without gate as Equation 4, and the performance decreases by 0.3 percentage points, which indicates the usefulness of the gate operation.</a:t>
                      </a:r>
                    </a:p>
                  </a:txBody>
                  <a:tcPr/>
                </a:tc>
                <a:tc>
                  <a:txBody>
                    <a:bodyPr/>
                    <a:lstStyle/>
                    <a:p>
                      <a:r>
                        <a:rPr lang="en-US" sz="1400" dirty="0"/>
                        <a:t>7</a:t>
                      </a:r>
                      <a:endParaRPr lang="en-IN" sz="1400" dirty="0"/>
                    </a:p>
                  </a:txBody>
                  <a:tcPr/>
                </a:tc>
                <a:extLst>
                  <a:ext uri="{0D108BD9-81ED-4DB2-BD59-A6C34878D82A}">
                    <a16:rowId xmlns:a16="http://schemas.microsoft.com/office/drawing/2014/main" val="1423090246"/>
                  </a:ext>
                </a:extLst>
              </a:tr>
            </a:tbl>
          </a:graphicData>
        </a:graphic>
      </p:graphicFrame>
      <p:pic>
        <p:nvPicPr>
          <p:cNvPr id="4" name="Picture 2" descr="Faculties - Best Private University in Telangana &amp; Andhra Pradesh | KLH">
            <a:extLst>
              <a:ext uri="{FF2B5EF4-FFF2-40B4-BE49-F238E27FC236}">
                <a16:creationId xmlns:a16="http://schemas.microsoft.com/office/drawing/2014/main" id="{00F2B296-6F2A-451B-8F01-B65897A8B3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9731" y="0"/>
            <a:ext cx="2432269" cy="1156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222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BA7203-E18A-4594-9991-EFE3B8E4D591}"/>
              </a:ext>
            </a:extLst>
          </p:cNvPr>
          <p:cNvSpPr>
            <a:spLocks noGrp="1"/>
          </p:cNvSpPr>
          <p:nvPr>
            <p:ph type="title"/>
          </p:nvPr>
        </p:nvSpPr>
        <p:spPr/>
        <p:txBody>
          <a:bodyPr/>
          <a:lstStyle/>
          <a:p>
            <a:r>
              <a:rPr lang="en-US" sz="4800" dirty="0">
                <a:solidFill>
                  <a:schemeClr val="tx1"/>
                </a:solidFill>
                <a:latin typeface="+mj-lt"/>
              </a:rPr>
              <a:t>Conclusion</a:t>
            </a:r>
            <a:endParaRPr lang="en-US" dirty="0">
              <a:solidFill>
                <a:schemeClr val="tx1"/>
              </a:solidFill>
            </a:endParaRPr>
          </a:p>
        </p:txBody>
      </p:sp>
      <p:sp>
        <p:nvSpPr>
          <p:cNvPr id="3" name="Content Placeholder 2">
            <a:extLst>
              <a:ext uri="{FF2B5EF4-FFF2-40B4-BE49-F238E27FC236}">
                <a16:creationId xmlns:a16="http://schemas.microsoft.com/office/drawing/2014/main" id="{8A799E8F-36C8-415F-9E6E-F9CC394D58C0}"/>
              </a:ext>
            </a:extLst>
          </p:cNvPr>
          <p:cNvSpPr>
            <a:spLocks noGrp="1"/>
          </p:cNvSpPr>
          <p:nvPr>
            <p:ph idx="1"/>
          </p:nvPr>
        </p:nvSpPr>
        <p:spPr/>
        <p:txBody>
          <a:bodyPr/>
          <a:lstStyle/>
          <a:p>
            <a:r>
              <a:rPr lang="en-US" dirty="0">
                <a:solidFill>
                  <a:schemeClr val="tx1"/>
                </a:solidFill>
              </a:rPr>
              <a:t>We will be going with this dataset to train our model. </a:t>
            </a:r>
          </a:p>
          <a:p>
            <a:r>
              <a:rPr lang="en-IN" dirty="0">
                <a:solidFill>
                  <a:schemeClr val="tx1"/>
                </a:solidFill>
              </a:rPr>
              <a:t>The question answering system to produce relevant, correct, and complete answers to the point. </a:t>
            </a:r>
          </a:p>
          <a:p>
            <a:r>
              <a:rPr lang="en-IN" dirty="0">
                <a:solidFill>
                  <a:schemeClr val="tx1"/>
                </a:solidFill>
              </a:rPr>
              <a:t>Hence many evaluation metrics were developed to measure such ambiguous terminologies. </a:t>
            </a:r>
          </a:p>
          <a:p>
            <a:pPr marL="0" indent="0">
              <a:buNone/>
            </a:pPr>
            <a:endParaRPr lang="en-IN" dirty="0">
              <a:solidFill>
                <a:schemeClr val="tx1"/>
              </a:solidFill>
            </a:endParaRPr>
          </a:p>
        </p:txBody>
      </p:sp>
      <p:pic>
        <p:nvPicPr>
          <p:cNvPr id="4" name="Picture 2" descr="Faculties - Best Private University in Telangana &amp; Andhra Pradesh | KLH">
            <a:extLst>
              <a:ext uri="{FF2B5EF4-FFF2-40B4-BE49-F238E27FC236}">
                <a16:creationId xmlns:a16="http://schemas.microsoft.com/office/drawing/2014/main" id="{1E931622-BB63-4ACD-8BB6-08C31D6CEA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9731" y="0"/>
            <a:ext cx="2432269" cy="1156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709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24200-0E5A-48EF-B1A0-8F26687EA1C0}"/>
              </a:ext>
            </a:extLst>
          </p:cNvPr>
          <p:cNvSpPr>
            <a:spLocks noGrp="1"/>
          </p:cNvSpPr>
          <p:nvPr>
            <p:ph type="title"/>
          </p:nvPr>
        </p:nvSpPr>
        <p:spPr/>
        <p:txBody>
          <a:bodyPr/>
          <a:lstStyle/>
          <a:p>
            <a:r>
              <a:rPr lang="en-US" dirty="0">
                <a:solidFill>
                  <a:schemeClr val="tx1"/>
                </a:solidFill>
              </a:rPr>
              <a:t>Reference </a:t>
            </a:r>
            <a:endParaRPr lang="en-IN" dirty="0">
              <a:solidFill>
                <a:schemeClr val="tx1"/>
              </a:solidFill>
            </a:endParaRPr>
          </a:p>
        </p:txBody>
      </p:sp>
      <p:sp>
        <p:nvSpPr>
          <p:cNvPr id="3" name="Content Placeholder 2">
            <a:extLst>
              <a:ext uri="{FF2B5EF4-FFF2-40B4-BE49-F238E27FC236}">
                <a16:creationId xmlns:a16="http://schemas.microsoft.com/office/drawing/2014/main" id="{159BB2FA-8C50-4E37-8394-D54569DB90CA}"/>
              </a:ext>
            </a:extLst>
          </p:cNvPr>
          <p:cNvSpPr>
            <a:spLocks noGrp="1"/>
          </p:cNvSpPr>
          <p:nvPr>
            <p:ph sz="half" idx="1"/>
          </p:nvPr>
        </p:nvSpPr>
        <p:spPr>
          <a:xfrm>
            <a:off x="1097280" y="1737360"/>
            <a:ext cx="4639736" cy="4959275"/>
          </a:xfrm>
        </p:spPr>
        <p:txBody>
          <a:bodyPr>
            <a:noAutofit/>
          </a:bodyPr>
          <a:lstStyle/>
          <a:p>
            <a:r>
              <a:rPr lang="en-IN" sz="1100" dirty="0">
                <a:solidFill>
                  <a:schemeClr val="tx1"/>
                </a:solidFill>
              </a:rPr>
              <a:t>Liu, Qian, Bei Chen, Jiaqi Guo, </a:t>
            </a:r>
            <a:r>
              <a:rPr lang="en-IN" sz="1100" dirty="0" err="1">
                <a:solidFill>
                  <a:schemeClr val="tx1"/>
                </a:solidFill>
              </a:rPr>
              <a:t>Zeqi</a:t>
            </a:r>
            <a:r>
              <a:rPr lang="en-IN" sz="1100" dirty="0">
                <a:solidFill>
                  <a:schemeClr val="tx1"/>
                </a:solidFill>
              </a:rPr>
              <a:t> Lin, and Jian-</a:t>
            </a:r>
            <a:r>
              <a:rPr lang="en-IN" sz="1100" dirty="0" err="1">
                <a:solidFill>
                  <a:schemeClr val="tx1"/>
                </a:solidFill>
              </a:rPr>
              <a:t>guang</a:t>
            </a:r>
            <a:r>
              <a:rPr lang="en-IN" sz="1100" dirty="0">
                <a:solidFill>
                  <a:schemeClr val="tx1"/>
                </a:solidFill>
              </a:rPr>
              <a:t> Lou. "TAPEX: Table pre-training via learning a neural SQL executor." </a:t>
            </a:r>
            <a:r>
              <a:rPr lang="en-IN" sz="1100" dirty="0" err="1">
                <a:solidFill>
                  <a:schemeClr val="tx1"/>
                </a:solidFill>
              </a:rPr>
              <a:t>arXiv</a:t>
            </a:r>
            <a:r>
              <a:rPr lang="en-IN" sz="1100" dirty="0">
                <a:solidFill>
                  <a:schemeClr val="tx1"/>
                </a:solidFill>
              </a:rPr>
              <a:t> preprint arXiv:2107.07653 (2021).</a:t>
            </a:r>
          </a:p>
          <a:p>
            <a:r>
              <a:rPr lang="en-IN" sz="1100" dirty="0">
                <a:solidFill>
                  <a:schemeClr val="tx1"/>
                </a:solidFill>
              </a:rPr>
              <a:t>Hu, </a:t>
            </a:r>
            <a:r>
              <a:rPr lang="en-IN" sz="1100" dirty="0" err="1">
                <a:solidFill>
                  <a:schemeClr val="tx1"/>
                </a:solidFill>
              </a:rPr>
              <a:t>Zhe</a:t>
            </a:r>
            <a:r>
              <a:rPr lang="en-IN" sz="1100" dirty="0">
                <a:solidFill>
                  <a:schemeClr val="tx1"/>
                </a:solidFill>
              </a:rPr>
              <a:t>, </a:t>
            </a:r>
            <a:r>
              <a:rPr lang="en-IN" sz="1100" dirty="0" err="1">
                <a:solidFill>
                  <a:schemeClr val="tx1"/>
                </a:solidFill>
              </a:rPr>
              <a:t>Zuohui</a:t>
            </a:r>
            <a:r>
              <a:rPr lang="en-IN" sz="1100" dirty="0">
                <a:solidFill>
                  <a:schemeClr val="tx1"/>
                </a:solidFill>
              </a:rPr>
              <a:t> Fu, Cheng Peng, and Weiwei Wang. "Enhanced Sentence Alignment Network for Efficient Short Text Matching." In Proceedings of the Sixth Workshop on Noisy User-generated Text (W-NUT 2020), pp. 34-40. 2020.</a:t>
            </a:r>
          </a:p>
          <a:p>
            <a:r>
              <a:rPr lang="en-IN" sz="1100" dirty="0" err="1">
                <a:solidFill>
                  <a:schemeClr val="tx1"/>
                </a:solidFill>
              </a:rPr>
              <a:t>Soldaini</a:t>
            </a:r>
            <a:r>
              <a:rPr lang="en-IN" sz="1100" dirty="0">
                <a:solidFill>
                  <a:schemeClr val="tx1"/>
                </a:solidFill>
              </a:rPr>
              <a:t>, Luca, and Alessandro </a:t>
            </a:r>
            <a:r>
              <a:rPr lang="en-IN" sz="1100" dirty="0" err="1">
                <a:solidFill>
                  <a:schemeClr val="tx1"/>
                </a:solidFill>
              </a:rPr>
              <a:t>Moschitti</a:t>
            </a:r>
            <a:r>
              <a:rPr lang="en-IN" sz="1100" dirty="0">
                <a:solidFill>
                  <a:schemeClr val="tx1"/>
                </a:solidFill>
              </a:rPr>
              <a:t>. "The cascade transformer: an application for efficient answer sentence selection." </a:t>
            </a:r>
            <a:r>
              <a:rPr lang="en-IN" sz="1100" dirty="0" err="1">
                <a:solidFill>
                  <a:schemeClr val="tx1"/>
                </a:solidFill>
              </a:rPr>
              <a:t>arXiv</a:t>
            </a:r>
            <a:r>
              <a:rPr lang="en-IN" sz="1100" dirty="0">
                <a:solidFill>
                  <a:schemeClr val="tx1"/>
                </a:solidFill>
              </a:rPr>
              <a:t> preprint arXiv:2005.02534 (2020).</a:t>
            </a:r>
          </a:p>
          <a:p>
            <a:r>
              <a:rPr lang="en-IN" sz="1100" dirty="0">
                <a:solidFill>
                  <a:schemeClr val="tx1"/>
                </a:solidFill>
              </a:rPr>
              <a:t>Shi, Qi, Qian Liu, Bei Chen, Yu Zhang, Ting Liu, and Jian-</a:t>
            </a:r>
            <a:r>
              <a:rPr lang="en-IN" sz="1100" dirty="0" err="1">
                <a:solidFill>
                  <a:schemeClr val="tx1"/>
                </a:solidFill>
              </a:rPr>
              <a:t>Guang</a:t>
            </a:r>
            <a:r>
              <a:rPr lang="en-IN" sz="1100" dirty="0">
                <a:solidFill>
                  <a:schemeClr val="tx1"/>
                </a:solidFill>
              </a:rPr>
              <a:t> Lou. "LEMON: Language-Based Environment Manipulation via Execution-Guided Pre-training." </a:t>
            </a:r>
            <a:r>
              <a:rPr lang="en-IN" sz="1100" dirty="0" err="1">
                <a:solidFill>
                  <a:schemeClr val="tx1"/>
                </a:solidFill>
              </a:rPr>
              <a:t>arXiv</a:t>
            </a:r>
            <a:r>
              <a:rPr lang="en-IN" sz="1100" dirty="0">
                <a:solidFill>
                  <a:schemeClr val="tx1"/>
                </a:solidFill>
              </a:rPr>
              <a:t> preprint arXiv:2201.08081 (2022).</a:t>
            </a:r>
          </a:p>
          <a:p>
            <a:r>
              <a:rPr lang="en-IN" sz="1100" dirty="0">
                <a:solidFill>
                  <a:schemeClr val="tx1"/>
                </a:solidFill>
              </a:rPr>
              <a:t>Matt Crane. 2018. Questionable answers in question answering research: Reproducibility and variability of published results. Transactions of the Association for Computational Linguistics, 6:241–252.</a:t>
            </a:r>
          </a:p>
          <a:p>
            <a:r>
              <a:rPr lang="en-IN" sz="1100" b="0" i="0" dirty="0">
                <a:solidFill>
                  <a:schemeClr val="tx1"/>
                </a:solidFill>
                <a:effectLst/>
              </a:rPr>
              <a:t>Guo, </a:t>
            </a:r>
            <a:r>
              <a:rPr lang="en-IN" sz="1100" b="0" i="0" dirty="0" err="1">
                <a:solidFill>
                  <a:schemeClr val="tx1"/>
                </a:solidFill>
                <a:effectLst/>
              </a:rPr>
              <a:t>Zechen</a:t>
            </a:r>
            <a:r>
              <a:rPr lang="en-IN" sz="1100" b="0" i="0" dirty="0">
                <a:solidFill>
                  <a:schemeClr val="tx1"/>
                </a:solidFill>
                <a:effectLst/>
              </a:rPr>
              <a:t>, </a:t>
            </a:r>
            <a:r>
              <a:rPr lang="en-IN" sz="1100" b="0" i="0" dirty="0" err="1">
                <a:solidFill>
                  <a:schemeClr val="tx1"/>
                </a:solidFill>
                <a:effectLst/>
              </a:rPr>
              <a:t>Fucheng</a:t>
            </a:r>
            <a:r>
              <a:rPr lang="en-IN" sz="1100" b="0" i="0" dirty="0">
                <a:solidFill>
                  <a:schemeClr val="tx1"/>
                </a:solidFill>
                <a:effectLst/>
              </a:rPr>
              <a:t> Wan, and Ning Ma. "Research and Implementation of Open Domain Question Answering System Based on </a:t>
            </a:r>
            <a:r>
              <a:rPr lang="en-IN" sz="1100" b="0" i="0" dirty="0" err="1">
                <a:solidFill>
                  <a:schemeClr val="tx1"/>
                </a:solidFill>
                <a:effectLst/>
              </a:rPr>
              <a:t>DuReader</a:t>
            </a:r>
            <a:r>
              <a:rPr lang="en-IN" sz="1100" b="0" i="0" dirty="0">
                <a:solidFill>
                  <a:schemeClr val="tx1"/>
                </a:solidFill>
                <a:effectLst/>
              </a:rPr>
              <a:t> Dataset and BIDAF Model." In </a:t>
            </a:r>
            <a:r>
              <a:rPr lang="en-IN" sz="1100" b="0" i="1" dirty="0">
                <a:solidFill>
                  <a:schemeClr val="tx1"/>
                </a:solidFill>
                <a:effectLst/>
              </a:rPr>
              <a:t>Journal of Physics: Conference Series</a:t>
            </a:r>
            <a:r>
              <a:rPr lang="en-IN" sz="1100" b="0" i="0" dirty="0">
                <a:solidFill>
                  <a:schemeClr val="tx1"/>
                </a:solidFill>
                <a:effectLst/>
              </a:rPr>
              <a:t>, vol. 1769, no. 1, p. 012033. IOP Publishing, 2021.</a:t>
            </a:r>
          </a:p>
          <a:p>
            <a:r>
              <a:rPr lang="en-IN" sz="1100" b="0" i="0" dirty="0">
                <a:solidFill>
                  <a:schemeClr val="tx1"/>
                </a:solidFill>
                <a:effectLst/>
              </a:rPr>
              <a:t>Levy, Sharon, Kevin Mo, </a:t>
            </a:r>
            <a:r>
              <a:rPr lang="en-IN" sz="1100" b="0" i="0" dirty="0" err="1">
                <a:solidFill>
                  <a:schemeClr val="tx1"/>
                </a:solidFill>
                <a:effectLst/>
              </a:rPr>
              <a:t>Wenhan</a:t>
            </a:r>
            <a:r>
              <a:rPr lang="en-IN" sz="1100" b="0" i="0" dirty="0">
                <a:solidFill>
                  <a:schemeClr val="tx1"/>
                </a:solidFill>
                <a:effectLst/>
              </a:rPr>
              <a:t> </a:t>
            </a:r>
            <a:r>
              <a:rPr lang="en-IN" sz="1100" b="0" i="0" dirty="0" err="1">
                <a:solidFill>
                  <a:schemeClr val="tx1"/>
                </a:solidFill>
                <a:effectLst/>
              </a:rPr>
              <a:t>Xiong</a:t>
            </a:r>
            <a:r>
              <a:rPr lang="en-IN" sz="1100" b="0" i="0" dirty="0">
                <a:solidFill>
                  <a:schemeClr val="tx1"/>
                </a:solidFill>
                <a:effectLst/>
              </a:rPr>
              <a:t>, and William Yang Wang. "Open-Domain Question-Answering for COVID-19 and Other Emergent Domains." </a:t>
            </a:r>
            <a:r>
              <a:rPr lang="en-IN" sz="1100" b="0" i="1" dirty="0" err="1">
                <a:solidFill>
                  <a:schemeClr val="tx1"/>
                </a:solidFill>
                <a:effectLst/>
              </a:rPr>
              <a:t>arXiv</a:t>
            </a:r>
            <a:r>
              <a:rPr lang="en-IN" sz="1100" b="0" i="1" dirty="0">
                <a:solidFill>
                  <a:schemeClr val="tx1"/>
                </a:solidFill>
                <a:effectLst/>
              </a:rPr>
              <a:t> preprint arXiv:2110.06962</a:t>
            </a:r>
            <a:r>
              <a:rPr lang="en-IN" sz="1100" b="0" i="0" dirty="0">
                <a:solidFill>
                  <a:schemeClr val="tx1"/>
                </a:solidFill>
                <a:effectLst/>
              </a:rPr>
              <a:t> (2021).</a:t>
            </a:r>
            <a:endParaRPr lang="en-IN" sz="1100" dirty="0">
              <a:solidFill>
                <a:schemeClr val="tx1"/>
              </a:solidFill>
            </a:endParaRPr>
          </a:p>
        </p:txBody>
      </p:sp>
      <p:sp>
        <p:nvSpPr>
          <p:cNvPr id="5" name="Content Placeholder 4">
            <a:extLst>
              <a:ext uri="{FF2B5EF4-FFF2-40B4-BE49-F238E27FC236}">
                <a16:creationId xmlns:a16="http://schemas.microsoft.com/office/drawing/2014/main" id="{62D61B08-0A02-4293-B5E9-A5BD4FBF6545}"/>
              </a:ext>
            </a:extLst>
          </p:cNvPr>
          <p:cNvSpPr>
            <a:spLocks noGrp="1"/>
          </p:cNvSpPr>
          <p:nvPr>
            <p:ph sz="half" idx="2"/>
          </p:nvPr>
        </p:nvSpPr>
        <p:spPr>
          <a:xfrm>
            <a:off x="6515944" y="1737359"/>
            <a:ext cx="4639736" cy="4959276"/>
          </a:xfrm>
        </p:spPr>
        <p:txBody>
          <a:bodyPr>
            <a:normAutofit lnSpcReduction="10000"/>
          </a:bodyPr>
          <a:lstStyle/>
          <a:p>
            <a:r>
              <a:rPr lang="en-IN" sz="1100" b="0" i="0" dirty="0">
                <a:solidFill>
                  <a:schemeClr val="tx1"/>
                </a:solidFill>
                <a:effectLst/>
              </a:rPr>
              <a:t>Zhan, </a:t>
            </a:r>
            <a:r>
              <a:rPr lang="en-IN" sz="1100" b="0" i="0" dirty="0" err="1">
                <a:solidFill>
                  <a:schemeClr val="tx1"/>
                </a:solidFill>
                <a:effectLst/>
              </a:rPr>
              <a:t>Xunlin</a:t>
            </a:r>
            <a:r>
              <a:rPr lang="en-IN" sz="1100" b="0" i="0" dirty="0">
                <a:solidFill>
                  <a:schemeClr val="tx1"/>
                </a:solidFill>
                <a:effectLst/>
              </a:rPr>
              <a:t>, </a:t>
            </a:r>
            <a:r>
              <a:rPr lang="en-IN" sz="1100" b="0" i="0" dirty="0" err="1">
                <a:solidFill>
                  <a:schemeClr val="tx1"/>
                </a:solidFill>
                <a:effectLst/>
              </a:rPr>
              <a:t>Yinya</a:t>
            </a:r>
            <a:r>
              <a:rPr lang="en-IN" sz="1100" b="0" i="0" dirty="0">
                <a:solidFill>
                  <a:schemeClr val="tx1"/>
                </a:solidFill>
                <a:effectLst/>
              </a:rPr>
              <a:t> Huang, Xiao Dong, </a:t>
            </a:r>
            <a:r>
              <a:rPr lang="en-IN" sz="1100" b="0" i="0" dirty="0" err="1">
                <a:solidFill>
                  <a:schemeClr val="tx1"/>
                </a:solidFill>
                <a:effectLst/>
              </a:rPr>
              <a:t>Qingxing</a:t>
            </a:r>
            <a:r>
              <a:rPr lang="en-IN" sz="1100" b="0" i="0" dirty="0">
                <a:solidFill>
                  <a:schemeClr val="tx1"/>
                </a:solidFill>
                <a:effectLst/>
              </a:rPr>
              <a:t> Cao, and </a:t>
            </a:r>
            <a:r>
              <a:rPr lang="en-IN" sz="1100" b="0" i="0" dirty="0" err="1">
                <a:solidFill>
                  <a:schemeClr val="tx1"/>
                </a:solidFill>
                <a:effectLst/>
              </a:rPr>
              <a:t>Xiaodan</a:t>
            </a:r>
            <a:r>
              <a:rPr lang="en-IN" sz="1100" b="0" i="0" dirty="0">
                <a:solidFill>
                  <a:schemeClr val="tx1"/>
                </a:solidFill>
                <a:effectLst/>
              </a:rPr>
              <a:t> Liang. "</a:t>
            </a:r>
            <a:r>
              <a:rPr lang="en-IN" sz="1100" b="0" i="0" dirty="0" err="1">
                <a:solidFill>
                  <a:schemeClr val="tx1"/>
                </a:solidFill>
                <a:effectLst/>
              </a:rPr>
              <a:t>PathReasoner</a:t>
            </a:r>
            <a:r>
              <a:rPr lang="en-IN" sz="1100" b="0" i="0" dirty="0">
                <a:solidFill>
                  <a:schemeClr val="tx1"/>
                </a:solidFill>
                <a:effectLst/>
              </a:rPr>
              <a:t>: Explainable reasoning paths for </a:t>
            </a:r>
            <a:r>
              <a:rPr lang="en-IN" sz="1100" b="0" i="0" dirty="0" err="1">
                <a:solidFill>
                  <a:schemeClr val="tx1"/>
                </a:solidFill>
                <a:effectLst/>
              </a:rPr>
              <a:t>commonsense</a:t>
            </a:r>
            <a:r>
              <a:rPr lang="en-IN" sz="1100" b="0" i="0" dirty="0">
                <a:solidFill>
                  <a:schemeClr val="tx1"/>
                </a:solidFill>
                <a:effectLst/>
              </a:rPr>
              <a:t> question answering." </a:t>
            </a:r>
            <a:r>
              <a:rPr lang="en-IN" sz="1100" b="0" i="1" dirty="0">
                <a:solidFill>
                  <a:schemeClr val="tx1"/>
                </a:solidFill>
                <a:effectLst/>
              </a:rPr>
              <a:t>Knowledge-Based Systems</a:t>
            </a:r>
            <a:r>
              <a:rPr lang="en-IN" sz="1100" b="0" i="0" dirty="0">
                <a:solidFill>
                  <a:schemeClr val="tx1"/>
                </a:solidFill>
                <a:effectLst/>
              </a:rPr>
              <a:t> 235 (2022): 107612.</a:t>
            </a:r>
          </a:p>
          <a:p>
            <a:r>
              <a:rPr lang="en-IN" sz="1100" b="0" i="0" dirty="0">
                <a:solidFill>
                  <a:schemeClr val="tx1"/>
                </a:solidFill>
                <a:effectLst/>
              </a:rPr>
              <a:t>Lee, Chia-</a:t>
            </a:r>
            <a:r>
              <a:rPr lang="en-IN" sz="1100" b="0" i="0" dirty="0" err="1">
                <a:solidFill>
                  <a:schemeClr val="tx1"/>
                </a:solidFill>
                <a:effectLst/>
              </a:rPr>
              <a:t>Hsuan</a:t>
            </a:r>
            <a:r>
              <a:rPr lang="en-IN" sz="1100" b="0" i="0" dirty="0">
                <a:solidFill>
                  <a:schemeClr val="tx1"/>
                </a:solidFill>
                <a:effectLst/>
              </a:rPr>
              <a:t>, Shang-Ming Wang, Huan-Cheng Chang, and Hung-Yi Lee. "ODSQA: Open-domain spoken question answering dataset." In </a:t>
            </a:r>
            <a:r>
              <a:rPr lang="en-IN" sz="1100" b="0" i="1" dirty="0">
                <a:solidFill>
                  <a:schemeClr val="tx1"/>
                </a:solidFill>
                <a:effectLst/>
              </a:rPr>
              <a:t>2018 IEEE Spoken Language Technology Workshop (SLT)</a:t>
            </a:r>
            <a:r>
              <a:rPr lang="en-IN" sz="1100" b="0" i="0" dirty="0">
                <a:solidFill>
                  <a:schemeClr val="tx1"/>
                </a:solidFill>
                <a:effectLst/>
              </a:rPr>
              <a:t>, pp. 949-956. IEEE, 2018.</a:t>
            </a:r>
            <a:endParaRPr lang="en-IN" sz="1100" dirty="0">
              <a:solidFill>
                <a:schemeClr val="tx1"/>
              </a:solidFill>
            </a:endParaRPr>
          </a:p>
          <a:p>
            <a:r>
              <a:rPr lang="en-IN" sz="1100" b="0" i="0" dirty="0">
                <a:solidFill>
                  <a:schemeClr val="tx1"/>
                </a:solidFill>
                <a:effectLst/>
              </a:rPr>
              <a:t>Yang, Yi, Wen-tau </a:t>
            </a:r>
            <a:r>
              <a:rPr lang="en-IN" sz="1100" b="0" i="0" dirty="0" err="1">
                <a:solidFill>
                  <a:schemeClr val="tx1"/>
                </a:solidFill>
                <a:effectLst/>
              </a:rPr>
              <a:t>Yih</a:t>
            </a:r>
            <a:r>
              <a:rPr lang="en-IN" sz="1100" b="0" i="0" dirty="0">
                <a:solidFill>
                  <a:schemeClr val="tx1"/>
                </a:solidFill>
                <a:effectLst/>
              </a:rPr>
              <a:t>, and Christopher Meek. "</a:t>
            </a:r>
            <a:r>
              <a:rPr lang="en-IN" sz="1100" b="0" i="0" dirty="0" err="1">
                <a:solidFill>
                  <a:schemeClr val="tx1"/>
                </a:solidFill>
                <a:effectLst/>
              </a:rPr>
              <a:t>Wikiqa</a:t>
            </a:r>
            <a:r>
              <a:rPr lang="en-IN" sz="1100" b="0" i="0" dirty="0">
                <a:solidFill>
                  <a:schemeClr val="tx1"/>
                </a:solidFill>
                <a:effectLst/>
              </a:rPr>
              <a:t>: A challenge dataset for open-domain question answering." In </a:t>
            </a:r>
            <a:r>
              <a:rPr lang="en-IN" sz="1100" b="0" i="1" dirty="0">
                <a:solidFill>
                  <a:schemeClr val="tx1"/>
                </a:solidFill>
                <a:effectLst/>
              </a:rPr>
              <a:t>Proceedings of the 2015 conference on empirical methods in natural language processing</a:t>
            </a:r>
            <a:r>
              <a:rPr lang="en-IN" sz="1100" b="0" i="0" dirty="0">
                <a:solidFill>
                  <a:schemeClr val="tx1"/>
                </a:solidFill>
                <a:effectLst/>
              </a:rPr>
              <a:t>, pp. 2013-2018. 2015.</a:t>
            </a:r>
          </a:p>
          <a:p>
            <a:r>
              <a:rPr lang="en-IN" sz="1100" b="0" i="0" dirty="0">
                <a:solidFill>
                  <a:schemeClr val="tx1"/>
                </a:solidFill>
                <a:effectLst/>
              </a:rPr>
              <a:t>Herzig, Jonathan, </a:t>
            </a:r>
            <a:r>
              <a:rPr lang="en-IN" sz="1100" b="0" i="0" dirty="0" err="1">
                <a:solidFill>
                  <a:schemeClr val="tx1"/>
                </a:solidFill>
                <a:effectLst/>
              </a:rPr>
              <a:t>Paweł</a:t>
            </a:r>
            <a:r>
              <a:rPr lang="en-IN" sz="1100" b="0" i="0" dirty="0">
                <a:solidFill>
                  <a:schemeClr val="tx1"/>
                </a:solidFill>
                <a:effectLst/>
              </a:rPr>
              <a:t> Krzysztof Nowak, Thomas Müller, Francesco </a:t>
            </a:r>
            <a:r>
              <a:rPr lang="en-IN" sz="1100" b="0" i="0" dirty="0" err="1">
                <a:solidFill>
                  <a:schemeClr val="tx1"/>
                </a:solidFill>
                <a:effectLst/>
              </a:rPr>
              <a:t>Piccinno</a:t>
            </a:r>
            <a:r>
              <a:rPr lang="en-IN" sz="1100" b="0" i="0" dirty="0">
                <a:solidFill>
                  <a:schemeClr val="tx1"/>
                </a:solidFill>
                <a:effectLst/>
              </a:rPr>
              <a:t>, and Julian Martin </a:t>
            </a:r>
            <a:r>
              <a:rPr lang="en-IN" sz="1100" b="0" i="0" dirty="0" err="1">
                <a:solidFill>
                  <a:schemeClr val="tx1"/>
                </a:solidFill>
                <a:effectLst/>
              </a:rPr>
              <a:t>Eisenschlos</a:t>
            </a:r>
            <a:r>
              <a:rPr lang="en-IN" sz="1100" b="0" i="0" dirty="0">
                <a:solidFill>
                  <a:schemeClr val="tx1"/>
                </a:solidFill>
                <a:effectLst/>
              </a:rPr>
              <a:t>. "</a:t>
            </a:r>
            <a:r>
              <a:rPr lang="en-IN" sz="1100" b="0" i="0" dirty="0" err="1">
                <a:solidFill>
                  <a:schemeClr val="tx1"/>
                </a:solidFill>
                <a:effectLst/>
              </a:rPr>
              <a:t>TaPas</a:t>
            </a:r>
            <a:r>
              <a:rPr lang="en-IN" sz="1100" b="0" i="0" dirty="0">
                <a:solidFill>
                  <a:schemeClr val="tx1"/>
                </a:solidFill>
                <a:effectLst/>
              </a:rPr>
              <a:t>: Weakly supervised table parsing via pre-training." </a:t>
            </a:r>
            <a:r>
              <a:rPr lang="en-IN" sz="1100" b="0" i="1" dirty="0" err="1">
                <a:solidFill>
                  <a:schemeClr val="tx1"/>
                </a:solidFill>
                <a:effectLst/>
              </a:rPr>
              <a:t>arXiv</a:t>
            </a:r>
            <a:r>
              <a:rPr lang="en-IN" sz="1100" b="0" i="1" dirty="0">
                <a:solidFill>
                  <a:schemeClr val="tx1"/>
                </a:solidFill>
                <a:effectLst/>
              </a:rPr>
              <a:t> preprint arXiv:2004.02349</a:t>
            </a:r>
            <a:r>
              <a:rPr lang="en-IN" sz="1100" b="0" i="0" dirty="0">
                <a:solidFill>
                  <a:schemeClr val="tx1"/>
                </a:solidFill>
                <a:effectLst/>
              </a:rPr>
              <a:t> (2020).</a:t>
            </a:r>
            <a:endParaRPr lang="en-IN" sz="1100" dirty="0">
              <a:solidFill>
                <a:schemeClr val="tx1"/>
              </a:solidFill>
            </a:endParaRPr>
          </a:p>
          <a:p>
            <a:r>
              <a:rPr lang="en-IN" sz="1050" b="0" i="0" dirty="0">
                <a:solidFill>
                  <a:schemeClr val="tx1"/>
                </a:solidFill>
                <a:effectLst/>
              </a:rPr>
              <a:t>Moon, </a:t>
            </a:r>
            <a:r>
              <a:rPr lang="en-IN" sz="1050" b="0" i="0" dirty="0" err="1">
                <a:solidFill>
                  <a:schemeClr val="tx1"/>
                </a:solidFill>
                <a:effectLst/>
              </a:rPr>
              <a:t>Sungrim</a:t>
            </a:r>
            <a:r>
              <a:rPr lang="en-IN" sz="1050" b="0" i="0" dirty="0">
                <a:solidFill>
                  <a:schemeClr val="tx1"/>
                </a:solidFill>
                <a:effectLst/>
              </a:rPr>
              <a:t>, Huan He, </a:t>
            </a:r>
            <a:r>
              <a:rPr lang="en-IN" sz="1050" b="0" i="0" dirty="0" err="1">
                <a:solidFill>
                  <a:schemeClr val="tx1"/>
                </a:solidFill>
                <a:effectLst/>
              </a:rPr>
              <a:t>Hongfang</a:t>
            </a:r>
            <a:r>
              <a:rPr lang="en-IN" sz="1050" b="0" i="0" dirty="0">
                <a:solidFill>
                  <a:schemeClr val="tx1"/>
                </a:solidFill>
                <a:effectLst/>
              </a:rPr>
              <a:t> Liu, and </a:t>
            </a:r>
            <a:r>
              <a:rPr lang="en-IN" sz="1050" b="0" i="0" dirty="0" err="1">
                <a:solidFill>
                  <a:schemeClr val="tx1"/>
                </a:solidFill>
                <a:effectLst/>
              </a:rPr>
              <a:t>Jungwei</a:t>
            </a:r>
            <a:r>
              <a:rPr lang="en-IN" sz="1050" b="0" i="0" dirty="0">
                <a:solidFill>
                  <a:schemeClr val="tx1"/>
                </a:solidFill>
                <a:effectLst/>
              </a:rPr>
              <a:t> W. Fan. "</a:t>
            </a:r>
            <a:r>
              <a:rPr lang="en-IN" sz="1050" b="0" i="0" dirty="0" err="1">
                <a:solidFill>
                  <a:schemeClr val="tx1"/>
                </a:solidFill>
                <a:effectLst/>
              </a:rPr>
              <a:t>RxWhyQA</a:t>
            </a:r>
            <a:r>
              <a:rPr lang="en-IN" sz="1050" b="0" i="0" dirty="0">
                <a:solidFill>
                  <a:schemeClr val="tx1"/>
                </a:solidFill>
                <a:effectLst/>
              </a:rPr>
              <a:t>: a clinical question-answering dataset with the challenge of multi-answer questions." </a:t>
            </a:r>
            <a:r>
              <a:rPr lang="en-IN" sz="1050" b="0" i="1" dirty="0" err="1">
                <a:solidFill>
                  <a:schemeClr val="tx1"/>
                </a:solidFill>
                <a:effectLst/>
              </a:rPr>
              <a:t>arXiv</a:t>
            </a:r>
            <a:r>
              <a:rPr lang="en-IN" sz="1050" b="0" i="1" dirty="0">
                <a:solidFill>
                  <a:schemeClr val="tx1"/>
                </a:solidFill>
                <a:effectLst/>
              </a:rPr>
              <a:t> preprint arXiv:2201.02517</a:t>
            </a:r>
            <a:r>
              <a:rPr lang="en-IN" sz="1050" b="0" i="0" dirty="0">
                <a:solidFill>
                  <a:schemeClr val="tx1"/>
                </a:solidFill>
                <a:effectLst/>
              </a:rPr>
              <a:t> (2022).</a:t>
            </a:r>
          </a:p>
          <a:p>
            <a:r>
              <a:rPr lang="en-IN" sz="1050" b="0" i="0" dirty="0">
                <a:solidFill>
                  <a:schemeClr val="tx1"/>
                </a:solidFill>
                <a:effectLst/>
              </a:rPr>
              <a:t>Antoniou, Christina, and Nick </a:t>
            </a:r>
            <a:r>
              <a:rPr lang="en-IN" sz="1050" b="0" i="0" dirty="0" err="1">
                <a:solidFill>
                  <a:schemeClr val="tx1"/>
                </a:solidFill>
                <a:effectLst/>
              </a:rPr>
              <a:t>Bassiliades</a:t>
            </a:r>
            <a:r>
              <a:rPr lang="en-IN" sz="1050" b="0" i="0" dirty="0">
                <a:solidFill>
                  <a:schemeClr val="tx1"/>
                </a:solidFill>
                <a:effectLst/>
              </a:rPr>
              <a:t>. "A survey on semantic question answering systems." </a:t>
            </a:r>
            <a:r>
              <a:rPr lang="en-IN" sz="1050" b="0" i="1" dirty="0">
                <a:solidFill>
                  <a:schemeClr val="tx1"/>
                </a:solidFill>
                <a:effectLst/>
              </a:rPr>
              <a:t>The Knowledge Engineering Review</a:t>
            </a:r>
            <a:r>
              <a:rPr lang="en-IN" sz="1050" b="0" i="0" dirty="0">
                <a:solidFill>
                  <a:schemeClr val="tx1"/>
                </a:solidFill>
                <a:effectLst/>
              </a:rPr>
              <a:t> 37 (2022).</a:t>
            </a:r>
          </a:p>
          <a:p>
            <a:r>
              <a:rPr lang="en-IN" sz="1050" b="0" i="0" dirty="0">
                <a:solidFill>
                  <a:schemeClr val="tx1"/>
                </a:solidFill>
                <a:effectLst/>
              </a:rPr>
              <a:t>Hao, </a:t>
            </a:r>
            <a:r>
              <a:rPr lang="en-IN" sz="1050" b="0" i="0" dirty="0" err="1">
                <a:solidFill>
                  <a:schemeClr val="tx1"/>
                </a:solidFill>
                <a:effectLst/>
              </a:rPr>
              <a:t>Tianyong</a:t>
            </a:r>
            <a:r>
              <a:rPr lang="en-IN" sz="1050" b="0" i="0" dirty="0">
                <a:solidFill>
                  <a:schemeClr val="tx1"/>
                </a:solidFill>
                <a:effectLst/>
              </a:rPr>
              <a:t>, </a:t>
            </a:r>
            <a:r>
              <a:rPr lang="en-IN" sz="1050" b="0" i="0" dirty="0" err="1">
                <a:solidFill>
                  <a:schemeClr val="tx1"/>
                </a:solidFill>
                <a:effectLst/>
              </a:rPr>
              <a:t>Xinxin</a:t>
            </a:r>
            <a:r>
              <a:rPr lang="en-IN" sz="1050" b="0" i="0" dirty="0">
                <a:solidFill>
                  <a:schemeClr val="tx1"/>
                </a:solidFill>
                <a:effectLst/>
              </a:rPr>
              <a:t> Li, Yulan He, Fu Lee Wang, and Yingying Qu. "Recent progress in leveraging deep learning methods for question answering." </a:t>
            </a:r>
            <a:r>
              <a:rPr lang="en-IN" sz="1050" b="0" i="1" dirty="0">
                <a:solidFill>
                  <a:schemeClr val="tx1"/>
                </a:solidFill>
                <a:effectLst/>
              </a:rPr>
              <a:t>Neural Computing and Applications</a:t>
            </a:r>
            <a:r>
              <a:rPr lang="en-IN" sz="1050" b="0" i="0" dirty="0">
                <a:solidFill>
                  <a:schemeClr val="tx1"/>
                </a:solidFill>
                <a:effectLst/>
              </a:rPr>
              <a:t> (2022): 1-19.</a:t>
            </a:r>
          </a:p>
          <a:p>
            <a:r>
              <a:rPr lang="en-IN" sz="1050" b="0" i="0" dirty="0">
                <a:solidFill>
                  <a:schemeClr val="tx1"/>
                </a:solidFill>
                <a:effectLst/>
              </a:rPr>
              <a:t>Yuan, Bowen, </a:t>
            </a:r>
            <a:r>
              <a:rPr lang="en-IN" sz="1050" b="0" i="0" dirty="0" err="1">
                <a:solidFill>
                  <a:schemeClr val="tx1"/>
                </a:solidFill>
                <a:effectLst/>
              </a:rPr>
              <a:t>Bairu</a:t>
            </a:r>
            <a:r>
              <a:rPr lang="en-IN" sz="1050" b="0" i="0" dirty="0">
                <a:solidFill>
                  <a:schemeClr val="tx1"/>
                </a:solidFill>
                <a:effectLst/>
              </a:rPr>
              <a:t> Chen, </a:t>
            </a:r>
            <a:r>
              <a:rPr lang="en-IN" sz="1050" b="0" i="0" dirty="0" err="1">
                <a:solidFill>
                  <a:schemeClr val="tx1"/>
                </a:solidFill>
                <a:effectLst/>
              </a:rPr>
              <a:t>Zhiyi</a:t>
            </a:r>
            <a:r>
              <a:rPr lang="en-IN" sz="1050" b="0" i="0" dirty="0">
                <a:solidFill>
                  <a:schemeClr val="tx1"/>
                </a:solidFill>
                <a:effectLst/>
              </a:rPr>
              <a:t> Tan, Xi Shao, and Bing-</a:t>
            </a:r>
            <a:r>
              <a:rPr lang="en-IN" sz="1050" b="0" i="0" dirty="0" err="1">
                <a:solidFill>
                  <a:schemeClr val="tx1"/>
                </a:solidFill>
                <a:effectLst/>
              </a:rPr>
              <a:t>Kun</a:t>
            </a:r>
            <a:r>
              <a:rPr lang="en-IN" sz="1050" b="0" i="0" dirty="0">
                <a:solidFill>
                  <a:schemeClr val="tx1"/>
                </a:solidFill>
                <a:effectLst/>
              </a:rPr>
              <a:t> Bao. "Unbiased feature enhancement framework for cross-modality person re-identification." </a:t>
            </a:r>
            <a:r>
              <a:rPr lang="en-IN" sz="1050" b="0" i="1" dirty="0">
                <a:solidFill>
                  <a:schemeClr val="tx1"/>
                </a:solidFill>
                <a:effectLst/>
              </a:rPr>
              <a:t>Multimedia Systems</a:t>
            </a:r>
            <a:r>
              <a:rPr lang="en-IN" sz="1050" b="0" i="0" dirty="0">
                <a:solidFill>
                  <a:schemeClr val="tx1"/>
                </a:solidFill>
                <a:effectLst/>
              </a:rPr>
              <a:t> (2022): 1-11.</a:t>
            </a:r>
            <a:endParaRPr lang="en-IN" sz="1100" dirty="0">
              <a:solidFill>
                <a:schemeClr val="tx1"/>
              </a:solidFill>
            </a:endParaRPr>
          </a:p>
        </p:txBody>
      </p:sp>
      <p:pic>
        <p:nvPicPr>
          <p:cNvPr id="4" name="Picture 2" descr="Faculties - Best Private University in Telangana &amp; Andhra Pradesh | KLH">
            <a:extLst>
              <a:ext uri="{FF2B5EF4-FFF2-40B4-BE49-F238E27FC236}">
                <a16:creationId xmlns:a16="http://schemas.microsoft.com/office/drawing/2014/main" id="{C81B70CC-AFC2-4951-B6F6-685E0596F4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9731" y="0"/>
            <a:ext cx="2432269" cy="1156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333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picture containing indoor. Person is signing document&#10;">
            <a:extLst>
              <a:ext uri="{FF2B5EF4-FFF2-40B4-BE49-F238E27FC236}">
                <a16:creationId xmlns:a16="http://schemas.microsoft.com/office/drawing/2014/main" id="{A7C45DDD-A694-4705-892B-497F786E9683}"/>
              </a:ext>
            </a:extLst>
          </p:cNvPr>
          <p:cNvPicPr>
            <a:picLocks noGrp="1" noChangeAspect="1"/>
          </p:cNvPicPr>
          <p:nvPr>
            <p:ph type="pic" idx="1"/>
          </p:nvPr>
        </p:nvPicPr>
        <p:blipFill>
          <a:blip r:embed="rId3" cstate="print">
            <a:grayscl/>
            <a:extLst>
              <a:ext uri="{28A0092B-C50C-407E-A947-70E740481C1C}">
                <a14:useLocalDpi xmlns:a14="http://schemas.microsoft.com/office/drawing/2010/main" val="0"/>
              </a:ext>
            </a:extLst>
          </a:blip>
          <a:srcRect/>
          <a:stretch>
            <a:fillRect/>
          </a:stretch>
        </p:blipFill>
        <p:spPr/>
      </p:pic>
      <p:sp>
        <p:nvSpPr>
          <p:cNvPr id="7" name="Title 6">
            <a:extLst>
              <a:ext uri="{FF2B5EF4-FFF2-40B4-BE49-F238E27FC236}">
                <a16:creationId xmlns:a16="http://schemas.microsoft.com/office/drawing/2014/main" id="{E444079D-629C-4C44-8DB6-B4B5E7C54015}"/>
              </a:ext>
            </a:extLst>
          </p:cNvPr>
          <p:cNvSpPr>
            <a:spLocks noGrp="1"/>
          </p:cNvSpPr>
          <p:nvPr>
            <p:ph type="title"/>
          </p:nvPr>
        </p:nvSpPr>
        <p:spPr/>
        <p:txBody>
          <a:bodyPr/>
          <a:lstStyle/>
          <a:p>
            <a:r>
              <a:rPr lang="en-IN" dirty="0"/>
              <a:t>Suggestions</a:t>
            </a:r>
            <a:endParaRPr lang="en-US" dirty="0"/>
          </a:p>
        </p:txBody>
      </p:sp>
      <p:pic>
        <p:nvPicPr>
          <p:cNvPr id="4" name="Picture 2" descr="Faculties - Best Private University in Telangana &amp; Andhra Pradesh | KLH">
            <a:extLst>
              <a:ext uri="{FF2B5EF4-FFF2-40B4-BE49-F238E27FC236}">
                <a16:creationId xmlns:a16="http://schemas.microsoft.com/office/drawing/2014/main" id="{60F87492-4E1B-4B33-8107-C4272F1A13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9731" y="0"/>
            <a:ext cx="2432269" cy="1156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008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A5C30F-185D-413F-9005-B41DD0FA0924}"/>
              </a:ext>
            </a:extLst>
          </p:cNvPr>
          <p:cNvSpPr>
            <a:spLocks noGrp="1"/>
          </p:cNvSpPr>
          <p:nvPr>
            <p:ph type="title"/>
          </p:nvPr>
        </p:nvSpPr>
        <p:spPr/>
        <p:txBody>
          <a:bodyPr/>
          <a:lstStyle/>
          <a:p>
            <a:r>
              <a:rPr lang="en-US" dirty="0"/>
              <a:t>Outline</a:t>
            </a:r>
          </a:p>
        </p:txBody>
      </p:sp>
      <p:sp>
        <p:nvSpPr>
          <p:cNvPr id="10" name="Content Placeholder 9">
            <a:extLst>
              <a:ext uri="{FF2B5EF4-FFF2-40B4-BE49-F238E27FC236}">
                <a16:creationId xmlns:a16="http://schemas.microsoft.com/office/drawing/2014/main" id="{40FC70B0-5D08-4BDC-852E-3FD7214DA9BD}"/>
              </a:ext>
            </a:extLst>
          </p:cNvPr>
          <p:cNvSpPr>
            <a:spLocks noGrp="1"/>
          </p:cNvSpPr>
          <p:nvPr>
            <p:ph idx="1"/>
          </p:nvPr>
        </p:nvSpPr>
        <p:spPr>
          <a:xfrm>
            <a:off x="6071015" y="723900"/>
            <a:ext cx="5186597" cy="6062382"/>
          </a:xfrm>
        </p:spPr>
        <p:txBody>
          <a:bodyPr numCol="2">
            <a:normAutofit/>
          </a:bodyPr>
          <a:lstStyle/>
          <a:p>
            <a:pPr marL="0" indent="0">
              <a:spcBef>
                <a:spcPts val="0"/>
              </a:spcBef>
              <a:spcAft>
                <a:spcPts val="0"/>
              </a:spcAft>
              <a:buNone/>
            </a:pPr>
            <a:r>
              <a:rPr lang="en-US" b="1" dirty="0">
                <a:solidFill>
                  <a:schemeClr val="tx1"/>
                </a:solidFill>
              </a:rPr>
              <a:t>Introduction</a:t>
            </a: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US" b="1" dirty="0">
                <a:solidFill>
                  <a:schemeClr val="tx1"/>
                </a:solidFill>
              </a:rPr>
              <a:t>Problem Statement </a:t>
            </a: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US" b="1" dirty="0">
                <a:solidFill>
                  <a:schemeClr val="tx1"/>
                </a:solidFill>
              </a:rPr>
              <a:t>Motivation</a:t>
            </a: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US" b="1" dirty="0">
                <a:solidFill>
                  <a:schemeClr val="tx1"/>
                </a:solidFill>
              </a:rPr>
              <a:t>Objectives</a:t>
            </a: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US" b="1" dirty="0">
                <a:solidFill>
                  <a:schemeClr val="tx1"/>
                </a:solidFill>
              </a:rPr>
              <a:t>Literature Survey</a:t>
            </a:r>
            <a:endParaRPr lang="en-US" dirty="0">
              <a:solidFill>
                <a:schemeClr val="tx1"/>
              </a:solidFill>
            </a:endParaRP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US" b="1" dirty="0">
                <a:solidFill>
                  <a:schemeClr val="tx1"/>
                </a:solidFill>
              </a:rPr>
              <a:t>Dataset</a:t>
            </a: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US" b="1" dirty="0">
                <a:solidFill>
                  <a:schemeClr val="tx1"/>
                </a:solidFill>
              </a:rPr>
              <a:t>Techniques</a:t>
            </a:r>
            <a:endParaRPr lang="en-US" dirty="0">
              <a:solidFill>
                <a:schemeClr val="tx1"/>
              </a:solidFill>
            </a:endParaRP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US" b="1" dirty="0">
                <a:solidFill>
                  <a:schemeClr val="tx1"/>
                </a:solidFill>
              </a:rPr>
              <a:t>Conclusion </a:t>
            </a: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US" b="1" dirty="0">
                <a:solidFill>
                  <a:schemeClr val="tx1"/>
                </a:solidFill>
              </a:rPr>
              <a:t>References</a:t>
            </a: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US" b="1" dirty="0">
                <a:solidFill>
                  <a:schemeClr val="tx1"/>
                </a:solidFill>
              </a:rPr>
              <a:t>Suggestions</a:t>
            </a:r>
          </a:p>
        </p:txBody>
      </p:sp>
      <p:pic>
        <p:nvPicPr>
          <p:cNvPr id="11" name="Picture 2" descr="Faculties - Best Private University in Telangana &amp; Andhra Pradesh | KLH">
            <a:extLst>
              <a:ext uri="{FF2B5EF4-FFF2-40B4-BE49-F238E27FC236}">
                <a16:creationId xmlns:a16="http://schemas.microsoft.com/office/drawing/2014/main" id="{6343C212-5497-4505-810C-1A731D1897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9731" y="0"/>
            <a:ext cx="2432269" cy="1156447"/>
          </a:xfrm>
          <a:prstGeom prst="rect">
            <a:avLst/>
          </a:prstGeom>
          <a:noFill/>
          <a:extLst>
            <a:ext uri="{909E8E84-426E-40DD-AFC4-6F175D3DCCD1}">
              <a14:hiddenFill xmlns:a14="http://schemas.microsoft.com/office/drawing/2010/main">
                <a:solidFill>
                  <a:srgbClr val="FFFFFF"/>
                </a:solidFill>
              </a14:hiddenFill>
            </a:ext>
          </a:extLst>
        </p:spPr>
      </p:pic>
      <p:pic>
        <p:nvPicPr>
          <p:cNvPr id="3" name="Graphic 2" descr="Customer review RTL">
            <a:extLst>
              <a:ext uri="{FF2B5EF4-FFF2-40B4-BE49-F238E27FC236}">
                <a16:creationId xmlns:a16="http://schemas.microsoft.com/office/drawing/2014/main" id="{4B843BC2-7190-4B95-AE30-AD52CB6368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71098" y="793376"/>
            <a:ext cx="582706" cy="582706"/>
          </a:xfrm>
          <a:prstGeom prst="rect">
            <a:avLst/>
          </a:prstGeom>
        </p:spPr>
      </p:pic>
      <p:pic>
        <p:nvPicPr>
          <p:cNvPr id="5" name="Graphic 4" descr="Subtitles">
            <a:extLst>
              <a:ext uri="{FF2B5EF4-FFF2-40B4-BE49-F238E27FC236}">
                <a16:creationId xmlns:a16="http://schemas.microsoft.com/office/drawing/2014/main" id="{BDDB1C76-30EA-469D-91F3-F31437918C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71098" y="1376082"/>
            <a:ext cx="582706" cy="582706"/>
          </a:xfrm>
          <a:prstGeom prst="rect">
            <a:avLst/>
          </a:prstGeom>
        </p:spPr>
      </p:pic>
      <p:pic>
        <p:nvPicPr>
          <p:cNvPr id="8" name="Graphic 7" descr="Teacher">
            <a:extLst>
              <a:ext uri="{FF2B5EF4-FFF2-40B4-BE49-F238E27FC236}">
                <a16:creationId xmlns:a16="http://schemas.microsoft.com/office/drawing/2014/main" id="{713AE5DB-239C-4553-9FC0-B521E5AA876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271098" y="1958789"/>
            <a:ext cx="582705" cy="582705"/>
          </a:xfrm>
          <a:prstGeom prst="rect">
            <a:avLst/>
          </a:prstGeom>
        </p:spPr>
      </p:pic>
      <p:pic>
        <p:nvPicPr>
          <p:cNvPr id="12" name="Graphic 11" descr="Lightbulb and pencil">
            <a:extLst>
              <a:ext uri="{FF2B5EF4-FFF2-40B4-BE49-F238E27FC236}">
                <a16:creationId xmlns:a16="http://schemas.microsoft.com/office/drawing/2014/main" id="{A9FEA341-4C64-4D16-9454-9AEADACA7E1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321283" y="2541494"/>
            <a:ext cx="582705" cy="582705"/>
          </a:xfrm>
          <a:prstGeom prst="rect">
            <a:avLst/>
          </a:prstGeom>
        </p:spPr>
      </p:pic>
      <p:pic>
        <p:nvPicPr>
          <p:cNvPr id="14" name="Graphic 13" descr="Document">
            <a:extLst>
              <a:ext uri="{FF2B5EF4-FFF2-40B4-BE49-F238E27FC236}">
                <a16:creationId xmlns:a16="http://schemas.microsoft.com/office/drawing/2014/main" id="{EA20BE91-05C8-483B-9276-2AA9793429B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271097" y="3124199"/>
            <a:ext cx="582705" cy="582705"/>
          </a:xfrm>
          <a:prstGeom prst="rect">
            <a:avLst/>
          </a:prstGeom>
        </p:spPr>
      </p:pic>
      <p:pic>
        <p:nvPicPr>
          <p:cNvPr id="16" name="Graphic 15" descr="Presentation with bar chart RTL">
            <a:extLst>
              <a:ext uri="{FF2B5EF4-FFF2-40B4-BE49-F238E27FC236}">
                <a16:creationId xmlns:a16="http://schemas.microsoft.com/office/drawing/2014/main" id="{D752A5B5-763C-4029-8F7B-3F181094F4D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321282" y="3766297"/>
            <a:ext cx="582705" cy="582705"/>
          </a:xfrm>
          <a:prstGeom prst="rect">
            <a:avLst/>
          </a:prstGeom>
        </p:spPr>
      </p:pic>
      <p:pic>
        <p:nvPicPr>
          <p:cNvPr id="18" name="Graphic 17" descr="Internet">
            <a:extLst>
              <a:ext uri="{FF2B5EF4-FFF2-40B4-BE49-F238E27FC236}">
                <a16:creationId xmlns:a16="http://schemas.microsoft.com/office/drawing/2014/main" id="{2B2A3BD9-0A8B-4B83-9E98-4C918F98F0D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313926" y="4408395"/>
            <a:ext cx="582705" cy="582705"/>
          </a:xfrm>
          <a:prstGeom prst="rect">
            <a:avLst/>
          </a:prstGeom>
        </p:spPr>
      </p:pic>
      <p:pic>
        <p:nvPicPr>
          <p:cNvPr id="20" name="Graphic 19" descr="Users">
            <a:extLst>
              <a:ext uri="{FF2B5EF4-FFF2-40B4-BE49-F238E27FC236}">
                <a16:creationId xmlns:a16="http://schemas.microsoft.com/office/drawing/2014/main" id="{3ADAEAEF-E9A7-4A06-B42E-1BE59138EDF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271096" y="5015756"/>
            <a:ext cx="582705" cy="582705"/>
          </a:xfrm>
          <a:prstGeom prst="rect">
            <a:avLst/>
          </a:prstGeom>
        </p:spPr>
      </p:pic>
      <p:pic>
        <p:nvPicPr>
          <p:cNvPr id="22" name="Graphic 21" descr="Checklist RTL">
            <a:extLst>
              <a:ext uri="{FF2B5EF4-FFF2-40B4-BE49-F238E27FC236}">
                <a16:creationId xmlns:a16="http://schemas.microsoft.com/office/drawing/2014/main" id="{77E0018C-6B46-4923-87B6-7E24652CAC9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306570" y="5623117"/>
            <a:ext cx="582705" cy="582705"/>
          </a:xfrm>
          <a:prstGeom prst="rect">
            <a:avLst/>
          </a:prstGeom>
        </p:spPr>
      </p:pic>
      <p:pic>
        <p:nvPicPr>
          <p:cNvPr id="24" name="Graphic 23" descr="Blackboard">
            <a:extLst>
              <a:ext uri="{FF2B5EF4-FFF2-40B4-BE49-F238E27FC236}">
                <a16:creationId xmlns:a16="http://schemas.microsoft.com/office/drawing/2014/main" id="{EF352DFD-69E1-43CC-AE6D-1EB83852659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313926" y="6163240"/>
            <a:ext cx="582705" cy="582705"/>
          </a:xfrm>
          <a:prstGeom prst="rect">
            <a:avLst/>
          </a:prstGeom>
        </p:spPr>
      </p:pic>
    </p:spTree>
    <p:extLst>
      <p:ext uri="{BB962C8B-B14F-4D97-AF65-F5344CB8AC3E}">
        <p14:creationId xmlns:p14="http://schemas.microsoft.com/office/powerpoint/2010/main" val="2667318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588AE-4677-475E-8D78-1FB3CAD8E373}"/>
              </a:ext>
            </a:extLst>
          </p:cNvPr>
          <p:cNvSpPr>
            <a:spLocks noGrp="1"/>
          </p:cNvSpPr>
          <p:nvPr>
            <p:ph type="title"/>
          </p:nvPr>
        </p:nvSpPr>
        <p:spPr/>
        <p:txBody>
          <a:bodyPr/>
          <a:lstStyle/>
          <a:p>
            <a:r>
              <a:rPr lang="en-US" b="1" dirty="0">
                <a:solidFill>
                  <a:schemeClr val="tx1"/>
                </a:solidFill>
              </a:rPr>
              <a:t>Introduction</a:t>
            </a:r>
            <a:endParaRPr lang="en-IN" dirty="0">
              <a:solidFill>
                <a:schemeClr val="tx1"/>
              </a:solidFill>
            </a:endParaRPr>
          </a:p>
        </p:txBody>
      </p:sp>
      <p:sp>
        <p:nvSpPr>
          <p:cNvPr id="3" name="Content Placeholder 2">
            <a:extLst>
              <a:ext uri="{FF2B5EF4-FFF2-40B4-BE49-F238E27FC236}">
                <a16:creationId xmlns:a16="http://schemas.microsoft.com/office/drawing/2014/main" id="{73C1E684-4CBF-487C-906F-AC64BC3592CE}"/>
              </a:ext>
            </a:extLst>
          </p:cNvPr>
          <p:cNvSpPr>
            <a:spLocks noGrp="1"/>
          </p:cNvSpPr>
          <p:nvPr>
            <p:ph idx="1"/>
          </p:nvPr>
        </p:nvSpPr>
        <p:spPr/>
        <p:txBody>
          <a:bodyPr numCol="1" spcCol="180000">
            <a:normAutofit/>
          </a:bodyPr>
          <a:lstStyle/>
          <a:p>
            <a:pPr algn="ctr"/>
            <a:r>
              <a:rPr lang="en-IN" sz="2400" dirty="0">
                <a:solidFill>
                  <a:schemeClr val="tx1"/>
                </a:solidFill>
              </a:rPr>
              <a:t>Open-ended Open Questionnaire (</a:t>
            </a:r>
            <a:r>
              <a:rPr lang="en-IN" sz="2400" dirty="0" err="1">
                <a:solidFill>
                  <a:schemeClr val="tx1"/>
                </a:solidFill>
              </a:rPr>
              <a:t>OpenQA</a:t>
            </a:r>
            <a:r>
              <a:rPr lang="en-IN" sz="2400" dirty="0">
                <a:solidFill>
                  <a:schemeClr val="tx1"/>
                </a:solidFill>
              </a:rPr>
              <a:t>) is an important function in Natural Language Processing (NLP), which aims to answer a question in a natural language based on large informal texts.</a:t>
            </a:r>
          </a:p>
          <a:p>
            <a:pPr algn="ctr"/>
            <a:r>
              <a:rPr lang="en-IN" sz="2400" dirty="0">
                <a:solidFill>
                  <a:schemeClr val="tx1"/>
                </a:solidFill>
              </a:rPr>
              <a:t>Natural language processing (NLP) refers back to the branch of laptop science—and more specifically, the branch of synthetic intelligence or AI—concerned with giving computers the capability to understand textual content and spoken phrases in lots the equal way human beings can.</a:t>
            </a:r>
          </a:p>
          <a:p>
            <a:pPr algn="ctr"/>
            <a:r>
              <a:rPr lang="en-IN" sz="2400" dirty="0">
                <a:solidFill>
                  <a:schemeClr val="tx1"/>
                </a:solidFill>
              </a:rPr>
              <a:t>Sub – domain </a:t>
            </a:r>
            <a:r>
              <a:rPr lang="en-IN" sz="2400" dirty="0">
                <a:solidFill>
                  <a:schemeClr val="tx1"/>
                </a:solidFill>
                <a:sym typeface="Wingdings" panose="05000000000000000000" pitchFamily="2" charset="2"/>
              </a:rPr>
              <a:t>Open-domain Question Answering</a:t>
            </a:r>
            <a:endParaRPr lang="en-IN" sz="2400" dirty="0">
              <a:solidFill>
                <a:schemeClr val="tx1"/>
              </a:solidFill>
            </a:endParaRPr>
          </a:p>
        </p:txBody>
      </p:sp>
      <p:pic>
        <p:nvPicPr>
          <p:cNvPr id="4" name="Picture 2" descr="Faculties - Best Private University in Telangana &amp; Andhra Pradesh | KLH">
            <a:extLst>
              <a:ext uri="{FF2B5EF4-FFF2-40B4-BE49-F238E27FC236}">
                <a16:creationId xmlns:a16="http://schemas.microsoft.com/office/drawing/2014/main" id="{038FE082-3171-4B6E-9D12-F7970B265E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9731" y="0"/>
            <a:ext cx="2432269" cy="1156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7748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a:normAutofit/>
          </a:bodyPr>
          <a:lstStyle/>
          <a:p>
            <a:r>
              <a:rPr lang="en-US" dirty="0">
                <a:solidFill>
                  <a:schemeClr val="tx1"/>
                </a:solidFill>
              </a:rPr>
              <a:t>Problem Statement</a:t>
            </a:r>
            <a:endParaRPr lang="en-IN" dirty="0">
              <a:solidFill>
                <a:schemeClr val="tx1"/>
              </a:solidFill>
            </a:endParaRPr>
          </a:p>
        </p:txBody>
      </p:sp>
      <p:sp>
        <p:nvSpPr>
          <p:cNvPr id="3" name="Content Placeholder 2">
            <a:extLst>
              <a:ext uri="{FF2B5EF4-FFF2-40B4-BE49-F238E27FC236}">
                <a16:creationId xmlns:a16="http://schemas.microsoft.com/office/drawing/2014/main" id="{73A244A7-70A0-409F-A328-41BDF634B7CD}"/>
              </a:ext>
            </a:extLst>
          </p:cNvPr>
          <p:cNvSpPr>
            <a:spLocks noGrp="1"/>
          </p:cNvSpPr>
          <p:nvPr>
            <p:ph idx="1"/>
          </p:nvPr>
        </p:nvSpPr>
        <p:spPr/>
        <p:txBody>
          <a:bodyPr>
            <a:normAutofit/>
          </a:bodyPr>
          <a:lstStyle/>
          <a:p>
            <a:pPr algn="ctr"/>
            <a:r>
              <a:rPr lang="en-IN" sz="2400" dirty="0">
                <a:solidFill>
                  <a:schemeClr val="tx1"/>
                </a:solidFill>
              </a:rPr>
              <a:t>Question answering (QA) is a computer science discipline within the fields of information retrieval and natural language processing (NLP), which is concerned with building systems that automatically answer questions posed by humans in a natural language. To accomplish this, we will use a Python library and TensorFlow wrapper that makes deep learning and AI.</a:t>
            </a:r>
          </a:p>
        </p:txBody>
      </p:sp>
      <p:pic>
        <p:nvPicPr>
          <p:cNvPr id="4" name="Picture 2" descr="Faculties - Best Private University in Telangana &amp; Andhra Pradesh | KLH">
            <a:extLst>
              <a:ext uri="{FF2B5EF4-FFF2-40B4-BE49-F238E27FC236}">
                <a16:creationId xmlns:a16="http://schemas.microsoft.com/office/drawing/2014/main" id="{1B8CC3A9-D179-4785-A6F1-952A0036C8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9731" y="0"/>
            <a:ext cx="2432269" cy="1156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331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432B3-00AB-4EE0-9EDF-D0DD03B59970}"/>
              </a:ext>
            </a:extLst>
          </p:cNvPr>
          <p:cNvSpPr>
            <a:spLocks noGrp="1"/>
          </p:cNvSpPr>
          <p:nvPr>
            <p:ph type="title"/>
          </p:nvPr>
        </p:nvSpPr>
        <p:spPr/>
        <p:txBody>
          <a:bodyPr/>
          <a:lstStyle/>
          <a:p>
            <a:r>
              <a:rPr lang="en-US" b="1" dirty="0">
                <a:solidFill>
                  <a:schemeClr val="tx1"/>
                </a:solidFill>
              </a:rPr>
              <a:t>Motivation</a:t>
            </a:r>
            <a:endParaRPr lang="en-IN" dirty="0">
              <a:solidFill>
                <a:schemeClr val="tx1"/>
              </a:solidFill>
            </a:endParaRPr>
          </a:p>
        </p:txBody>
      </p:sp>
      <p:sp>
        <p:nvSpPr>
          <p:cNvPr id="3" name="Content Placeholder 2">
            <a:extLst>
              <a:ext uri="{FF2B5EF4-FFF2-40B4-BE49-F238E27FC236}">
                <a16:creationId xmlns:a16="http://schemas.microsoft.com/office/drawing/2014/main" id="{E667E01B-7A8F-4429-BA96-18D28C29EE73}"/>
              </a:ext>
            </a:extLst>
          </p:cNvPr>
          <p:cNvSpPr>
            <a:spLocks noGrp="1"/>
          </p:cNvSpPr>
          <p:nvPr>
            <p:ph idx="1"/>
          </p:nvPr>
        </p:nvSpPr>
        <p:spPr/>
        <p:txBody>
          <a:bodyPr>
            <a:normAutofit/>
          </a:bodyPr>
          <a:lstStyle/>
          <a:p>
            <a:pPr algn="ctr"/>
            <a:r>
              <a:rPr lang="en-IN" sz="2800" dirty="0">
                <a:solidFill>
                  <a:schemeClr val="tx1"/>
                </a:solidFill>
              </a:rPr>
              <a:t>Aims to answer the question in the form of a natural language based on large informal texts.</a:t>
            </a:r>
          </a:p>
        </p:txBody>
      </p:sp>
      <p:pic>
        <p:nvPicPr>
          <p:cNvPr id="4" name="Picture 2" descr="Faculties - Best Private University in Telangana &amp; Andhra Pradesh | KLH">
            <a:extLst>
              <a:ext uri="{FF2B5EF4-FFF2-40B4-BE49-F238E27FC236}">
                <a16:creationId xmlns:a16="http://schemas.microsoft.com/office/drawing/2014/main" id="{96BB3032-EE15-4F44-9456-BEB42F7438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9731" y="0"/>
            <a:ext cx="2432269" cy="1156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01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CF1DD-B108-44D9-9246-C4CE0774A7C1}"/>
              </a:ext>
            </a:extLst>
          </p:cNvPr>
          <p:cNvSpPr>
            <a:spLocks noGrp="1"/>
          </p:cNvSpPr>
          <p:nvPr>
            <p:ph type="title"/>
          </p:nvPr>
        </p:nvSpPr>
        <p:spPr/>
        <p:txBody>
          <a:bodyPr/>
          <a:lstStyle/>
          <a:p>
            <a:r>
              <a:rPr lang="en-US" b="1" dirty="0">
                <a:solidFill>
                  <a:schemeClr val="tx1"/>
                </a:solidFill>
              </a:rPr>
              <a:t>Objectives</a:t>
            </a:r>
            <a:endParaRPr lang="en-IN" dirty="0">
              <a:solidFill>
                <a:schemeClr val="tx1"/>
              </a:solidFill>
            </a:endParaRPr>
          </a:p>
        </p:txBody>
      </p:sp>
      <p:sp>
        <p:nvSpPr>
          <p:cNvPr id="3" name="Content Placeholder 2">
            <a:extLst>
              <a:ext uri="{FF2B5EF4-FFF2-40B4-BE49-F238E27FC236}">
                <a16:creationId xmlns:a16="http://schemas.microsoft.com/office/drawing/2014/main" id="{093B4B49-8799-4B76-88F8-E88BA9076480}"/>
              </a:ext>
            </a:extLst>
          </p:cNvPr>
          <p:cNvSpPr>
            <a:spLocks noGrp="1"/>
          </p:cNvSpPr>
          <p:nvPr>
            <p:ph idx="1"/>
          </p:nvPr>
        </p:nvSpPr>
        <p:spPr/>
        <p:txBody>
          <a:bodyPr>
            <a:normAutofit fontScale="92500"/>
          </a:bodyPr>
          <a:lstStyle/>
          <a:p>
            <a:pPr algn="ctr"/>
            <a:r>
              <a:rPr lang="en-US" sz="2400" dirty="0">
                <a:solidFill>
                  <a:schemeClr val="tx1"/>
                </a:solidFill>
              </a:rPr>
              <a:t>Objective of the question answering system (QA) is to generate brief answers to the summary questions asked in natural language. </a:t>
            </a:r>
          </a:p>
          <a:p>
            <a:pPr algn="ctr"/>
            <a:r>
              <a:rPr lang="en-US" sz="2400" dirty="0">
                <a:solidFill>
                  <a:schemeClr val="tx1"/>
                </a:solidFill>
              </a:rPr>
              <a:t>This kind of information retrieval is required with the growth of digital information. </a:t>
            </a:r>
          </a:p>
          <a:p>
            <a:pPr algn="ctr"/>
            <a:r>
              <a:rPr lang="en-US" sz="2400" dirty="0">
                <a:solidFill>
                  <a:schemeClr val="tx1"/>
                </a:solidFill>
              </a:rPr>
              <a:t>Previously QAS were developed for a specific domain and had limited efficiency. </a:t>
            </a:r>
          </a:p>
          <a:p>
            <a:pPr algn="ctr"/>
            <a:r>
              <a:rPr lang="en-US" sz="2400" dirty="0">
                <a:solidFill>
                  <a:schemeClr val="tx1"/>
                </a:solidFill>
              </a:rPr>
              <a:t>Present QAS Target on types of questions commonly asked by users, characteristics of data source, and correct answer generated. We aim to build a web-scale QA system</a:t>
            </a:r>
          </a:p>
          <a:p>
            <a:pPr algn="ctr"/>
            <a:r>
              <a:rPr lang="en-US" sz="2400" dirty="0">
                <a:solidFill>
                  <a:schemeClr val="tx1"/>
                </a:solidFill>
              </a:rPr>
              <a:t>Most QA systems before answer extraction do question classification for predicting entity type of answer of the question.</a:t>
            </a:r>
            <a:endParaRPr lang="en-IN" sz="2400" dirty="0">
              <a:solidFill>
                <a:schemeClr val="tx1"/>
              </a:solidFill>
            </a:endParaRPr>
          </a:p>
        </p:txBody>
      </p:sp>
      <p:pic>
        <p:nvPicPr>
          <p:cNvPr id="4" name="Picture 2" descr="Faculties - Best Private University in Telangana &amp; Andhra Pradesh | KLH">
            <a:extLst>
              <a:ext uri="{FF2B5EF4-FFF2-40B4-BE49-F238E27FC236}">
                <a16:creationId xmlns:a16="http://schemas.microsoft.com/office/drawing/2014/main" id="{29A3C233-4EB7-4B5F-80FB-A95C78667C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9731" y="0"/>
            <a:ext cx="2432269" cy="1156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115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AFC0E01-C587-4E40-9482-8ED97A51E2CD}"/>
              </a:ext>
            </a:extLst>
          </p:cNvPr>
          <p:cNvSpPr>
            <a:spLocks noGrp="1"/>
          </p:cNvSpPr>
          <p:nvPr>
            <p:ph type="title"/>
          </p:nvPr>
        </p:nvSpPr>
        <p:spPr/>
        <p:txBody>
          <a:bodyPr/>
          <a:lstStyle/>
          <a:p>
            <a:r>
              <a:rPr lang="en-US" b="1" dirty="0">
                <a:solidFill>
                  <a:schemeClr val="tx1"/>
                </a:solidFill>
              </a:rPr>
              <a:t>Literature Survey</a:t>
            </a:r>
            <a:endParaRPr lang="en-IN" dirty="0">
              <a:solidFill>
                <a:schemeClr val="tx1"/>
              </a:solidFill>
            </a:endParaRPr>
          </a:p>
        </p:txBody>
      </p:sp>
      <p:pic>
        <p:nvPicPr>
          <p:cNvPr id="9" name="Picture 2" descr="Faculties - Best Private University in Telangana &amp; Andhra Pradesh | KLH">
            <a:extLst>
              <a:ext uri="{FF2B5EF4-FFF2-40B4-BE49-F238E27FC236}">
                <a16:creationId xmlns:a16="http://schemas.microsoft.com/office/drawing/2014/main" id="{CCCF0A8A-BCB1-4C17-B6E6-7B655C571C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9731" y="0"/>
            <a:ext cx="2432269" cy="115644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able 12">
            <a:extLst>
              <a:ext uri="{FF2B5EF4-FFF2-40B4-BE49-F238E27FC236}">
                <a16:creationId xmlns:a16="http://schemas.microsoft.com/office/drawing/2014/main" id="{E4D21355-D66A-4CF4-934F-55C85E04181D}"/>
              </a:ext>
            </a:extLst>
          </p:cNvPr>
          <p:cNvGraphicFramePr>
            <a:graphicFrameLocks noGrp="1"/>
          </p:cNvGraphicFramePr>
          <p:nvPr>
            <p:ph idx="1"/>
            <p:extLst>
              <p:ext uri="{D42A27DB-BD31-4B8C-83A1-F6EECF244321}">
                <p14:modId xmlns:p14="http://schemas.microsoft.com/office/powerpoint/2010/main" val="205528129"/>
              </p:ext>
            </p:extLst>
          </p:nvPr>
        </p:nvGraphicFramePr>
        <p:xfrm>
          <a:off x="506506" y="1750477"/>
          <a:ext cx="11178987" cy="4820920"/>
        </p:xfrm>
        <a:graphic>
          <a:graphicData uri="http://schemas.openxmlformats.org/drawingml/2006/table">
            <a:tbl>
              <a:tblPr firstRow="1" bandRow="1">
                <a:tableStyleId>{5C22544A-7EE6-4342-B048-85BDC9FD1C3A}</a:tableStyleId>
              </a:tblPr>
              <a:tblGrid>
                <a:gridCol w="481774">
                  <a:extLst>
                    <a:ext uri="{9D8B030D-6E8A-4147-A177-3AD203B41FA5}">
                      <a16:colId xmlns:a16="http://schemas.microsoft.com/office/drawing/2014/main" val="4220531663"/>
                    </a:ext>
                  </a:extLst>
                </a:gridCol>
                <a:gridCol w="2590496">
                  <a:extLst>
                    <a:ext uri="{9D8B030D-6E8A-4147-A177-3AD203B41FA5}">
                      <a16:colId xmlns:a16="http://schemas.microsoft.com/office/drawing/2014/main" val="2992689235"/>
                    </a:ext>
                  </a:extLst>
                </a:gridCol>
                <a:gridCol w="1195615">
                  <a:extLst>
                    <a:ext uri="{9D8B030D-6E8A-4147-A177-3AD203B41FA5}">
                      <a16:colId xmlns:a16="http://schemas.microsoft.com/office/drawing/2014/main" val="312153480"/>
                    </a:ext>
                  </a:extLst>
                </a:gridCol>
                <a:gridCol w="1574225">
                  <a:extLst>
                    <a:ext uri="{9D8B030D-6E8A-4147-A177-3AD203B41FA5}">
                      <a16:colId xmlns:a16="http://schemas.microsoft.com/office/drawing/2014/main" val="1859144931"/>
                    </a:ext>
                  </a:extLst>
                </a:gridCol>
                <a:gridCol w="2142881">
                  <a:extLst>
                    <a:ext uri="{9D8B030D-6E8A-4147-A177-3AD203B41FA5}">
                      <a16:colId xmlns:a16="http://schemas.microsoft.com/office/drawing/2014/main" val="1113568108"/>
                    </a:ext>
                  </a:extLst>
                </a:gridCol>
                <a:gridCol w="2283337">
                  <a:extLst>
                    <a:ext uri="{9D8B030D-6E8A-4147-A177-3AD203B41FA5}">
                      <a16:colId xmlns:a16="http://schemas.microsoft.com/office/drawing/2014/main" val="783874744"/>
                    </a:ext>
                  </a:extLst>
                </a:gridCol>
                <a:gridCol w="910659">
                  <a:extLst>
                    <a:ext uri="{9D8B030D-6E8A-4147-A177-3AD203B41FA5}">
                      <a16:colId xmlns:a16="http://schemas.microsoft.com/office/drawing/2014/main" val="1458456981"/>
                    </a:ext>
                  </a:extLst>
                </a:gridCol>
              </a:tblGrid>
              <a:tr h="370840">
                <a:tc>
                  <a:txBody>
                    <a:bodyPr/>
                    <a:lstStyle/>
                    <a:p>
                      <a:r>
                        <a:rPr lang="en-IN" sz="1000" dirty="0">
                          <a:latin typeface="Arial" panose="020B0604020202020204" pitchFamily="34" charset="0"/>
                          <a:cs typeface="Arial" panose="020B0604020202020204" pitchFamily="34" charset="0"/>
                        </a:rPr>
                        <a:t>s.no</a:t>
                      </a:r>
                    </a:p>
                  </a:txBody>
                  <a:tcPr/>
                </a:tc>
                <a:tc>
                  <a:txBody>
                    <a:bodyPr/>
                    <a:lstStyle/>
                    <a:p>
                      <a:r>
                        <a:rPr lang="en-IN" sz="1000" dirty="0">
                          <a:latin typeface="Arial" panose="020B0604020202020204" pitchFamily="34" charset="0"/>
                          <a:cs typeface="Arial" panose="020B0604020202020204" pitchFamily="34" charset="0"/>
                        </a:rPr>
                        <a:t>Authors</a:t>
                      </a:r>
                    </a:p>
                  </a:txBody>
                  <a:tcPr/>
                </a:tc>
                <a:tc>
                  <a:txBody>
                    <a:bodyPr/>
                    <a:lstStyle/>
                    <a:p>
                      <a:r>
                        <a:rPr lang="en-IN" sz="1000" dirty="0">
                          <a:latin typeface="Arial" panose="020B0604020202020204" pitchFamily="34" charset="0"/>
                          <a:cs typeface="Arial" panose="020B0604020202020204" pitchFamily="34" charset="0"/>
                        </a:rPr>
                        <a:t>Title</a:t>
                      </a:r>
                    </a:p>
                  </a:txBody>
                  <a:tcPr/>
                </a:tc>
                <a:tc>
                  <a:txBody>
                    <a:bodyPr/>
                    <a:lstStyle/>
                    <a:p>
                      <a:r>
                        <a:rPr lang="en-IN" sz="1000" dirty="0">
                          <a:latin typeface="Arial" panose="020B0604020202020204" pitchFamily="34" charset="0"/>
                          <a:cs typeface="Arial" panose="020B0604020202020204" pitchFamily="34" charset="0"/>
                        </a:rPr>
                        <a:t>Publishing</a:t>
                      </a:r>
                    </a:p>
                  </a:txBody>
                  <a:tcPr/>
                </a:tc>
                <a:tc>
                  <a:txBody>
                    <a:bodyPr/>
                    <a:lstStyle/>
                    <a:p>
                      <a:r>
                        <a:rPr lang="en-IN" sz="1000" dirty="0">
                          <a:latin typeface="Arial" panose="020B0604020202020204" pitchFamily="34" charset="0"/>
                          <a:cs typeface="Arial" panose="020B0604020202020204" pitchFamily="34" charset="0"/>
                        </a:rPr>
                        <a:t>Techniques &amp; Dataset</a:t>
                      </a:r>
                    </a:p>
                  </a:txBody>
                  <a:tcPr/>
                </a:tc>
                <a:tc>
                  <a:txBody>
                    <a:bodyPr/>
                    <a:lstStyle/>
                    <a:p>
                      <a:r>
                        <a:rPr lang="en-IN" sz="1000" dirty="0">
                          <a:latin typeface="Arial" panose="020B0604020202020204" pitchFamily="34" charset="0"/>
                          <a:cs typeface="Arial" panose="020B0604020202020204" pitchFamily="34" charset="0"/>
                        </a:rPr>
                        <a:t>Pros</a:t>
                      </a:r>
                    </a:p>
                  </a:txBody>
                  <a:tcPr/>
                </a:tc>
                <a:tc>
                  <a:txBody>
                    <a:bodyPr/>
                    <a:lstStyle/>
                    <a:p>
                      <a:r>
                        <a:rPr lang="en-IN" sz="1000" dirty="0">
                          <a:latin typeface="Arial" panose="020B0604020202020204" pitchFamily="34" charset="0"/>
                          <a:cs typeface="Arial" panose="020B0604020202020204" pitchFamily="34" charset="0"/>
                        </a:rPr>
                        <a:t>Cons</a:t>
                      </a:r>
                    </a:p>
                  </a:txBody>
                  <a:tcPr/>
                </a:tc>
                <a:extLst>
                  <a:ext uri="{0D108BD9-81ED-4DB2-BD59-A6C34878D82A}">
                    <a16:rowId xmlns:a16="http://schemas.microsoft.com/office/drawing/2014/main" val="811177136"/>
                  </a:ext>
                </a:extLst>
              </a:tr>
              <a:tr h="370840">
                <a:tc>
                  <a:txBody>
                    <a:bodyPr/>
                    <a:lstStyle/>
                    <a:p>
                      <a:r>
                        <a:rPr lang="en-IN" sz="1000" dirty="0">
                          <a:latin typeface="Arial" panose="020B0604020202020204" pitchFamily="34" charset="0"/>
                          <a:cs typeface="Arial" panose="020B0604020202020204" pitchFamily="34" charset="0"/>
                        </a:rPr>
                        <a:t>1</a:t>
                      </a:r>
                    </a:p>
                  </a:txBody>
                  <a:tcPr/>
                </a:tc>
                <a:tc>
                  <a:txBody>
                    <a:bodyPr/>
                    <a:lstStyle/>
                    <a:p>
                      <a:r>
                        <a:rPr lang="en-IN" sz="1000" dirty="0" err="1">
                          <a:latin typeface="Arial" panose="020B0604020202020204" pitchFamily="34" charset="0"/>
                          <a:cs typeface="Arial" panose="020B0604020202020204" pitchFamily="34" charset="0"/>
                        </a:rPr>
                        <a:t>Sewon</a:t>
                      </a:r>
                      <a:r>
                        <a:rPr lang="en-IN" sz="1000" dirty="0">
                          <a:latin typeface="Arial" panose="020B0604020202020204" pitchFamily="34" charset="0"/>
                          <a:cs typeface="Arial" panose="020B0604020202020204" pitchFamily="34" charset="0"/>
                        </a:rPr>
                        <a:t> Min, </a:t>
                      </a:r>
                      <a:r>
                        <a:rPr lang="en-IN" sz="1000" dirty="0" err="1">
                          <a:latin typeface="Arial" panose="020B0604020202020204" pitchFamily="34" charset="0"/>
                          <a:cs typeface="Arial" panose="020B0604020202020204" pitchFamily="34" charset="0"/>
                        </a:rPr>
                        <a:t>Danqi</a:t>
                      </a:r>
                      <a:r>
                        <a:rPr lang="en-IN" sz="1000" dirty="0">
                          <a:latin typeface="Arial" panose="020B0604020202020204" pitchFamily="34" charset="0"/>
                          <a:cs typeface="Arial" panose="020B0604020202020204" pitchFamily="34" charset="0"/>
                        </a:rPr>
                        <a:t> Chen, Luke </a:t>
                      </a:r>
                      <a:r>
                        <a:rPr lang="en-IN" sz="1000" dirty="0" err="1">
                          <a:latin typeface="Arial" panose="020B0604020202020204" pitchFamily="34" charset="0"/>
                          <a:cs typeface="Arial" panose="020B0604020202020204" pitchFamily="34" charset="0"/>
                        </a:rPr>
                        <a:t>Zettlemoyer</a:t>
                      </a:r>
                      <a:r>
                        <a:rPr lang="en-IN" sz="1000" dirty="0">
                          <a:latin typeface="Arial" panose="020B0604020202020204" pitchFamily="34" charset="0"/>
                          <a:cs typeface="Arial" panose="020B0604020202020204" pitchFamily="34" charset="0"/>
                        </a:rPr>
                        <a:t>, </a:t>
                      </a:r>
                      <a:r>
                        <a:rPr lang="en-IN" sz="1000" dirty="0" err="1">
                          <a:latin typeface="Arial" panose="020B0604020202020204" pitchFamily="34" charset="0"/>
                          <a:cs typeface="Arial" panose="020B0604020202020204" pitchFamily="34" charset="0"/>
                        </a:rPr>
                        <a:t>Hannaneh</a:t>
                      </a:r>
                      <a:r>
                        <a:rPr lang="en-IN" sz="1000" dirty="0">
                          <a:latin typeface="Arial" panose="020B0604020202020204" pitchFamily="34" charset="0"/>
                          <a:cs typeface="Arial" panose="020B0604020202020204" pitchFamily="34" charset="0"/>
                        </a:rPr>
                        <a:t> </a:t>
                      </a:r>
                      <a:r>
                        <a:rPr lang="en-IN" sz="1000" dirty="0" err="1">
                          <a:latin typeface="Arial" panose="020B0604020202020204" pitchFamily="34" charset="0"/>
                          <a:cs typeface="Arial" panose="020B0604020202020204" pitchFamily="34" charset="0"/>
                        </a:rPr>
                        <a:t>Hajishirzi</a:t>
                      </a:r>
                      <a:endParaRPr lang="en-IN" sz="1000" dirty="0">
                        <a:latin typeface="Arial" panose="020B0604020202020204" pitchFamily="34" charset="0"/>
                        <a:cs typeface="Arial" panose="020B0604020202020204" pitchFamily="34" charset="0"/>
                      </a:endParaRPr>
                    </a:p>
                  </a:txBody>
                  <a:tcPr/>
                </a:tc>
                <a:tc>
                  <a:txBody>
                    <a:bodyPr/>
                    <a:lstStyle/>
                    <a:p>
                      <a:r>
                        <a:rPr lang="en-US" sz="1000" dirty="0">
                          <a:latin typeface="Arial" panose="020B0604020202020204" pitchFamily="34" charset="0"/>
                          <a:cs typeface="Arial" panose="020B0604020202020204" pitchFamily="34" charset="0"/>
                        </a:rPr>
                        <a:t>Knowledge guided text retrieval and reading for open domain question answering</a:t>
                      </a:r>
                      <a:endParaRPr lang="en-IN" sz="1000" dirty="0">
                        <a:latin typeface="Arial" panose="020B0604020202020204" pitchFamily="34" charset="0"/>
                        <a:cs typeface="Arial" panose="020B0604020202020204" pitchFamily="34" charset="0"/>
                      </a:endParaRPr>
                    </a:p>
                  </a:txBody>
                  <a:tcPr/>
                </a:tc>
                <a:tc>
                  <a:txBody>
                    <a:bodyPr/>
                    <a:lstStyle/>
                    <a:p>
                      <a:r>
                        <a:rPr lang="en-IN" sz="1000" dirty="0" err="1">
                          <a:latin typeface="Arial" panose="020B0604020202020204" pitchFamily="34" charset="0"/>
                          <a:cs typeface="Arial" panose="020B0604020202020204" pitchFamily="34" charset="0"/>
                        </a:rPr>
                        <a:t>arXiv</a:t>
                      </a:r>
                      <a:r>
                        <a:rPr lang="en-IN" sz="1000" dirty="0">
                          <a:latin typeface="Arial" panose="020B0604020202020204" pitchFamily="34" charset="0"/>
                          <a:cs typeface="Arial" panose="020B0604020202020204" pitchFamily="34" charset="0"/>
                        </a:rPr>
                        <a:t> preprint arXiv:1911.03868, 2019</a:t>
                      </a:r>
                    </a:p>
                  </a:txBody>
                  <a:tcPr/>
                </a:tc>
                <a:tc>
                  <a:txBody>
                    <a:bodyPr/>
                    <a:lstStyle/>
                    <a:p>
                      <a:r>
                        <a:rPr lang="en-US" sz="1000" dirty="0">
                          <a:latin typeface="Arial" panose="020B0604020202020204" pitchFamily="34" charset="0"/>
                          <a:cs typeface="Arial" panose="020B0604020202020204" pitchFamily="34" charset="0"/>
                        </a:rPr>
                        <a:t>Qualitative analysis to illustrate which components contribute the most to the overall system </a:t>
                      </a:r>
                    </a:p>
                    <a:p>
                      <a:r>
                        <a:rPr lang="en-US" sz="1000" dirty="0">
                          <a:latin typeface="Arial" panose="020B0604020202020204" pitchFamily="34" charset="0"/>
                          <a:cs typeface="Arial" panose="020B0604020202020204" pitchFamily="34" charset="0"/>
                        </a:rPr>
                        <a:t>performance. </a:t>
                      </a:r>
                    </a:p>
                    <a:p>
                      <a:r>
                        <a:rPr lang="en-US" sz="1000" dirty="0">
                          <a:latin typeface="Arial" panose="020B0604020202020204" pitchFamily="34" charset="0"/>
                          <a:cs typeface="Arial" panose="020B0604020202020204" pitchFamily="34" charset="0"/>
                        </a:rPr>
                        <a:t>outperforms competitive baselines on three </a:t>
                      </a:r>
                      <a:r>
                        <a:rPr lang="en-US" sz="1000" dirty="0" err="1">
                          <a:latin typeface="Arial" panose="020B0604020202020204" pitchFamily="34" charset="0"/>
                          <a:cs typeface="Arial" panose="020B0604020202020204" pitchFamily="34" charset="0"/>
                        </a:rPr>
                        <a:t>opendomain</a:t>
                      </a:r>
                      <a:r>
                        <a:rPr lang="en-US" sz="1000" dirty="0">
                          <a:latin typeface="Arial" panose="020B0604020202020204" pitchFamily="34" charset="0"/>
                          <a:cs typeface="Arial" panose="020B0604020202020204" pitchFamily="34" charset="0"/>
                        </a:rPr>
                        <a:t> QA datasets, WEBQUESTIONS, NATURAL </a:t>
                      </a:r>
                    </a:p>
                    <a:p>
                      <a:r>
                        <a:rPr lang="en-US" sz="1000" dirty="0">
                          <a:latin typeface="Arial" panose="020B0604020202020204" pitchFamily="34" charset="0"/>
                          <a:cs typeface="Arial" panose="020B0604020202020204" pitchFamily="34" charset="0"/>
                        </a:rPr>
                        <a:t>QUESTIONS and TRIVIAQA.</a:t>
                      </a:r>
                      <a:endParaRPr lang="en-IN" sz="1000" dirty="0">
                        <a:latin typeface="Arial" panose="020B0604020202020204" pitchFamily="34" charset="0"/>
                        <a:cs typeface="Arial" panose="020B0604020202020204" pitchFamily="34" charset="0"/>
                      </a:endParaRPr>
                    </a:p>
                  </a:txBody>
                  <a:tcPr/>
                </a:tc>
                <a:tc>
                  <a:txBody>
                    <a:bodyPr/>
                    <a:lstStyle/>
                    <a:p>
                      <a:r>
                        <a:rPr lang="en-US" sz="1000" dirty="0">
                          <a:latin typeface="Arial" panose="020B0604020202020204" pitchFamily="34" charset="0"/>
                          <a:cs typeface="Arial" panose="020B0604020202020204" pitchFamily="34" charset="0"/>
                        </a:rPr>
                        <a:t>We proposed a general approach for text-based </a:t>
                      </a:r>
                    </a:p>
                    <a:p>
                      <a:r>
                        <a:rPr lang="en-US" sz="1000" dirty="0">
                          <a:latin typeface="Arial" panose="020B0604020202020204" pitchFamily="34" charset="0"/>
                          <a:cs typeface="Arial" panose="020B0604020202020204" pitchFamily="34" charset="0"/>
                        </a:rPr>
                        <a:t>open-domain question answering that integrates </a:t>
                      </a:r>
                    </a:p>
                    <a:p>
                      <a:r>
                        <a:rPr lang="en-US" sz="1000" dirty="0">
                          <a:latin typeface="Arial" panose="020B0604020202020204" pitchFamily="34" charset="0"/>
                          <a:cs typeface="Arial" panose="020B0604020202020204" pitchFamily="34" charset="0"/>
                        </a:rPr>
                        <a:t>graph structure at every stage to construct, retrieve </a:t>
                      </a:r>
                    </a:p>
                    <a:p>
                      <a:r>
                        <a:rPr lang="en-US" sz="1000" dirty="0">
                          <a:latin typeface="Arial" panose="020B0604020202020204" pitchFamily="34" charset="0"/>
                          <a:cs typeface="Arial" panose="020B0604020202020204" pitchFamily="34" charset="0"/>
                        </a:rPr>
                        <a:t>and read a graph of passages. Our retrieval method </a:t>
                      </a:r>
                    </a:p>
                    <a:p>
                      <a:r>
                        <a:rPr lang="en-US" sz="1000" dirty="0">
                          <a:latin typeface="Arial" panose="020B0604020202020204" pitchFamily="34" charset="0"/>
                          <a:cs typeface="Arial" panose="020B0604020202020204" pitchFamily="34" charset="0"/>
                        </a:rPr>
                        <a:t>leverages both text corpus and a knowledge base </a:t>
                      </a:r>
                    </a:p>
                    <a:p>
                      <a:r>
                        <a:rPr lang="en-US" sz="1000" dirty="0">
                          <a:latin typeface="Arial" panose="020B0604020202020204" pitchFamily="34" charset="0"/>
                          <a:cs typeface="Arial" panose="020B0604020202020204" pitchFamily="34" charset="0"/>
                        </a:rPr>
                        <a:t>to find a relevant set of passages and their relations. </a:t>
                      </a:r>
                    </a:p>
                    <a:p>
                      <a:r>
                        <a:rPr lang="en-US" sz="1000" dirty="0">
                          <a:latin typeface="Arial" panose="020B0604020202020204" pitchFamily="34" charset="0"/>
                          <a:cs typeface="Arial" panose="020B0604020202020204" pitchFamily="34" charset="0"/>
                        </a:rPr>
                        <a:t>Our reader then propagates information according </a:t>
                      </a:r>
                    </a:p>
                    <a:p>
                      <a:r>
                        <a:rPr lang="en-US" sz="1000" dirty="0">
                          <a:latin typeface="Arial" panose="020B0604020202020204" pitchFamily="34" charset="0"/>
                          <a:cs typeface="Arial" panose="020B0604020202020204" pitchFamily="34" charset="0"/>
                        </a:rPr>
                        <a:t>to the input graph, enabling knowledge-rich </a:t>
                      </a:r>
                      <a:r>
                        <a:rPr lang="en-US" sz="1000" dirty="0" err="1">
                          <a:latin typeface="Arial" panose="020B0604020202020204" pitchFamily="34" charset="0"/>
                          <a:cs typeface="Arial" panose="020B0604020202020204" pitchFamily="34" charset="0"/>
                        </a:rPr>
                        <a:t>crosspassage</a:t>
                      </a:r>
                      <a:r>
                        <a:rPr lang="en-US" sz="1000" dirty="0">
                          <a:latin typeface="Arial" panose="020B0604020202020204" pitchFamily="34" charset="0"/>
                          <a:cs typeface="Arial" panose="020B0604020202020204" pitchFamily="34" charset="0"/>
                        </a:rPr>
                        <a:t> representations.</a:t>
                      </a:r>
                      <a:endParaRPr lang="en-IN" sz="1000" dirty="0">
                        <a:latin typeface="Arial" panose="020B0604020202020204" pitchFamily="34" charset="0"/>
                        <a:cs typeface="Arial" panose="020B0604020202020204" pitchFamily="34" charset="0"/>
                      </a:endParaRPr>
                    </a:p>
                  </a:txBody>
                  <a:tcPr/>
                </a:tc>
                <a:tc>
                  <a:txBody>
                    <a:bodyPr/>
                    <a:lstStyle/>
                    <a:p>
                      <a:endParaRPr lang="en-IN" sz="10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88018402"/>
                  </a:ext>
                </a:extLst>
              </a:tr>
              <a:tr h="370840">
                <a:tc>
                  <a:txBody>
                    <a:bodyPr/>
                    <a:lstStyle/>
                    <a:p>
                      <a:r>
                        <a:rPr lang="en-IN" sz="1000" dirty="0">
                          <a:latin typeface="Arial" panose="020B0604020202020204" pitchFamily="34" charset="0"/>
                          <a:cs typeface="Arial" panose="020B0604020202020204" pitchFamily="34" charset="0"/>
                        </a:rPr>
                        <a:t>2</a:t>
                      </a:r>
                    </a:p>
                  </a:txBody>
                  <a:tcPr/>
                </a:tc>
                <a:tc>
                  <a:txBody>
                    <a:bodyPr/>
                    <a:lstStyle/>
                    <a:p>
                      <a:r>
                        <a:rPr lang="en-IN" sz="1000" dirty="0" err="1">
                          <a:latin typeface="Arial" panose="020B0604020202020204" pitchFamily="34" charset="0"/>
                          <a:cs typeface="Arial" panose="020B0604020202020204" pitchFamily="34" charset="0"/>
                        </a:rPr>
                        <a:t>Xunlin</a:t>
                      </a:r>
                      <a:r>
                        <a:rPr lang="en-IN" sz="1000" dirty="0">
                          <a:latin typeface="Arial" panose="020B0604020202020204" pitchFamily="34" charset="0"/>
                          <a:cs typeface="Arial" panose="020B0604020202020204" pitchFamily="34" charset="0"/>
                        </a:rPr>
                        <a:t> Zhan, </a:t>
                      </a:r>
                      <a:r>
                        <a:rPr lang="en-IN" sz="1000" dirty="0" err="1">
                          <a:latin typeface="Arial" panose="020B0604020202020204" pitchFamily="34" charset="0"/>
                          <a:cs typeface="Arial" panose="020B0604020202020204" pitchFamily="34" charset="0"/>
                        </a:rPr>
                        <a:t>Yinya</a:t>
                      </a:r>
                      <a:r>
                        <a:rPr lang="en-IN" sz="1000" dirty="0">
                          <a:latin typeface="Arial" panose="020B0604020202020204" pitchFamily="34" charset="0"/>
                          <a:cs typeface="Arial" panose="020B0604020202020204" pitchFamily="34" charset="0"/>
                        </a:rPr>
                        <a:t> Huang,  Xiao Dong, </a:t>
                      </a:r>
                      <a:r>
                        <a:rPr lang="en-IN" sz="1000" dirty="0" err="1">
                          <a:latin typeface="Arial" panose="020B0604020202020204" pitchFamily="34" charset="0"/>
                          <a:cs typeface="Arial" panose="020B0604020202020204" pitchFamily="34" charset="0"/>
                        </a:rPr>
                        <a:t>Qingxing</a:t>
                      </a:r>
                      <a:r>
                        <a:rPr lang="en-IN" sz="1000" dirty="0">
                          <a:latin typeface="Arial" panose="020B0604020202020204" pitchFamily="34" charset="0"/>
                          <a:cs typeface="Arial" panose="020B0604020202020204" pitchFamily="34" charset="0"/>
                        </a:rPr>
                        <a:t> </a:t>
                      </a:r>
                      <a:r>
                        <a:rPr lang="en-IN" sz="1000" dirty="0" err="1">
                          <a:latin typeface="Arial" panose="020B0604020202020204" pitchFamily="34" charset="0"/>
                          <a:cs typeface="Arial" panose="020B0604020202020204" pitchFamily="34" charset="0"/>
                        </a:rPr>
                        <a:t>Caoan</a:t>
                      </a:r>
                      <a:r>
                        <a:rPr lang="en-IN" sz="1000" dirty="0">
                          <a:latin typeface="Arial" panose="020B0604020202020204" pitchFamily="34" charset="0"/>
                          <a:cs typeface="Arial" panose="020B0604020202020204" pitchFamily="34" charset="0"/>
                        </a:rPr>
                        <a:t> , </a:t>
                      </a:r>
                      <a:r>
                        <a:rPr lang="en-IN" sz="1000" dirty="0" err="1">
                          <a:latin typeface="Arial" panose="020B0604020202020204" pitchFamily="34" charset="0"/>
                          <a:cs typeface="Arial" panose="020B0604020202020204" pitchFamily="34" charset="0"/>
                        </a:rPr>
                        <a:t>Xiaodan</a:t>
                      </a:r>
                      <a:r>
                        <a:rPr lang="en-IN" sz="1000" dirty="0">
                          <a:latin typeface="Arial" panose="020B0604020202020204" pitchFamily="34" charset="0"/>
                          <a:cs typeface="Arial" panose="020B0604020202020204" pitchFamily="34" charset="0"/>
                        </a:rPr>
                        <a:t> Liang</a:t>
                      </a:r>
                    </a:p>
                  </a:txBody>
                  <a:tcPr/>
                </a:tc>
                <a:tc>
                  <a:txBody>
                    <a:bodyPr/>
                    <a:lstStyle/>
                    <a:p>
                      <a:r>
                        <a:rPr lang="en-US" sz="1000" dirty="0">
                          <a:latin typeface="Arial" panose="020B0604020202020204" pitchFamily="34" charset="0"/>
                          <a:cs typeface="Arial" panose="020B0604020202020204" pitchFamily="34" charset="0"/>
                        </a:rPr>
                        <a:t>Explainable reasoning paths for commonsense question answering</a:t>
                      </a:r>
                      <a:endParaRPr lang="en-IN" sz="1000" dirty="0">
                        <a:latin typeface="Arial" panose="020B0604020202020204" pitchFamily="34" charset="0"/>
                        <a:cs typeface="Arial" panose="020B0604020202020204" pitchFamily="34" charset="0"/>
                      </a:endParaRPr>
                    </a:p>
                  </a:txBody>
                  <a:tcPr/>
                </a:tc>
                <a:tc>
                  <a:txBody>
                    <a:bodyPr/>
                    <a:lstStyle/>
                    <a:p>
                      <a:r>
                        <a:rPr lang="en-US" sz="1000" dirty="0">
                          <a:latin typeface="Arial" panose="020B0604020202020204" pitchFamily="34" charset="0"/>
                          <a:cs typeface="Arial" panose="020B0604020202020204" pitchFamily="34" charset="0"/>
                        </a:rPr>
                        <a:t>Received 16 May 2021, Revised 13 October 2021, Accepted 16 October 2021, Available online 29 October 2021</a:t>
                      </a:r>
                      <a:endParaRPr lang="en-IN" sz="1000" dirty="0">
                        <a:latin typeface="Arial" panose="020B0604020202020204" pitchFamily="34" charset="0"/>
                        <a:cs typeface="Arial" panose="020B0604020202020204" pitchFamily="34" charset="0"/>
                      </a:endParaRPr>
                    </a:p>
                  </a:txBody>
                  <a:tcPr/>
                </a:tc>
                <a:tc>
                  <a:txBody>
                    <a:bodyPr/>
                    <a:lstStyle/>
                    <a:p>
                      <a:r>
                        <a:rPr lang="en-US" sz="1000" dirty="0">
                          <a:latin typeface="Arial" panose="020B0604020202020204" pitchFamily="34" charset="0"/>
                          <a:cs typeface="Arial" panose="020B0604020202020204" pitchFamily="34" charset="0"/>
                        </a:rPr>
                        <a:t>A reasonable and explainable framework is proposed to explicitly incorporate external reasoning paths with structured information to explain and facilitate commonsense QA.</a:t>
                      </a:r>
                    </a:p>
                  </a:txBody>
                  <a:tcPr/>
                </a:tc>
                <a:tc>
                  <a:txBody>
                    <a:bodyPr/>
                    <a:lstStyle/>
                    <a:p>
                      <a:r>
                        <a:rPr lang="en-US" sz="1000" dirty="0">
                          <a:latin typeface="Arial" panose="020B0604020202020204" pitchFamily="34" charset="0"/>
                          <a:cs typeface="Arial" panose="020B0604020202020204" pitchFamily="34" charset="0"/>
                        </a:rPr>
                        <a:t>A path finder and a hierarchical path learner. To answer a commonsense question, the path finder first retrieves explainable reasoning paths from a large-scale knowledge graph, then the path learner encodes the paths with hierarchical encoders and uses the path features to predict the answers. </a:t>
                      </a:r>
                      <a:endParaRPr lang="en-IN" sz="1000" dirty="0">
                        <a:latin typeface="Arial" panose="020B0604020202020204" pitchFamily="34" charset="0"/>
                        <a:cs typeface="Arial" panose="020B0604020202020204" pitchFamily="34" charset="0"/>
                      </a:endParaRPr>
                    </a:p>
                  </a:txBody>
                  <a:tcPr/>
                </a:tc>
                <a:tc>
                  <a:txBody>
                    <a:bodyPr/>
                    <a:lstStyle/>
                    <a:p>
                      <a:r>
                        <a:rPr lang="en-US" sz="1000" dirty="0">
                          <a:latin typeface="Arial" panose="020B0604020202020204" pitchFamily="34" charset="0"/>
                          <a:cs typeface="Arial" panose="020B0604020202020204" pitchFamily="34" charset="0"/>
                        </a:rPr>
                        <a:t>when dealing with the out-of-scope reasoning target, and are unaware of explainable structured information</a:t>
                      </a:r>
                      <a:endParaRPr lang="en-IN" sz="1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831498276"/>
                  </a:ext>
                </a:extLst>
              </a:tr>
            </a:tbl>
          </a:graphicData>
        </a:graphic>
      </p:graphicFrame>
    </p:spTree>
    <p:extLst>
      <p:ext uri="{BB962C8B-B14F-4D97-AF65-F5344CB8AC3E}">
        <p14:creationId xmlns:p14="http://schemas.microsoft.com/office/powerpoint/2010/main" val="1431030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588AE-4677-475E-8D78-1FB3CAD8E373}"/>
              </a:ext>
            </a:extLst>
          </p:cNvPr>
          <p:cNvSpPr>
            <a:spLocks noGrp="1"/>
          </p:cNvSpPr>
          <p:nvPr>
            <p:ph type="title"/>
          </p:nvPr>
        </p:nvSpPr>
        <p:spPr/>
        <p:txBody>
          <a:bodyPr/>
          <a:lstStyle/>
          <a:p>
            <a:r>
              <a:rPr lang="en-US" b="1" dirty="0">
                <a:solidFill>
                  <a:schemeClr val="tx1"/>
                </a:solidFill>
              </a:rPr>
              <a:t>Literature Survey Cont.</a:t>
            </a:r>
            <a:endParaRPr lang="en-IN" dirty="0">
              <a:solidFill>
                <a:schemeClr val="tx1"/>
              </a:solidFill>
            </a:endParaRPr>
          </a:p>
        </p:txBody>
      </p:sp>
      <p:graphicFrame>
        <p:nvGraphicFramePr>
          <p:cNvPr id="5" name="Table 5">
            <a:extLst>
              <a:ext uri="{FF2B5EF4-FFF2-40B4-BE49-F238E27FC236}">
                <a16:creationId xmlns:a16="http://schemas.microsoft.com/office/drawing/2014/main" id="{1149630A-FCC0-4678-B6F1-6E5791D07F5C}"/>
              </a:ext>
            </a:extLst>
          </p:cNvPr>
          <p:cNvGraphicFramePr>
            <a:graphicFrameLocks noGrp="1"/>
          </p:cNvGraphicFramePr>
          <p:nvPr>
            <p:ph idx="1"/>
            <p:extLst>
              <p:ext uri="{D42A27DB-BD31-4B8C-83A1-F6EECF244321}">
                <p14:modId xmlns:p14="http://schemas.microsoft.com/office/powerpoint/2010/main" val="4000045703"/>
              </p:ext>
            </p:extLst>
          </p:nvPr>
        </p:nvGraphicFramePr>
        <p:xfrm>
          <a:off x="1216025" y="1810871"/>
          <a:ext cx="10058398" cy="4760524"/>
        </p:xfrm>
        <a:graphic>
          <a:graphicData uri="http://schemas.openxmlformats.org/drawingml/2006/table">
            <a:tbl>
              <a:tblPr firstRow="1" bandRow="1">
                <a:tableStyleId>{5C22544A-7EE6-4342-B048-85BDC9FD1C3A}</a:tableStyleId>
              </a:tblPr>
              <a:tblGrid>
                <a:gridCol w="514163">
                  <a:extLst>
                    <a:ext uri="{9D8B030D-6E8A-4147-A177-3AD203B41FA5}">
                      <a16:colId xmlns:a16="http://schemas.microsoft.com/office/drawing/2014/main" val="3925570002"/>
                    </a:ext>
                  </a:extLst>
                </a:gridCol>
                <a:gridCol w="1317812">
                  <a:extLst>
                    <a:ext uri="{9D8B030D-6E8A-4147-A177-3AD203B41FA5}">
                      <a16:colId xmlns:a16="http://schemas.microsoft.com/office/drawing/2014/main" val="1823845381"/>
                    </a:ext>
                  </a:extLst>
                </a:gridCol>
                <a:gridCol w="1819835">
                  <a:extLst>
                    <a:ext uri="{9D8B030D-6E8A-4147-A177-3AD203B41FA5}">
                      <a16:colId xmlns:a16="http://schemas.microsoft.com/office/drawing/2014/main" val="1077748789"/>
                    </a:ext>
                  </a:extLst>
                </a:gridCol>
                <a:gridCol w="1506071">
                  <a:extLst>
                    <a:ext uri="{9D8B030D-6E8A-4147-A177-3AD203B41FA5}">
                      <a16:colId xmlns:a16="http://schemas.microsoft.com/office/drawing/2014/main" val="1954276311"/>
                    </a:ext>
                  </a:extLst>
                </a:gridCol>
                <a:gridCol w="2026689">
                  <a:extLst>
                    <a:ext uri="{9D8B030D-6E8A-4147-A177-3AD203B41FA5}">
                      <a16:colId xmlns:a16="http://schemas.microsoft.com/office/drawing/2014/main" val="3209711111"/>
                    </a:ext>
                  </a:extLst>
                </a:gridCol>
                <a:gridCol w="1881923">
                  <a:extLst>
                    <a:ext uri="{9D8B030D-6E8A-4147-A177-3AD203B41FA5}">
                      <a16:colId xmlns:a16="http://schemas.microsoft.com/office/drawing/2014/main" val="2192044572"/>
                    </a:ext>
                  </a:extLst>
                </a:gridCol>
                <a:gridCol w="991905">
                  <a:extLst>
                    <a:ext uri="{9D8B030D-6E8A-4147-A177-3AD203B41FA5}">
                      <a16:colId xmlns:a16="http://schemas.microsoft.com/office/drawing/2014/main" val="3473182199"/>
                    </a:ext>
                  </a:extLst>
                </a:gridCol>
              </a:tblGrid>
              <a:tr h="462740">
                <a:tc>
                  <a:txBody>
                    <a:bodyPr/>
                    <a:lstStyle/>
                    <a:p>
                      <a:r>
                        <a:rPr lang="en-IN" sz="1100" dirty="0">
                          <a:latin typeface="Arial" panose="020B0604020202020204" pitchFamily="34" charset="0"/>
                          <a:cs typeface="Arial" panose="020B0604020202020204" pitchFamily="34" charset="0"/>
                        </a:rPr>
                        <a:t>s.no</a:t>
                      </a:r>
                    </a:p>
                  </a:txBody>
                  <a:tcPr/>
                </a:tc>
                <a:tc>
                  <a:txBody>
                    <a:bodyPr/>
                    <a:lstStyle/>
                    <a:p>
                      <a:r>
                        <a:rPr lang="en-IN" sz="1100" dirty="0">
                          <a:latin typeface="Arial" panose="020B0604020202020204" pitchFamily="34" charset="0"/>
                          <a:cs typeface="Arial" panose="020B0604020202020204" pitchFamily="34" charset="0"/>
                        </a:rPr>
                        <a:t>Authors</a:t>
                      </a:r>
                    </a:p>
                  </a:txBody>
                  <a:tcPr/>
                </a:tc>
                <a:tc>
                  <a:txBody>
                    <a:bodyPr/>
                    <a:lstStyle/>
                    <a:p>
                      <a:r>
                        <a:rPr lang="en-IN" sz="1100" dirty="0">
                          <a:latin typeface="Arial" panose="020B0604020202020204" pitchFamily="34" charset="0"/>
                          <a:cs typeface="Arial" panose="020B0604020202020204" pitchFamily="34" charset="0"/>
                        </a:rPr>
                        <a:t>Title</a:t>
                      </a:r>
                    </a:p>
                  </a:txBody>
                  <a:tcPr/>
                </a:tc>
                <a:tc>
                  <a:txBody>
                    <a:bodyPr/>
                    <a:lstStyle/>
                    <a:p>
                      <a:r>
                        <a:rPr lang="en-IN" sz="1100" dirty="0">
                          <a:latin typeface="Arial" panose="020B0604020202020204" pitchFamily="34" charset="0"/>
                          <a:cs typeface="Arial" panose="020B0604020202020204" pitchFamily="34" charset="0"/>
                        </a:rPr>
                        <a:t>Publishing</a:t>
                      </a:r>
                    </a:p>
                  </a:txBody>
                  <a:tcPr/>
                </a:tc>
                <a:tc>
                  <a:txBody>
                    <a:bodyPr/>
                    <a:lstStyle/>
                    <a:p>
                      <a:r>
                        <a:rPr lang="en-IN" sz="1100" dirty="0">
                          <a:latin typeface="Arial" panose="020B0604020202020204" pitchFamily="34" charset="0"/>
                          <a:cs typeface="Arial" panose="020B0604020202020204" pitchFamily="34" charset="0"/>
                        </a:rPr>
                        <a:t>Techniques &amp; Dataset</a:t>
                      </a:r>
                    </a:p>
                  </a:txBody>
                  <a:tcPr/>
                </a:tc>
                <a:tc>
                  <a:txBody>
                    <a:bodyPr/>
                    <a:lstStyle/>
                    <a:p>
                      <a:r>
                        <a:rPr lang="en-IN" sz="1100" dirty="0">
                          <a:latin typeface="Arial" panose="020B0604020202020204" pitchFamily="34" charset="0"/>
                          <a:cs typeface="Arial" panose="020B0604020202020204" pitchFamily="34" charset="0"/>
                        </a:rPr>
                        <a:t>Pros</a:t>
                      </a:r>
                    </a:p>
                  </a:txBody>
                  <a:tcPr/>
                </a:tc>
                <a:tc>
                  <a:txBody>
                    <a:bodyPr/>
                    <a:lstStyle/>
                    <a:p>
                      <a:r>
                        <a:rPr lang="en-IN" sz="1100" dirty="0">
                          <a:latin typeface="Arial" panose="020B0604020202020204" pitchFamily="34" charset="0"/>
                          <a:cs typeface="Arial" panose="020B0604020202020204" pitchFamily="34" charset="0"/>
                        </a:rPr>
                        <a:t>Cons</a:t>
                      </a:r>
                    </a:p>
                  </a:txBody>
                  <a:tcPr/>
                </a:tc>
                <a:extLst>
                  <a:ext uri="{0D108BD9-81ED-4DB2-BD59-A6C34878D82A}">
                    <a16:rowId xmlns:a16="http://schemas.microsoft.com/office/drawing/2014/main" val="3714253130"/>
                  </a:ext>
                </a:extLst>
              </a:tr>
              <a:tr h="1787574">
                <a:tc>
                  <a:txBody>
                    <a:bodyPr/>
                    <a:lstStyle/>
                    <a:p>
                      <a:r>
                        <a:rPr lang="en-IN" sz="1100" dirty="0">
                          <a:latin typeface="Arial" panose="020B0604020202020204" pitchFamily="34" charset="0"/>
                          <a:cs typeface="Arial" panose="020B0604020202020204" pitchFamily="34" charset="0"/>
                        </a:rPr>
                        <a:t>3.</a:t>
                      </a:r>
                    </a:p>
                  </a:txBody>
                  <a:tcPr/>
                </a:tc>
                <a:tc>
                  <a:txBody>
                    <a:bodyPr/>
                    <a:lstStyle/>
                    <a:p>
                      <a:r>
                        <a:rPr lang="en-IN" sz="1100" dirty="0" err="1">
                          <a:latin typeface="Arial" panose="020B0604020202020204" pitchFamily="34" charset="0"/>
                          <a:cs typeface="Arial" panose="020B0604020202020204" pitchFamily="34" charset="0"/>
                        </a:rPr>
                        <a:t>Zechen</a:t>
                      </a:r>
                      <a:r>
                        <a:rPr lang="en-IN" sz="1100" dirty="0">
                          <a:latin typeface="Arial" panose="020B0604020202020204" pitchFamily="34" charset="0"/>
                          <a:cs typeface="Arial" panose="020B0604020202020204" pitchFamily="34" charset="0"/>
                        </a:rPr>
                        <a:t> Guo </a:t>
                      </a:r>
                    </a:p>
                  </a:txBody>
                  <a:tcPr/>
                </a:tc>
                <a:tc>
                  <a:txBody>
                    <a:bodyPr/>
                    <a:lstStyle/>
                    <a:p>
                      <a:r>
                        <a:rPr lang="en-US" sz="1100" dirty="0">
                          <a:latin typeface="Arial" panose="020B0604020202020204" pitchFamily="34" charset="0"/>
                          <a:cs typeface="Arial" panose="020B0604020202020204" pitchFamily="34" charset="0"/>
                        </a:rPr>
                        <a:t>Research and Implementation of Open Domain Question Answering System Based on </a:t>
                      </a:r>
                      <a:r>
                        <a:rPr lang="en-US" sz="1100" dirty="0" err="1">
                          <a:latin typeface="Arial" panose="020B0604020202020204" pitchFamily="34" charset="0"/>
                          <a:cs typeface="Arial" panose="020B0604020202020204" pitchFamily="34" charset="0"/>
                        </a:rPr>
                        <a:t>DuReader</a:t>
                      </a:r>
                      <a:r>
                        <a:rPr lang="en-US" sz="1100" dirty="0">
                          <a:latin typeface="Arial" panose="020B0604020202020204" pitchFamily="34" charset="0"/>
                          <a:cs typeface="Arial" panose="020B0604020202020204" pitchFamily="34" charset="0"/>
                        </a:rPr>
                        <a:t> Dataset and BIDAF</a:t>
                      </a:r>
                    </a:p>
                    <a:p>
                      <a:r>
                        <a:rPr lang="en-US" sz="1100" dirty="0">
                          <a:latin typeface="Arial" panose="020B0604020202020204" pitchFamily="34" charset="0"/>
                          <a:cs typeface="Arial" panose="020B0604020202020204" pitchFamily="34" charset="0"/>
                        </a:rPr>
                        <a:t>Model</a:t>
                      </a:r>
                      <a:endParaRPr lang="en-IN" sz="1100" dirty="0">
                        <a:latin typeface="Arial" panose="020B0604020202020204" pitchFamily="34" charset="0"/>
                        <a:cs typeface="Arial" panose="020B0604020202020204" pitchFamily="34" charset="0"/>
                      </a:endParaRPr>
                    </a:p>
                  </a:txBody>
                  <a:tcPr/>
                </a:tc>
                <a:tc>
                  <a:txBody>
                    <a:bodyPr/>
                    <a:lstStyle/>
                    <a:p>
                      <a:r>
                        <a:rPr lang="en-IN" sz="1100" dirty="0">
                          <a:latin typeface="Arial" panose="020B0604020202020204" pitchFamily="34" charset="0"/>
                          <a:cs typeface="Arial" panose="020B0604020202020204" pitchFamily="34" charset="0"/>
                        </a:rPr>
                        <a:t>2021 doi:10.1088/1742-6596/1769/1/012033</a:t>
                      </a:r>
                    </a:p>
                  </a:txBody>
                  <a:tcPr/>
                </a:tc>
                <a:tc>
                  <a:txBody>
                    <a:bodyPr/>
                    <a:lstStyle/>
                    <a:p>
                      <a:r>
                        <a:rPr lang="en-US" sz="1100" dirty="0">
                          <a:latin typeface="Arial" panose="020B0604020202020204" pitchFamily="34" charset="0"/>
                          <a:cs typeface="Arial" panose="020B0604020202020204" pitchFamily="34" charset="0"/>
                        </a:rPr>
                        <a:t>This article embeds deep</a:t>
                      </a:r>
                    </a:p>
                    <a:p>
                      <a:r>
                        <a:rPr lang="en-US" sz="1100" dirty="0">
                          <a:latin typeface="Arial" panose="020B0604020202020204" pitchFamily="34" charset="0"/>
                          <a:cs typeface="Arial" panose="020B0604020202020204" pitchFamily="34" charset="0"/>
                        </a:rPr>
                        <a:t>learning technology into the system and uses intelligent chat to show them.</a:t>
                      </a:r>
                      <a:endParaRPr lang="en-IN" sz="1100" dirty="0">
                        <a:latin typeface="Arial" panose="020B0604020202020204" pitchFamily="34" charset="0"/>
                        <a:cs typeface="Arial" panose="020B0604020202020204" pitchFamily="34" charset="0"/>
                      </a:endParaRPr>
                    </a:p>
                  </a:txBody>
                  <a:tcPr/>
                </a:tc>
                <a:tc>
                  <a:txBody>
                    <a:bodyPr/>
                    <a:lstStyle/>
                    <a:p>
                      <a:r>
                        <a:rPr lang="en-US" sz="1100" dirty="0">
                          <a:latin typeface="Arial" panose="020B0604020202020204" pitchFamily="34" charset="0"/>
                          <a:cs typeface="Arial" panose="020B0604020202020204" pitchFamily="34" charset="0"/>
                        </a:rPr>
                        <a:t>An open domain question answering system aims at returning an answer in response to the user's question. The returned answer is in the form of short texts rather than a list of relevant documents.</a:t>
                      </a:r>
                      <a:endParaRPr lang="en-IN" sz="1100" dirty="0">
                        <a:latin typeface="Arial" panose="020B0604020202020204" pitchFamily="34" charset="0"/>
                        <a:cs typeface="Arial" panose="020B0604020202020204" pitchFamily="34" charset="0"/>
                      </a:endParaRPr>
                    </a:p>
                  </a:txBody>
                  <a:tcPr/>
                </a:tc>
                <a:tc>
                  <a:txBody>
                    <a:bodyPr/>
                    <a:lstStyle/>
                    <a:p>
                      <a:endParaRPr lang="en-IN"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86834325"/>
                  </a:ext>
                </a:extLst>
              </a:tr>
              <a:tr h="2510210">
                <a:tc>
                  <a:txBody>
                    <a:bodyPr/>
                    <a:lstStyle/>
                    <a:p>
                      <a:r>
                        <a:rPr lang="en-IN" sz="1100" dirty="0">
                          <a:latin typeface="Arial" panose="020B0604020202020204" pitchFamily="34" charset="0"/>
                          <a:cs typeface="Arial" panose="020B0604020202020204" pitchFamily="34" charset="0"/>
                        </a:rPr>
                        <a:t>4.</a:t>
                      </a:r>
                    </a:p>
                  </a:txBody>
                  <a:tcPr/>
                </a:tc>
                <a:tc>
                  <a:txBody>
                    <a:bodyPr/>
                    <a:lstStyle/>
                    <a:p>
                      <a:r>
                        <a:rPr lang="en-US" sz="1100" dirty="0">
                          <a:latin typeface="Arial" panose="020B0604020202020204" pitchFamily="34" charset="0"/>
                          <a:cs typeface="Arial" panose="020B0604020202020204" pitchFamily="34" charset="0"/>
                        </a:rPr>
                        <a:t>Sharon Levy</a:t>
                      </a:r>
                      <a:endParaRPr lang="en-IN" sz="1100" dirty="0">
                        <a:latin typeface="Arial" panose="020B0604020202020204" pitchFamily="34" charset="0"/>
                        <a:cs typeface="Arial" panose="020B0604020202020204" pitchFamily="34" charset="0"/>
                      </a:endParaRPr>
                    </a:p>
                  </a:txBody>
                  <a:tcPr/>
                </a:tc>
                <a:tc>
                  <a:txBody>
                    <a:bodyPr/>
                    <a:lstStyle/>
                    <a:p>
                      <a:r>
                        <a:rPr lang="en-US" sz="1100" dirty="0">
                          <a:latin typeface="Arial" panose="020B0604020202020204" pitchFamily="34" charset="0"/>
                          <a:cs typeface="Arial" panose="020B0604020202020204" pitchFamily="34" charset="0"/>
                        </a:rPr>
                        <a:t>Open-Domain Question-Answering for COVID-19 and Other Emergent Domains</a:t>
                      </a:r>
                      <a:endParaRPr lang="en-IN" sz="1100" dirty="0">
                        <a:latin typeface="Arial" panose="020B0604020202020204" pitchFamily="34" charset="0"/>
                        <a:cs typeface="Arial" panose="020B0604020202020204" pitchFamily="34" charset="0"/>
                      </a:endParaRPr>
                    </a:p>
                  </a:txBody>
                  <a:tcPr/>
                </a:tc>
                <a:tc>
                  <a:txBody>
                    <a:bodyPr/>
                    <a:lstStyle/>
                    <a:p>
                      <a:r>
                        <a:rPr lang="en-US" sz="1050" b="1" i="0" kern="1200" dirty="0">
                          <a:solidFill>
                            <a:schemeClr val="dk1"/>
                          </a:solidFill>
                          <a:effectLst/>
                          <a:latin typeface="Arial" panose="020B0604020202020204" pitchFamily="34" charset="0"/>
                          <a:ea typeface="+mn-ea"/>
                          <a:cs typeface="Arial" panose="020B0604020202020204" pitchFamily="34" charset="0"/>
                        </a:rPr>
                        <a:t>[v1]</a:t>
                      </a:r>
                      <a:r>
                        <a:rPr lang="en-US" sz="1050" b="0" i="0" kern="1200" dirty="0">
                          <a:solidFill>
                            <a:schemeClr val="dk1"/>
                          </a:solidFill>
                          <a:effectLst/>
                          <a:latin typeface="Arial" panose="020B0604020202020204" pitchFamily="34" charset="0"/>
                          <a:ea typeface="+mn-ea"/>
                          <a:cs typeface="Arial" panose="020B0604020202020204" pitchFamily="34" charset="0"/>
                        </a:rPr>
                        <a:t> Wed, 13 Oct 2021 18:06:14 UTC (6,650 KB)</a:t>
                      </a:r>
                      <a:endParaRPr lang="en-IN" sz="1050" dirty="0">
                        <a:latin typeface="Arial" panose="020B0604020202020204" pitchFamily="34" charset="0"/>
                        <a:cs typeface="Arial" panose="020B0604020202020204" pitchFamily="34" charset="0"/>
                      </a:endParaRPr>
                    </a:p>
                  </a:txBody>
                  <a:tcPr/>
                </a:tc>
                <a:tc>
                  <a:txBody>
                    <a:bodyPr/>
                    <a:lstStyle/>
                    <a:p>
                      <a:r>
                        <a:rPr lang="en-US" sz="1050" b="0" i="0" kern="1200" dirty="0">
                          <a:solidFill>
                            <a:schemeClr val="dk1"/>
                          </a:solidFill>
                          <a:effectLst/>
                          <a:latin typeface="Arial" panose="020B0604020202020204" pitchFamily="34" charset="0"/>
                          <a:ea typeface="+mn-ea"/>
                          <a:cs typeface="Arial" panose="020B0604020202020204" pitchFamily="34" charset="0"/>
                        </a:rPr>
                        <a:t> we incorporate effective re-ranking and question-answering techniques, such as document diversity and multiple answer spans. Our open-domain question-answering system can further act as a model for the quick development of similar systems that can be adapted and modified for other developing emergent domains.</a:t>
                      </a:r>
                      <a:endParaRPr lang="en-IN" sz="1050" dirty="0">
                        <a:latin typeface="Arial" panose="020B0604020202020204" pitchFamily="34" charset="0"/>
                        <a:cs typeface="Arial" panose="020B0604020202020204" pitchFamily="34" charset="0"/>
                      </a:endParaRPr>
                    </a:p>
                  </a:txBody>
                  <a:tcPr/>
                </a:tc>
                <a:tc>
                  <a:txBody>
                    <a:bodyPr/>
                    <a:lstStyle/>
                    <a:p>
                      <a:r>
                        <a:rPr lang="en-US" sz="1050" b="0" i="0" kern="1200" dirty="0">
                          <a:solidFill>
                            <a:schemeClr val="dk1"/>
                          </a:solidFill>
                          <a:effectLst/>
                          <a:latin typeface="Arial" panose="020B0604020202020204" pitchFamily="34" charset="0"/>
                          <a:ea typeface="+mn-ea"/>
                          <a:cs typeface="Arial" panose="020B0604020202020204" pitchFamily="34" charset="0"/>
                        </a:rPr>
                        <a:t>which we can use to efficiently find answers to free-text questions from a large set of documents.</a:t>
                      </a:r>
                      <a:endParaRPr lang="en-IN" sz="1050" dirty="0">
                        <a:latin typeface="Arial" panose="020B0604020202020204" pitchFamily="34" charset="0"/>
                        <a:cs typeface="Arial" panose="020B0604020202020204" pitchFamily="34" charset="0"/>
                      </a:endParaRPr>
                    </a:p>
                  </a:txBody>
                  <a:tcPr/>
                </a:tc>
                <a:tc>
                  <a:txBody>
                    <a:bodyPr/>
                    <a:lstStyle/>
                    <a:p>
                      <a:endParaRPr lang="en-IN"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3721033"/>
                  </a:ext>
                </a:extLst>
              </a:tr>
            </a:tbl>
          </a:graphicData>
        </a:graphic>
      </p:graphicFrame>
      <p:pic>
        <p:nvPicPr>
          <p:cNvPr id="4" name="Picture 2" descr="Faculties - Best Private University in Telangana &amp; Andhra Pradesh | KLH">
            <a:extLst>
              <a:ext uri="{FF2B5EF4-FFF2-40B4-BE49-F238E27FC236}">
                <a16:creationId xmlns:a16="http://schemas.microsoft.com/office/drawing/2014/main" id="{E29E625A-7787-409C-B122-6E86A2E68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9731" y="0"/>
            <a:ext cx="2432269" cy="1156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824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DA682D-7AC5-48E0-993B-AB3F027355C3}"/>
              </a:ext>
            </a:extLst>
          </p:cNvPr>
          <p:cNvSpPr>
            <a:spLocks noGrp="1"/>
          </p:cNvSpPr>
          <p:nvPr>
            <p:ph type="title"/>
          </p:nvPr>
        </p:nvSpPr>
        <p:spPr>
          <a:xfrm>
            <a:off x="1097280" y="286603"/>
            <a:ext cx="10058400" cy="1450757"/>
          </a:xfrm>
        </p:spPr>
        <p:txBody>
          <a:bodyPr>
            <a:normAutofit/>
          </a:bodyPr>
          <a:lstStyle/>
          <a:p>
            <a:r>
              <a:rPr lang="en-US" dirty="0">
                <a:solidFill>
                  <a:schemeClr val="tx1"/>
                </a:solidFill>
              </a:rPr>
              <a:t>Dataset</a:t>
            </a:r>
            <a:endParaRPr lang="en-IN" dirty="0">
              <a:solidFill>
                <a:schemeClr val="tx1"/>
              </a:solidFill>
            </a:endParaRPr>
          </a:p>
        </p:txBody>
      </p:sp>
      <p:graphicFrame>
        <p:nvGraphicFramePr>
          <p:cNvPr id="4" name="Table 5">
            <a:extLst>
              <a:ext uri="{FF2B5EF4-FFF2-40B4-BE49-F238E27FC236}">
                <a16:creationId xmlns:a16="http://schemas.microsoft.com/office/drawing/2014/main" id="{AF3AEEC6-F847-4F77-A55C-345DFBD5A671}"/>
              </a:ext>
            </a:extLst>
          </p:cNvPr>
          <p:cNvGraphicFramePr>
            <a:graphicFrameLocks noGrp="1"/>
          </p:cNvGraphicFramePr>
          <p:nvPr>
            <p:ph idx="1"/>
            <p:extLst>
              <p:ext uri="{D42A27DB-BD31-4B8C-83A1-F6EECF244321}">
                <p14:modId xmlns:p14="http://schemas.microsoft.com/office/powerpoint/2010/main" val="2028534690"/>
              </p:ext>
            </p:extLst>
          </p:nvPr>
        </p:nvGraphicFramePr>
        <p:xfrm>
          <a:off x="1171202" y="1651000"/>
          <a:ext cx="10058396" cy="5120640"/>
        </p:xfrm>
        <a:graphic>
          <a:graphicData uri="http://schemas.openxmlformats.org/drawingml/2006/table">
            <a:tbl>
              <a:tblPr firstRow="1" bandRow="1">
                <a:tableStyleId>{5C22544A-7EE6-4342-B048-85BDC9FD1C3A}</a:tableStyleId>
              </a:tblPr>
              <a:tblGrid>
                <a:gridCol w="597797">
                  <a:extLst>
                    <a:ext uri="{9D8B030D-6E8A-4147-A177-3AD203B41FA5}">
                      <a16:colId xmlns:a16="http://schemas.microsoft.com/office/drawing/2014/main" val="53488580"/>
                    </a:ext>
                  </a:extLst>
                </a:gridCol>
                <a:gridCol w="1449330">
                  <a:extLst>
                    <a:ext uri="{9D8B030D-6E8A-4147-A177-3AD203B41FA5}">
                      <a16:colId xmlns:a16="http://schemas.microsoft.com/office/drawing/2014/main" val="2874906953"/>
                    </a:ext>
                  </a:extLst>
                </a:gridCol>
                <a:gridCol w="4347883">
                  <a:extLst>
                    <a:ext uri="{9D8B030D-6E8A-4147-A177-3AD203B41FA5}">
                      <a16:colId xmlns:a16="http://schemas.microsoft.com/office/drawing/2014/main" val="483850840"/>
                    </a:ext>
                  </a:extLst>
                </a:gridCol>
                <a:gridCol w="2088776">
                  <a:extLst>
                    <a:ext uri="{9D8B030D-6E8A-4147-A177-3AD203B41FA5}">
                      <a16:colId xmlns:a16="http://schemas.microsoft.com/office/drawing/2014/main" val="2905957241"/>
                    </a:ext>
                  </a:extLst>
                </a:gridCol>
                <a:gridCol w="1574610">
                  <a:extLst>
                    <a:ext uri="{9D8B030D-6E8A-4147-A177-3AD203B41FA5}">
                      <a16:colId xmlns:a16="http://schemas.microsoft.com/office/drawing/2014/main" val="793761250"/>
                    </a:ext>
                  </a:extLst>
                </a:gridCol>
              </a:tblGrid>
              <a:tr h="370840">
                <a:tc>
                  <a:txBody>
                    <a:bodyPr/>
                    <a:lstStyle/>
                    <a:p>
                      <a:r>
                        <a:rPr lang="en-US" dirty="0"/>
                        <a:t>S. No </a:t>
                      </a:r>
                      <a:endParaRPr lang="en-IN" dirty="0"/>
                    </a:p>
                  </a:txBody>
                  <a:tcPr/>
                </a:tc>
                <a:tc>
                  <a:txBody>
                    <a:bodyPr/>
                    <a:lstStyle/>
                    <a:p>
                      <a:r>
                        <a:rPr lang="en-IN" dirty="0"/>
                        <a:t>Name of the Dataset</a:t>
                      </a:r>
                    </a:p>
                  </a:txBody>
                  <a:tcPr/>
                </a:tc>
                <a:tc>
                  <a:txBody>
                    <a:bodyPr/>
                    <a:lstStyle/>
                    <a:p>
                      <a:r>
                        <a:rPr lang="en-IN" dirty="0"/>
                        <a:t>Characteristics </a:t>
                      </a:r>
                    </a:p>
                  </a:txBody>
                  <a:tcPr/>
                </a:tc>
                <a:tc>
                  <a:txBody>
                    <a:bodyPr/>
                    <a:lstStyle/>
                    <a:p>
                      <a:r>
                        <a:rPr lang="en-IN" dirty="0"/>
                        <a:t>Model</a:t>
                      </a:r>
                    </a:p>
                  </a:txBody>
                  <a:tcPr/>
                </a:tc>
                <a:tc>
                  <a:txBody>
                    <a:bodyPr/>
                    <a:lstStyle/>
                    <a:p>
                      <a:r>
                        <a:rPr lang="en-IN" dirty="0"/>
                        <a:t>Publisher </a:t>
                      </a:r>
                    </a:p>
                  </a:txBody>
                  <a:tcPr/>
                </a:tc>
                <a:extLst>
                  <a:ext uri="{0D108BD9-81ED-4DB2-BD59-A6C34878D82A}">
                    <a16:rowId xmlns:a16="http://schemas.microsoft.com/office/drawing/2014/main" val="1523936311"/>
                  </a:ext>
                </a:extLst>
              </a:tr>
              <a:tr h="370840">
                <a:tc>
                  <a:txBody>
                    <a:bodyPr/>
                    <a:lstStyle/>
                    <a:p>
                      <a:r>
                        <a:rPr lang="en-US" dirty="0"/>
                        <a:t>1. </a:t>
                      </a:r>
                      <a:endParaRPr lang="en-IN" dirty="0"/>
                    </a:p>
                  </a:txBody>
                  <a:tcPr/>
                </a:tc>
                <a:tc>
                  <a:txBody>
                    <a:bodyPr/>
                    <a:lstStyle/>
                    <a:p>
                      <a:r>
                        <a:rPr lang="en-IN" dirty="0"/>
                        <a:t>WIKIQA</a:t>
                      </a:r>
                    </a:p>
                  </a:txBody>
                  <a:tcPr/>
                </a:tc>
                <a:tc>
                  <a:txBody>
                    <a:bodyPr/>
                    <a:lstStyle/>
                    <a:p>
                      <a:r>
                        <a:rPr lang="en-IN" u="sng" dirty="0"/>
                        <a:t>WIKIQA</a:t>
                      </a:r>
                      <a:r>
                        <a:rPr lang="en-IN" dirty="0"/>
                        <a:t> is constructed using a more natural process and is more than an order of magnitude larger than the previous dataset. The WIKIQA dataset also includes questions for which there are no correct sentences, enabling researchers to work on answer triggering, a critical component in any QA </a:t>
                      </a:r>
                      <a:r>
                        <a:rPr lang="en-IN" dirty="0" err="1"/>
                        <a:t>system.Wikiqa</a:t>
                      </a:r>
                      <a:r>
                        <a:rPr lang="en-IN" dirty="0"/>
                        <a:t> the goal is to detect whether there exist correct answers in the set of candidate sentences for the question and return a  correct answer if there exists such one. We propose simple metrics and perform a feature study on the new task. questions in WIKIQA were sampled from real queries of Bing without editorial revision.</a:t>
                      </a:r>
                    </a:p>
                  </a:txBody>
                  <a:tcPr/>
                </a:tc>
                <a:tc>
                  <a:txBody>
                    <a:bodyPr/>
                    <a:lstStyle/>
                    <a:p>
                      <a:r>
                        <a:rPr lang="en-IN" dirty="0"/>
                        <a:t>TANDA-</a:t>
                      </a:r>
                      <a:r>
                        <a:rPr lang="en-IN" dirty="0" err="1"/>
                        <a:t>RoBERTa</a:t>
                      </a:r>
                      <a:r>
                        <a:rPr lang="en-IN" dirty="0"/>
                        <a:t>(Transfer and Adapt Pre-Trained Transformer Models for Answer Sentence Selection)</a:t>
                      </a:r>
                    </a:p>
                    <a:p>
                      <a:r>
                        <a:rPr lang="en-IN" dirty="0"/>
                        <a:t>Simple and Effective Text Matching with Richer Alignment Features</a:t>
                      </a:r>
                    </a:p>
                  </a:txBody>
                  <a:tcPr/>
                </a:tc>
                <a:tc>
                  <a:txBody>
                    <a:bodyPr/>
                    <a:lstStyle/>
                    <a:p>
                      <a:r>
                        <a:rPr lang="en-IN" dirty="0" err="1"/>
                        <a:t>Runqi</a:t>
                      </a:r>
                      <a:r>
                        <a:rPr lang="en-IN" dirty="0"/>
                        <a:t> Yang, </a:t>
                      </a:r>
                      <a:r>
                        <a:rPr lang="en-IN" dirty="0" err="1"/>
                        <a:t>Jianhai</a:t>
                      </a:r>
                      <a:r>
                        <a:rPr lang="en-IN" dirty="0"/>
                        <a:t> Zhang, Xing Gao, Feng Ji, </a:t>
                      </a:r>
                      <a:r>
                        <a:rPr lang="en-IN" dirty="0" err="1"/>
                        <a:t>Haiqing</a:t>
                      </a:r>
                      <a:r>
                        <a:rPr lang="en-IN" dirty="0"/>
                        <a:t> Chen date:2019</a:t>
                      </a:r>
                    </a:p>
                  </a:txBody>
                  <a:tcPr/>
                </a:tc>
                <a:extLst>
                  <a:ext uri="{0D108BD9-81ED-4DB2-BD59-A6C34878D82A}">
                    <a16:rowId xmlns:a16="http://schemas.microsoft.com/office/drawing/2014/main" val="3947586006"/>
                  </a:ext>
                </a:extLst>
              </a:tr>
            </a:tbl>
          </a:graphicData>
        </a:graphic>
      </p:graphicFrame>
      <p:pic>
        <p:nvPicPr>
          <p:cNvPr id="6" name="Picture 2" descr="Faculties - Best Private University in Telangana &amp; Andhra Pradesh | KLH">
            <a:extLst>
              <a:ext uri="{FF2B5EF4-FFF2-40B4-BE49-F238E27FC236}">
                <a16:creationId xmlns:a16="http://schemas.microsoft.com/office/drawing/2014/main" id="{6D593DB8-8C54-4285-9A48-14CB09D745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9731" y="0"/>
            <a:ext cx="2432269" cy="1156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154571"/>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lassic Company All Hands_Win32_MS v3" id="{1F352A5D-0EBE-49A2-9FF7-DEF81AB6F3C6}" vid="{D35781EA-2188-4D84-8966-791644CE13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E879E6-8FFE-4154-8F2A-F7518B89B37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E0A2CB4-6869-426F-8BC4-A32C90CBE263}">
  <ds:schemaRefs>
    <ds:schemaRef ds:uri="http://schemas.microsoft.com/sharepoint/v3/contenttype/forms"/>
  </ds:schemaRefs>
</ds:datastoreItem>
</file>

<file path=customXml/itemProps3.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Classic company all hands presentation</Template>
  <TotalTime>694</TotalTime>
  <Words>2634</Words>
  <Application>Microsoft Office PowerPoint</Application>
  <PresentationFormat>Widescreen</PresentationFormat>
  <Paragraphs>246</Paragraphs>
  <Slides>19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RetrospectVTI</vt:lpstr>
      <vt:lpstr>Title : Open-Domain Question Answering</vt:lpstr>
      <vt:lpstr>Outline</vt:lpstr>
      <vt:lpstr>Introduction</vt:lpstr>
      <vt:lpstr>Problem Statement</vt:lpstr>
      <vt:lpstr>Motivation</vt:lpstr>
      <vt:lpstr>Objectives</vt:lpstr>
      <vt:lpstr>Literature Survey</vt:lpstr>
      <vt:lpstr>Literature Survey Cont.</vt:lpstr>
      <vt:lpstr>Dataset</vt:lpstr>
      <vt:lpstr>Dataset Cont. </vt:lpstr>
      <vt:lpstr>Technique</vt:lpstr>
      <vt:lpstr>Technique Cont.</vt:lpstr>
      <vt:lpstr>Technique Cont.</vt:lpstr>
      <vt:lpstr>Technique Cont.</vt:lpstr>
      <vt:lpstr>Technique Cont.</vt:lpstr>
      <vt:lpstr>Technique Cont.</vt:lpstr>
      <vt:lpstr>Conclusion</vt:lpstr>
      <vt:lpstr>Reference </vt:lpstr>
      <vt:lpstr>Suggestions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Open-Domain Question Answering</dc:title>
  <dc:creator>Tahseen   Begum .</dc:creator>
  <cp:lastModifiedBy>Tahseen   Begum .</cp:lastModifiedBy>
  <cp:revision>25</cp:revision>
  <dcterms:created xsi:type="dcterms:W3CDTF">2022-01-21T14:46:45Z</dcterms:created>
  <dcterms:modified xsi:type="dcterms:W3CDTF">2022-02-04T08:40:47Z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