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7" r:id="rId4"/>
    <p:sldId id="265" r:id="rId5"/>
    <p:sldId id="266"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653"/>
    <a:srgbClr val="F1432B"/>
    <a:srgbClr val="EF2F15"/>
    <a:srgbClr val="F689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DB92679-78EF-4725-979E-1680F0422DC7}" type="datetimeFigureOut">
              <a:rPr lang="en-IN" smtClean="0"/>
              <a:t>07-01-2022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61689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76113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6906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16C61CA-9C33-4B78-BDDF-409EECDF0AD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06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540750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B92679-78EF-4725-979E-1680F0422DC7}" type="datetimeFigureOut">
              <a:rPr lang="en-IN" smtClean="0"/>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350109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B92679-78EF-4725-979E-1680F0422DC7}" type="datetimeFigureOut">
              <a:rPr lang="en-IN" smtClean="0"/>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141377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92679-78EF-4725-979E-1680F0422DC7}"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4259055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DB92679-78EF-4725-979E-1680F0422DC7}" type="datetimeFigureOut">
              <a:rPr lang="en-IN" smtClean="0"/>
              <a:t>07-01-2022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63318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92679-78EF-4725-979E-1680F0422DC7}"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25337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B92679-78EF-4725-979E-1680F0422DC7}" type="datetimeFigureOut">
              <a:rPr lang="en-IN" smtClean="0"/>
              <a:t>07-01-2022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67028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394008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B92679-78EF-4725-979E-1680F0422DC7}" type="datetimeFigureOut">
              <a:rPr lang="en-IN" smtClean="0"/>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9298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B92679-78EF-4725-979E-1680F0422DC7}" type="datetimeFigureOut">
              <a:rPr lang="en-IN" smtClean="0"/>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83468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92679-78EF-4725-979E-1680F0422DC7}" type="datetimeFigureOut">
              <a:rPr lang="en-IN" smtClean="0"/>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35704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23403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92679-78EF-4725-979E-1680F0422DC7}"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C61CA-9C33-4B78-BDDF-409EECDF0AD3}" type="slidenum">
              <a:rPr lang="en-IN" smtClean="0"/>
              <a:t>‹#›</a:t>
            </a:fld>
            <a:endParaRPr lang="en-IN"/>
          </a:p>
        </p:txBody>
      </p:sp>
    </p:spTree>
    <p:extLst>
      <p:ext uri="{BB962C8B-B14F-4D97-AF65-F5344CB8AC3E}">
        <p14:creationId xmlns:p14="http://schemas.microsoft.com/office/powerpoint/2010/main" val="130630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B92679-78EF-4725-979E-1680F0422DC7}" type="datetimeFigureOut">
              <a:rPr lang="en-IN" smtClean="0"/>
              <a:t>07-01-2022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C61CA-9C33-4B78-BDDF-409EECDF0AD3}" type="slidenum">
              <a:rPr lang="en-IN" smtClean="0"/>
              <a:t>‹#›</a:t>
            </a:fld>
            <a:endParaRPr lang="en-IN"/>
          </a:p>
        </p:txBody>
      </p:sp>
    </p:spTree>
    <p:extLst>
      <p:ext uri="{BB962C8B-B14F-4D97-AF65-F5344CB8AC3E}">
        <p14:creationId xmlns:p14="http://schemas.microsoft.com/office/powerpoint/2010/main" val="22922195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D250-7F87-4BA2-9D12-89D562D22443}"/>
              </a:ext>
            </a:extLst>
          </p:cNvPr>
          <p:cNvSpPr>
            <a:spLocks noGrp="1"/>
          </p:cNvSpPr>
          <p:nvPr>
            <p:ph type="ctrTitle"/>
          </p:nvPr>
        </p:nvSpPr>
        <p:spPr>
          <a:xfrm>
            <a:off x="3747247" y="412376"/>
            <a:ext cx="8337177" cy="1586753"/>
          </a:xfrm>
        </p:spPr>
        <p:txBody>
          <a:bodyPr>
            <a:normAutofit fontScale="90000"/>
          </a:bodyPr>
          <a:lstStyle/>
          <a:p>
            <a:pPr algn="ctr"/>
            <a:r>
              <a:rPr lang="en-IN" sz="4000" dirty="0"/>
              <a:t>Open-Domain Question Answering USING Natural Language Processing </a:t>
            </a:r>
          </a:p>
        </p:txBody>
      </p:sp>
      <p:sp>
        <p:nvSpPr>
          <p:cNvPr id="3" name="Subtitle 2">
            <a:extLst>
              <a:ext uri="{FF2B5EF4-FFF2-40B4-BE49-F238E27FC236}">
                <a16:creationId xmlns:a16="http://schemas.microsoft.com/office/drawing/2014/main" id="{9146200D-3105-493D-82B3-D1955BAFB8E3}"/>
              </a:ext>
            </a:extLst>
          </p:cNvPr>
          <p:cNvSpPr>
            <a:spLocks noGrp="1"/>
          </p:cNvSpPr>
          <p:nvPr>
            <p:ph type="subTitle" idx="1"/>
          </p:nvPr>
        </p:nvSpPr>
        <p:spPr>
          <a:xfrm>
            <a:off x="1416423" y="2303929"/>
            <a:ext cx="5701553" cy="2976282"/>
          </a:xfrm>
        </p:spPr>
        <p:txBody>
          <a:bodyPr>
            <a:normAutofit/>
          </a:bodyPr>
          <a:lstStyle/>
          <a:p>
            <a:r>
              <a:rPr lang="en-US" dirty="0">
                <a:latin typeface="Gill Sans MT" panose="020B0502020104020203" pitchFamily="34" charset="0"/>
              </a:rPr>
              <a:t>Presenter:</a:t>
            </a:r>
          </a:p>
          <a:p>
            <a:r>
              <a:rPr lang="en-US" dirty="0">
                <a:latin typeface="Gill Sans MT" panose="020B0502020104020203" pitchFamily="34" charset="0"/>
              </a:rPr>
              <a:t>2010030168 – TAHSEEN BEGUM</a:t>
            </a:r>
          </a:p>
          <a:p>
            <a:r>
              <a:rPr lang="en-US" dirty="0">
                <a:latin typeface="Gill Sans MT" panose="020B0502020104020203" pitchFamily="34" charset="0"/>
              </a:rPr>
              <a:t>2010030046 – E.PRAVALLIKA</a:t>
            </a:r>
          </a:p>
          <a:p>
            <a:r>
              <a:rPr lang="en-US" dirty="0">
                <a:latin typeface="Gill Sans MT" panose="020B0502020104020203" pitchFamily="34" charset="0"/>
              </a:rPr>
              <a:t>2010030344 – N.SOWGNA</a:t>
            </a:r>
          </a:p>
          <a:p>
            <a:r>
              <a:rPr lang="en-US" dirty="0">
                <a:latin typeface="Gill Sans MT" panose="020B0502020104020203" pitchFamily="34" charset="0"/>
              </a:rPr>
              <a:t>2010030445 – KEERTHANA PULUGAM</a:t>
            </a:r>
          </a:p>
          <a:p>
            <a:endParaRPr lang="en-US" dirty="0">
              <a:latin typeface="Gill Sans MT" panose="020B0502020104020203" pitchFamily="34" charset="0"/>
            </a:endParaRPr>
          </a:p>
          <a:p>
            <a:r>
              <a:rPr lang="en-US" dirty="0">
                <a:latin typeface="Gill Sans MT" panose="020B0502020104020203" pitchFamily="34" charset="0"/>
              </a:rPr>
              <a:t>Guide: DR. ARPITA GUPTA </a:t>
            </a:r>
            <a:endParaRPr lang="en-IN" dirty="0">
              <a:latin typeface="Gill Sans MT" panose="020B0502020104020203" pitchFamily="34" charset="0"/>
            </a:endParaRPr>
          </a:p>
        </p:txBody>
      </p:sp>
    </p:spTree>
    <p:extLst>
      <p:ext uri="{BB962C8B-B14F-4D97-AF65-F5344CB8AC3E}">
        <p14:creationId xmlns:p14="http://schemas.microsoft.com/office/powerpoint/2010/main" val="91769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A255846-4A3A-4D94-B383-795AF0A146A5}"/>
              </a:ext>
            </a:extLst>
          </p:cNvPr>
          <p:cNvSpPr/>
          <p:nvPr/>
        </p:nvSpPr>
        <p:spPr>
          <a:xfrm>
            <a:off x="4381500" y="3429000"/>
            <a:ext cx="2640106"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Table of Contents</a:t>
            </a:r>
          </a:p>
        </p:txBody>
      </p:sp>
      <p:sp>
        <p:nvSpPr>
          <p:cNvPr id="4" name="Rectangle: Rounded Corners 3">
            <a:extLst>
              <a:ext uri="{FF2B5EF4-FFF2-40B4-BE49-F238E27FC236}">
                <a16:creationId xmlns:a16="http://schemas.microsoft.com/office/drawing/2014/main" id="{F51C7793-4044-4FFA-844A-8FF77BC24044}"/>
              </a:ext>
            </a:extLst>
          </p:cNvPr>
          <p:cNvSpPr/>
          <p:nvPr/>
        </p:nvSpPr>
        <p:spPr>
          <a:xfrm>
            <a:off x="4222376" y="1607659"/>
            <a:ext cx="2958353" cy="585133"/>
          </a:xfrm>
          <a:prstGeom prst="roundRect">
            <a:avLst/>
          </a:prstGeom>
          <a:solidFill>
            <a:srgbClr val="F689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Project Area</a:t>
            </a:r>
          </a:p>
        </p:txBody>
      </p:sp>
      <p:sp>
        <p:nvSpPr>
          <p:cNvPr id="6" name="Rectangle: Rounded Corners 5">
            <a:extLst>
              <a:ext uri="{FF2B5EF4-FFF2-40B4-BE49-F238E27FC236}">
                <a16:creationId xmlns:a16="http://schemas.microsoft.com/office/drawing/2014/main" id="{21DC8B07-021C-431D-8793-B90B18E8CCFC}"/>
              </a:ext>
            </a:extLst>
          </p:cNvPr>
          <p:cNvSpPr/>
          <p:nvPr/>
        </p:nvSpPr>
        <p:spPr>
          <a:xfrm>
            <a:off x="546014" y="5050053"/>
            <a:ext cx="2958353" cy="585133"/>
          </a:xfrm>
          <a:prstGeom prst="roundRect">
            <a:avLst/>
          </a:prstGeom>
          <a:solidFill>
            <a:srgbClr val="F1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Conclusion</a:t>
            </a:r>
          </a:p>
        </p:txBody>
      </p:sp>
      <p:sp>
        <p:nvSpPr>
          <p:cNvPr id="8" name="Rectangle: Rounded Corners 7">
            <a:extLst>
              <a:ext uri="{FF2B5EF4-FFF2-40B4-BE49-F238E27FC236}">
                <a16:creationId xmlns:a16="http://schemas.microsoft.com/office/drawing/2014/main" id="{B2F0163F-D083-431C-BD58-A92DFBE49B23}"/>
              </a:ext>
            </a:extLst>
          </p:cNvPr>
          <p:cNvSpPr/>
          <p:nvPr/>
        </p:nvSpPr>
        <p:spPr>
          <a:xfrm>
            <a:off x="8676746" y="2455710"/>
            <a:ext cx="2958353" cy="585133"/>
          </a:xfrm>
          <a:prstGeom prst="roundRect">
            <a:avLst/>
          </a:prstGeom>
          <a:solidFill>
            <a:schemeClr val="accent1">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Literature Survey</a:t>
            </a:r>
            <a:endParaRPr lang="en-IN" dirty="0"/>
          </a:p>
        </p:txBody>
      </p:sp>
      <p:sp>
        <p:nvSpPr>
          <p:cNvPr id="9" name="Rectangle: Rounded Corners 8">
            <a:extLst>
              <a:ext uri="{FF2B5EF4-FFF2-40B4-BE49-F238E27FC236}">
                <a16:creationId xmlns:a16="http://schemas.microsoft.com/office/drawing/2014/main" id="{9B2052ED-70F7-4D08-95BC-CC7576417267}"/>
              </a:ext>
            </a:extLst>
          </p:cNvPr>
          <p:cNvSpPr/>
          <p:nvPr/>
        </p:nvSpPr>
        <p:spPr>
          <a:xfrm>
            <a:off x="8848166" y="5050053"/>
            <a:ext cx="2958353" cy="585133"/>
          </a:xfrm>
          <a:prstGeom prst="roundRect">
            <a:avLst/>
          </a:prstGeom>
          <a:solidFill>
            <a:srgbClr val="F366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Problem Statement</a:t>
            </a:r>
            <a:endParaRPr lang="en-IN" dirty="0"/>
          </a:p>
        </p:txBody>
      </p:sp>
      <p:sp>
        <p:nvSpPr>
          <p:cNvPr id="11" name="Rectangle: Rounded Corners 10">
            <a:extLst>
              <a:ext uri="{FF2B5EF4-FFF2-40B4-BE49-F238E27FC236}">
                <a16:creationId xmlns:a16="http://schemas.microsoft.com/office/drawing/2014/main" id="{A93514B4-24EA-463B-8F9D-F78420F6FC2F}"/>
              </a:ext>
            </a:extLst>
          </p:cNvPr>
          <p:cNvSpPr/>
          <p:nvPr/>
        </p:nvSpPr>
        <p:spPr>
          <a:xfrm>
            <a:off x="296411" y="2455709"/>
            <a:ext cx="2958353" cy="585133"/>
          </a:xfrm>
          <a:prstGeom prst="roundRect">
            <a:avLst/>
          </a:prstGeom>
          <a:solidFill>
            <a:srgbClr val="F366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Suggestions</a:t>
            </a:r>
            <a:endParaRPr lang="en-IN" dirty="0"/>
          </a:p>
        </p:txBody>
      </p:sp>
      <p:cxnSp>
        <p:nvCxnSpPr>
          <p:cNvPr id="12" name="Straight Arrow Connector 11">
            <a:extLst>
              <a:ext uri="{FF2B5EF4-FFF2-40B4-BE49-F238E27FC236}">
                <a16:creationId xmlns:a16="http://schemas.microsoft.com/office/drawing/2014/main" id="{9CEA7271-B038-4A1E-BA49-05AEBBA41E0C}"/>
              </a:ext>
            </a:extLst>
          </p:cNvPr>
          <p:cNvCxnSpPr>
            <a:stCxn id="3" idx="0"/>
            <a:endCxn id="4" idx="2"/>
          </p:cNvCxnSpPr>
          <p:nvPr/>
        </p:nvCxnSpPr>
        <p:spPr>
          <a:xfrm flipV="1">
            <a:off x="5701553" y="2192792"/>
            <a:ext cx="0" cy="123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665A58-5A36-4D20-92EB-2E5846F533A8}"/>
              </a:ext>
            </a:extLst>
          </p:cNvPr>
          <p:cNvCxnSpPr>
            <a:stCxn id="3" idx="7"/>
            <a:endCxn id="8" idx="1"/>
          </p:cNvCxnSpPr>
          <p:nvPr/>
        </p:nvCxnSpPr>
        <p:spPr>
          <a:xfrm flipV="1">
            <a:off x="6634971" y="2748277"/>
            <a:ext cx="2041775" cy="8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28A5D3-4DCD-4D8E-BEBE-198C8082692D}"/>
              </a:ext>
            </a:extLst>
          </p:cNvPr>
          <p:cNvCxnSpPr>
            <a:cxnSpLocks/>
            <a:stCxn id="3" idx="1"/>
            <a:endCxn id="11" idx="3"/>
          </p:cNvCxnSpPr>
          <p:nvPr/>
        </p:nvCxnSpPr>
        <p:spPr>
          <a:xfrm flipH="1" flipV="1">
            <a:off x="3254764" y="2748276"/>
            <a:ext cx="1513371" cy="89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3C70FE-1118-477C-ACB4-C5E70A6C9902}"/>
              </a:ext>
            </a:extLst>
          </p:cNvPr>
          <p:cNvCxnSpPr>
            <a:cxnSpLocks/>
            <a:stCxn id="3" idx="3"/>
            <a:endCxn id="6" idx="0"/>
          </p:cNvCxnSpPr>
          <p:nvPr/>
        </p:nvCxnSpPr>
        <p:spPr>
          <a:xfrm flipH="1">
            <a:off x="2025191" y="4664775"/>
            <a:ext cx="2742944" cy="3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0C3C3E-121A-479F-8010-BB7749D9F99C}"/>
              </a:ext>
            </a:extLst>
          </p:cNvPr>
          <p:cNvCxnSpPr>
            <a:stCxn id="3" idx="5"/>
            <a:endCxn id="9" idx="1"/>
          </p:cNvCxnSpPr>
          <p:nvPr/>
        </p:nvCxnSpPr>
        <p:spPr>
          <a:xfrm>
            <a:off x="6634971" y="4664775"/>
            <a:ext cx="2213195" cy="67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05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A7E6-D9FD-451D-8E36-CDBAB37E8CFE}"/>
              </a:ext>
            </a:extLst>
          </p:cNvPr>
          <p:cNvSpPr>
            <a:spLocks noGrp="1"/>
          </p:cNvSpPr>
          <p:nvPr>
            <p:ph type="title"/>
          </p:nvPr>
        </p:nvSpPr>
        <p:spPr/>
        <p:txBody>
          <a:bodyPr/>
          <a:lstStyle/>
          <a:p>
            <a:r>
              <a:rPr lang="en-IN" dirty="0"/>
              <a:t>Project Area</a:t>
            </a:r>
          </a:p>
        </p:txBody>
      </p:sp>
      <p:sp>
        <p:nvSpPr>
          <p:cNvPr id="3" name="Content Placeholder 2">
            <a:extLst>
              <a:ext uri="{FF2B5EF4-FFF2-40B4-BE49-F238E27FC236}">
                <a16:creationId xmlns:a16="http://schemas.microsoft.com/office/drawing/2014/main" id="{DB5D6788-A106-4838-BEB7-5A37E605D7CD}"/>
              </a:ext>
            </a:extLst>
          </p:cNvPr>
          <p:cNvSpPr>
            <a:spLocks noGrp="1"/>
          </p:cNvSpPr>
          <p:nvPr>
            <p:ph idx="1"/>
          </p:nvPr>
        </p:nvSpPr>
        <p:spPr/>
        <p:txBody>
          <a:bodyPr>
            <a:normAutofit/>
          </a:bodyPr>
          <a:lstStyle/>
          <a:p>
            <a:pPr>
              <a:buFont typeface="Wingdings" panose="05000000000000000000" pitchFamily="2" charset="2"/>
              <a:buChar char="ü"/>
            </a:pPr>
            <a:r>
              <a:rPr lang="en-US" sz="2000" dirty="0"/>
              <a:t>Domain</a:t>
            </a:r>
          </a:p>
          <a:p>
            <a:pPr marL="0" indent="0">
              <a:buNone/>
            </a:pPr>
            <a:endParaRPr lang="en-IN" sz="2000" dirty="0"/>
          </a:p>
          <a:p>
            <a:pPr marL="0" indent="0">
              <a:buNone/>
            </a:pPr>
            <a:r>
              <a:rPr lang="en-IN" sz="2000" dirty="0"/>
              <a:t>Natural Language Processing</a:t>
            </a:r>
          </a:p>
          <a:p>
            <a:pPr marL="0" indent="0">
              <a:buNone/>
            </a:pPr>
            <a:r>
              <a:rPr lang="en-US" sz="2000" dirty="0"/>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endParaRPr lang="en-IN" sz="2000" dirty="0"/>
          </a:p>
          <a:p>
            <a:pPr>
              <a:buFont typeface="Wingdings" panose="05000000000000000000" pitchFamily="2" charset="2"/>
              <a:buChar char="ü"/>
            </a:pPr>
            <a:r>
              <a:rPr lang="en-IN" sz="2000" dirty="0"/>
              <a:t>Sub - Domain </a:t>
            </a:r>
          </a:p>
          <a:p>
            <a:pPr marL="0" indent="0">
              <a:buNone/>
            </a:pPr>
            <a:r>
              <a:rPr lang="en-IN" sz="2000" dirty="0"/>
              <a:t>Open-Domain Question Answering </a:t>
            </a:r>
          </a:p>
        </p:txBody>
      </p:sp>
    </p:spTree>
    <p:extLst>
      <p:ext uri="{BB962C8B-B14F-4D97-AF65-F5344CB8AC3E}">
        <p14:creationId xmlns:p14="http://schemas.microsoft.com/office/powerpoint/2010/main" val="173532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2E1D-D8E3-4DB7-B4D1-80906C907735}"/>
              </a:ext>
            </a:extLst>
          </p:cNvPr>
          <p:cNvSpPr>
            <a:spLocks noGrp="1"/>
          </p:cNvSpPr>
          <p:nvPr>
            <p:ph type="title"/>
          </p:nvPr>
        </p:nvSpPr>
        <p:spPr>
          <a:xfrm>
            <a:off x="2935827" y="445477"/>
            <a:ext cx="8610600" cy="836245"/>
          </a:xfrm>
        </p:spPr>
        <p:txBody>
          <a:bodyPr>
            <a:normAutofit/>
          </a:bodyPr>
          <a:lstStyle/>
          <a:p>
            <a:r>
              <a:rPr lang="en-IN" dirty="0"/>
              <a:t>Literature Survey</a:t>
            </a:r>
          </a:p>
        </p:txBody>
      </p:sp>
      <p:graphicFrame>
        <p:nvGraphicFramePr>
          <p:cNvPr id="3" name="Table 4">
            <a:extLst>
              <a:ext uri="{FF2B5EF4-FFF2-40B4-BE49-F238E27FC236}">
                <a16:creationId xmlns:a16="http://schemas.microsoft.com/office/drawing/2014/main" id="{F81FA5A6-2249-4AE6-ABCD-EAA4DE275CBE}"/>
              </a:ext>
            </a:extLst>
          </p:cNvPr>
          <p:cNvGraphicFramePr>
            <a:graphicFrameLocks noGrp="1"/>
          </p:cNvGraphicFramePr>
          <p:nvPr>
            <p:ph idx="1"/>
            <p:extLst>
              <p:ext uri="{D42A27DB-BD31-4B8C-83A1-F6EECF244321}">
                <p14:modId xmlns:p14="http://schemas.microsoft.com/office/powerpoint/2010/main" val="4052967047"/>
              </p:ext>
            </p:extLst>
          </p:nvPr>
        </p:nvGraphicFramePr>
        <p:xfrm>
          <a:off x="502024" y="1431139"/>
          <a:ext cx="10972799" cy="5238602"/>
        </p:xfrm>
        <a:graphic>
          <a:graphicData uri="http://schemas.openxmlformats.org/drawingml/2006/table">
            <a:tbl>
              <a:tblPr firstRow="1" bandRow="1">
                <a:tableStyleId>{5C22544A-7EE6-4342-B048-85BDC9FD1C3A}</a:tableStyleId>
              </a:tblPr>
              <a:tblGrid>
                <a:gridCol w="493058">
                  <a:extLst>
                    <a:ext uri="{9D8B030D-6E8A-4147-A177-3AD203B41FA5}">
                      <a16:colId xmlns:a16="http://schemas.microsoft.com/office/drawing/2014/main" val="822361632"/>
                    </a:ext>
                  </a:extLst>
                </a:gridCol>
                <a:gridCol w="1971132">
                  <a:extLst>
                    <a:ext uri="{9D8B030D-6E8A-4147-A177-3AD203B41FA5}">
                      <a16:colId xmlns:a16="http://schemas.microsoft.com/office/drawing/2014/main" val="952746827"/>
                    </a:ext>
                  </a:extLst>
                </a:gridCol>
                <a:gridCol w="1701722">
                  <a:extLst>
                    <a:ext uri="{9D8B030D-6E8A-4147-A177-3AD203B41FA5}">
                      <a16:colId xmlns:a16="http://schemas.microsoft.com/office/drawing/2014/main" val="2783583165"/>
                    </a:ext>
                  </a:extLst>
                </a:gridCol>
                <a:gridCol w="1132597">
                  <a:extLst>
                    <a:ext uri="{9D8B030D-6E8A-4147-A177-3AD203B41FA5}">
                      <a16:colId xmlns:a16="http://schemas.microsoft.com/office/drawing/2014/main" val="2798673822"/>
                    </a:ext>
                  </a:extLst>
                </a:gridCol>
                <a:gridCol w="1700409">
                  <a:extLst>
                    <a:ext uri="{9D8B030D-6E8A-4147-A177-3AD203B41FA5}">
                      <a16:colId xmlns:a16="http://schemas.microsoft.com/office/drawing/2014/main" val="3093409957"/>
                    </a:ext>
                  </a:extLst>
                </a:gridCol>
                <a:gridCol w="2272159">
                  <a:extLst>
                    <a:ext uri="{9D8B030D-6E8A-4147-A177-3AD203B41FA5}">
                      <a16:colId xmlns:a16="http://schemas.microsoft.com/office/drawing/2014/main" val="3308243293"/>
                    </a:ext>
                  </a:extLst>
                </a:gridCol>
                <a:gridCol w="1701722">
                  <a:extLst>
                    <a:ext uri="{9D8B030D-6E8A-4147-A177-3AD203B41FA5}">
                      <a16:colId xmlns:a16="http://schemas.microsoft.com/office/drawing/2014/main" val="3961630814"/>
                    </a:ext>
                  </a:extLst>
                </a:gridCol>
              </a:tblGrid>
              <a:tr h="654825">
                <a:tc>
                  <a:txBody>
                    <a:bodyPr/>
                    <a:lstStyle/>
                    <a:p>
                      <a:r>
                        <a:rPr lang="en-IN" sz="1000" dirty="0">
                          <a:latin typeface="Arial" panose="020B0604020202020204" pitchFamily="34" charset="0"/>
                          <a:cs typeface="Arial" panose="020B0604020202020204" pitchFamily="34" charset="0"/>
                        </a:rPr>
                        <a:t>s.no</a:t>
                      </a:r>
                    </a:p>
                  </a:txBody>
                  <a:tcPr/>
                </a:tc>
                <a:tc>
                  <a:txBody>
                    <a:bodyPr/>
                    <a:lstStyle/>
                    <a:p>
                      <a:r>
                        <a:rPr lang="en-IN" sz="1000" dirty="0">
                          <a:latin typeface="Arial" panose="020B0604020202020204" pitchFamily="34" charset="0"/>
                          <a:cs typeface="Arial" panose="020B0604020202020204" pitchFamily="34" charset="0"/>
                        </a:rPr>
                        <a:t>Authors</a:t>
                      </a:r>
                    </a:p>
                  </a:txBody>
                  <a:tcPr/>
                </a:tc>
                <a:tc>
                  <a:txBody>
                    <a:bodyPr/>
                    <a:lstStyle/>
                    <a:p>
                      <a:r>
                        <a:rPr lang="en-IN" sz="1000" dirty="0">
                          <a:latin typeface="Arial" panose="020B0604020202020204" pitchFamily="34" charset="0"/>
                          <a:cs typeface="Arial" panose="020B0604020202020204" pitchFamily="34" charset="0"/>
                        </a:rPr>
                        <a:t>Title</a:t>
                      </a:r>
                    </a:p>
                  </a:txBody>
                  <a:tcPr/>
                </a:tc>
                <a:tc>
                  <a:txBody>
                    <a:bodyPr/>
                    <a:lstStyle/>
                    <a:p>
                      <a:r>
                        <a:rPr lang="en-IN" sz="1000" dirty="0">
                          <a:latin typeface="Arial" panose="020B0604020202020204" pitchFamily="34" charset="0"/>
                          <a:cs typeface="Arial" panose="020B0604020202020204" pitchFamily="34" charset="0"/>
                        </a:rPr>
                        <a:t>Publishing</a:t>
                      </a:r>
                    </a:p>
                  </a:txBody>
                  <a:tcPr/>
                </a:tc>
                <a:tc>
                  <a:txBody>
                    <a:bodyPr/>
                    <a:lstStyle/>
                    <a:p>
                      <a:r>
                        <a:rPr lang="en-IN" sz="1000" dirty="0">
                          <a:latin typeface="Arial" panose="020B0604020202020204" pitchFamily="34" charset="0"/>
                          <a:cs typeface="Arial" panose="020B0604020202020204" pitchFamily="34" charset="0"/>
                        </a:rPr>
                        <a:t>Techniques &amp; Dataset</a:t>
                      </a:r>
                    </a:p>
                  </a:txBody>
                  <a:tcPr/>
                </a:tc>
                <a:tc>
                  <a:txBody>
                    <a:bodyPr/>
                    <a:lstStyle/>
                    <a:p>
                      <a:r>
                        <a:rPr lang="en-IN" sz="1000" dirty="0">
                          <a:latin typeface="Arial" panose="020B0604020202020204" pitchFamily="34" charset="0"/>
                          <a:cs typeface="Arial" panose="020B0604020202020204" pitchFamily="34" charset="0"/>
                        </a:rPr>
                        <a:t>Pros</a:t>
                      </a:r>
                    </a:p>
                  </a:txBody>
                  <a:tcPr/>
                </a:tc>
                <a:tc>
                  <a:txBody>
                    <a:bodyPr/>
                    <a:lstStyle/>
                    <a:p>
                      <a:r>
                        <a:rPr lang="en-IN" sz="10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2362275629"/>
                  </a:ext>
                </a:extLst>
              </a:tr>
              <a:tr h="2655680">
                <a:tc>
                  <a:txBody>
                    <a:bodyPr/>
                    <a:lstStyle/>
                    <a:p>
                      <a:r>
                        <a:rPr lang="en-IN" sz="1000" dirty="0">
                          <a:latin typeface="Arial" panose="020B0604020202020204" pitchFamily="34" charset="0"/>
                          <a:cs typeface="Arial" panose="020B0604020202020204" pitchFamily="34" charset="0"/>
                        </a:rPr>
                        <a:t>1</a:t>
                      </a:r>
                    </a:p>
                  </a:txBody>
                  <a:tcPr/>
                </a:tc>
                <a:tc>
                  <a:txBody>
                    <a:bodyPr/>
                    <a:lstStyle/>
                    <a:p>
                      <a:r>
                        <a:rPr lang="en-IN" sz="1000" dirty="0" err="1">
                          <a:latin typeface="Arial" panose="020B0604020202020204" pitchFamily="34" charset="0"/>
                          <a:cs typeface="Arial" panose="020B0604020202020204" pitchFamily="34" charset="0"/>
                        </a:rPr>
                        <a:t>Sewon</a:t>
                      </a:r>
                      <a:r>
                        <a:rPr lang="en-IN" sz="1000" dirty="0">
                          <a:latin typeface="Arial" panose="020B0604020202020204" pitchFamily="34" charset="0"/>
                          <a:cs typeface="Arial" panose="020B0604020202020204" pitchFamily="34" charset="0"/>
                        </a:rPr>
                        <a:t> Min, </a:t>
                      </a:r>
                      <a:r>
                        <a:rPr lang="en-IN" sz="1000" dirty="0" err="1">
                          <a:latin typeface="Arial" panose="020B0604020202020204" pitchFamily="34" charset="0"/>
                          <a:cs typeface="Arial" panose="020B0604020202020204" pitchFamily="34" charset="0"/>
                        </a:rPr>
                        <a:t>Danqi</a:t>
                      </a:r>
                      <a:r>
                        <a:rPr lang="en-IN" sz="1000" dirty="0">
                          <a:latin typeface="Arial" panose="020B0604020202020204" pitchFamily="34" charset="0"/>
                          <a:cs typeface="Arial" panose="020B0604020202020204" pitchFamily="34" charset="0"/>
                        </a:rPr>
                        <a:t> Chen, Luke </a:t>
                      </a:r>
                      <a:r>
                        <a:rPr lang="en-IN" sz="1000" dirty="0" err="1">
                          <a:latin typeface="Arial" panose="020B0604020202020204" pitchFamily="34" charset="0"/>
                          <a:cs typeface="Arial" panose="020B0604020202020204" pitchFamily="34" charset="0"/>
                        </a:rPr>
                        <a:t>Zettlemoyer</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Hannaneh</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Hajishirzi</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Knowledge guided text retrieval and reading for open domain question answering</a:t>
                      </a:r>
                      <a:endParaRPr lang="en-IN" sz="1000" dirty="0">
                        <a:latin typeface="Arial" panose="020B0604020202020204" pitchFamily="34" charset="0"/>
                        <a:cs typeface="Arial" panose="020B0604020202020204" pitchFamily="34" charset="0"/>
                      </a:endParaRPr>
                    </a:p>
                  </a:txBody>
                  <a:tcPr/>
                </a:tc>
                <a:tc>
                  <a:txBody>
                    <a:bodyPr/>
                    <a:lstStyle/>
                    <a:p>
                      <a:r>
                        <a:rPr lang="en-IN" sz="1000" dirty="0" err="1">
                          <a:latin typeface="Arial" panose="020B0604020202020204" pitchFamily="34" charset="0"/>
                          <a:cs typeface="Arial" panose="020B0604020202020204" pitchFamily="34" charset="0"/>
                        </a:rPr>
                        <a:t>arXiv</a:t>
                      </a:r>
                      <a:r>
                        <a:rPr lang="en-IN" sz="1000" dirty="0">
                          <a:latin typeface="Arial" panose="020B0604020202020204" pitchFamily="34" charset="0"/>
                          <a:cs typeface="Arial" panose="020B0604020202020204" pitchFamily="34" charset="0"/>
                        </a:rPr>
                        <a:t> preprint arXiv:1911.03868, 2019</a:t>
                      </a:r>
                    </a:p>
                  </a:txBody>
                  <a:tcPr/>
                </a:tc>
                <a:tc>
                  <a:txBody>
                    <a:bodyPr/>
                    <a:lstStyle/>
                    <a:p>
                      <a:r>
                        <a:rPr lang="en-US" sz="1000" dirty="0">
                          <a:latin typeface="Arial" panose="020B0604020202020204" pitchFamily="34" charset="0"/>
                          <a:cs typeface="Arial" panose="020B0604020202020204" pitchFamily="34" charset="0"/>
                        </a:rPr>
                        <a:t>Qualitative analysis to illustrate which components contribute the most to the overall system </a:t>
                      </a:r>
                    </a:p>
                    <a:p>
                      <a:r>
                        <a:rPr lang="en-US" sz="1000" dirty="0">
                          <a:latin typeface="Arial" panose="020B0604020202020204" pitchFamily="34" charset="0"/>
                          <a:cs typeface="Arial" panose="020B0604020202020204" pitchFamily="34" charset="0"/>
                        </a:rPr>
                        <a:t>performance. </a:t>
                      </a:r>
                    </a:p>
                    <a:p>
                      <a:r>
                        <a:rPr lang="en-US" sz="1000" dirty="0">
                          <a:latin typeface="Arial" panose="020B0604020202020204" pitchFamily="34" charset="0"/>
                          <a:cs typeface="Arial" panose="020B0604020202020204" pitchFamily="34" charset="0"/>
                        </a:rPr>
                        <a:t>outperforms competitive baselines on three </a:t>
                      </a:r>
                      <a:r>
                        <a:rPr lang="en-US" sz="1000" dirty="0" err="1">
                          <a:latin typeface="Arial" panose="020B0604020202020204" pitchFamily="34" charset="0"/>
                          <a:cs typeface="Arial" panose="020B0604020202020204" pitchFamily="34" charset="0"/>
                        </a:rPr>
                        <a:t>opendomain</a:t>
                      </a:r>
                      <a:r>
                        <a:rPr lang="en-US" sz="1000" dirty="0">
                          <a:latin typeface="Arial" panose="020B0604020202020204" pitchFamily="34" charset="0"/>
                          <a:cs typeface="Arial" panose="020B0604020202020204" pitchFamily="34" charset="0"/>
                        </a:rPr>
                        <a:t> QA datasets, WEBQUESTIONS, NATURAL </a:t>
                      </a:r>
                    </a:p>
                    <a:p>
                      <a:r>
                        <a:rPr lang="en-US" sz="1000" dirty="0">
                          <a:latin typeface="Arial" panose="020B0604020202020204" pitchFamily="34" charset="0"/>
                          <a:cs typeface="Arial" panose="020B0604020202020204" pitchFamily="34" charset="0"/>
                        </a:rPr>
                        <a:t>QUESTIONS and TRIVIAQA.</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We proposed a general approach for text-based open-domain question answering that integrates </a:t>
                      </a:r>
                    </a:p>
                    <a:p>
                      <a:r>
                        <a:rPr lang="en-US" sz="1000" dirty="0">
                          <a:latin typeface="Arial" panose="020B0604020202020204" pitchFamily="34" charset="0"/>
                          <a:cs typeface="Arial" panose="020B0604020202020204" pitchFamily="34" charset="0"/>
                        </a:rPr>
                        <a:t>graph structure at every stage to construct, retrieve and read a graph of passages. Our retrieval method leverages both text corpus and a knowledge base to find a relevant set of passages and their relations. Our reader then propagates information according </a:t>
                      </a:r>
                    </a:p>
                    <a:p>
                      <a:r>
                        <a:rPr lang="en-US" sz="1000" dirty="0">
                          <a:latin typeface="Arial" panose="020B0604020202020204" pitchFamily="34" charset="0"/>
                          <a:cs typeface="Arial" panose="020B0604020202020204" pitchFamily="34" charset="0"/>
                        </a:rPr>
                        <a:t>to the input graph, enabling knowledge-rich cross-passage representations.</a:t>
                      </a:r>
                      <a:endParaRPr lang="en-IN" sz="1000" dirty="0">
                        <a:latin typeface="Arial" panose="020B0604020202020204" pitchFamily="34" charset="0"/>
                        <a:cs typeface="Arial" panose="020B0604020202020204" pitchFamily="34" charset="0"/>
                      </a:endParaRPr>
                    </a:p>
                  </a:txBody>
                  <a:tcPr/>
                </a:tc>
                <a:tc>
                  <a:txBody>
                    <a:bodyPr/>
                    <a:lstStyle/>
                    <a:p>
                      <a:endParaRPr lang="en-IN" sz="1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7923482"/>
                  </a:ext>
                </a:extLst>
              </a:tr>
              <a:tr h="1928097">
                <a:tc>
                  <a:txBody>
                    <a:bodyPr/>
                    <a:lstStyle/>
                    <a:p>
                      <a:r>
                        <a:rPr lang="en-IN" sz="1000" dirty="0">
                          <a:latin typeface="Arial" panose="020B0604020202020204" pitchFamily="34" charset="0"/>
                          <a:cs typeface="Arial" panose="020B0604020202020204" pitchFamily="34" charset="0"/>
                        </a:rPr>
                        <a:t>2</a:t>
                      </a:r>
                    </a:p>
                  </a:txBody>
                  <a:tcPr/>
                </a:tc>
                <a:tc>
                  <a:txBody>
                    <a:bodyPr/>
                    <a:lstStyle/>
                    <a:p>
                      <a:r>
                        <a:rPr lang="en-IN" sz="1000" dirty="0" err="1">
                          <a:latin typeface="Arial" panose="020B0604020202020204" pitchFamily="34" charset="0"/>
                          <a:cs typeface="Arial" panose="020B0604020202020204" pitchFamily="34" charset="0"/>
                        </a:rPr>
                        <a:t>Xunlin</a:t>
                      </a:r>
                      <a:r>
                        <a:rPr lang="en-IN" sz="1000" dirty="0">
                          <a:latin typeface="Arial" panose="020B0604020202020204" pitchFamily="34" charset="0"/>
                          <a:cs typeface="Arial" panose="020B0604020202020204" pitchFamily="34" charset="0"/>
                        </a:rPr>
                        <a:t> Zhan, </a:t>
                      </a:r>
                      <a:r>
                        <a:rPr lang="en-IN" sz="1000" dirty="0" err="1">
                          <a:latin typeface="Arial" panose="020B0604020202020204" pitchFamily="34" charset="0"/>
                          <a:cs typeface="Arial" panose="020B0604020202020204" pitchFamily="34" charset="0"/>
                        </a:rPr>
                        <a:t>Yinya</a:t>
                      </a:r>
                      <a:r>
                        <a:rPr lang="en-IN" sz="1000" dirty="0">
                          <a:latin typeface="Arial" panose="020B0604020202020204" pitchFamily="34" charset="0"/>
                          <a:cs typeface="Arial" panose="020B0604020202020204" pitchFamily="34" charset="0"/>
                        </a:rPr>
                        <a:t> Huang,  Xiao Dong, </a:t>
                      </a:r>
                      <a:r>
                        <a:rPr lang="en-IN" sz="1000" dirty="0" err="1">
                          <a:latin typeface="Arial" panose="020B0604020202020204" pitchFamily="34" charset="0"/>
                          <a:cs typeface="Arial" panose="020B0604020202020204" pitchFamily="34" charset="0"/>
                        </a:rPr>
                        <a:t>Qingxing</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Caoan</a:t>
                      </a:r>
                      <a:r>
                        <a:rPr lang="en-IN" sz="1000" dirty="0">
                          <a:latin typeface="Arial" panose="020B0604020202020204" pitchFamily="34" charset="0"/>
                          <a:cs typeface="Arial" panose="020B0604020202020204" pitchFamily="34" charset="0"/>
                        </a:rPr>
                        <a:t> , </a:t>
                      </a:r>
                      <a:r>
                        <a:rPr lang="en-IN" sz="1000" dirty="0" err="1">
                          <a:latin typeface="Arial" panose="020B0604020202020204" pitchFamily="34" charset="0"/>
                          <a:cs typeface="Arial" panose="020B0604020202020204" pitchFamily="34" charset="0"/>
                        </a:rPr>
                        <a:t>Xiaodan</a:t>
                      </a:r>
                      <a:r>
                        <a:rPr lang="en-IN" sz="1000" dirty="0">
                          <a:latin typeface="Arial" panose="020B0604020202020204" pitchFamily="34" charset="0"/>
                          <a:cs typeface="Arial" panose="020B0604020202020204" pitchFamily="34" charset="0"/>
                        </a:rPr>
                        <a:t> Liang</a:t>
                      </a:r>
                    </a:p>
                  </a:txBody>
                  <a:tcPr/>
                </a:tc>
                <a:tc>
                  <a:txBody>
                    <a:bodyPr/>
                    <a:lstStyle/>
                    <a:p>
                      <a:r>
                        <a:rPr lang="en-US" sz="1000" dirty="0">
                          <a:latin typeface="Arial" panose="020B0604020202020204" pitchFamily="34" charset="0"/>
                          <a:cs typeface="Arial" panose="020B0604020202020204" pitchFamily="34" charset="0"/>
                        </a:rPr>
                        <a:t>Explainable reasoning paths for commonsense question answering</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0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6265093"/>
                  </a:ext>
                </a:extLst>
              </a:tr>
            </a:tbl>
          </a:graphicData>
        </a:graphic>
      </p:graphicFrame>
    </p:spTree>
    <p:extLst>
      <p:ext uri="{BB962C8B-B14F-4D97-AF65-F5344CB8AC3E}">
        <p14:creationId xmlns:p14="http://schemas.microsoft.com/office/powerpoint/2010/main" val="229133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66F1E0D-2C3C-441C-8CFE-C80F9BC91BF0}"/>
              </a:ext>
            </a:extLst>
          </p:cNvPr>
          <p:cNvGraphicFramePr>
            <a:graphicFrameLocks noGrp="1"/>
          </p:cNvGraphicFramePr>
          <p:nvPr>
            <p:ph idx="1"/>
            <p:extLst>
              <p:ext uri="{D42A27DB-BD31-4B8C-83A1-F6EECF244321}">
                <p14:modId xmlns:p14="http://schemas.microsoft.com/office/powerpoint/2010/main" val="229753684"/>
              </p:ext>
            </p:extLst>
          </p:nvPr>
        </p:nvGraphicFramePr>
        <p:xfrm>
          <a:off x="322729" y="1367693"/>
          <a:ext cx="11689978" cy="5266189"/>
        </p:xfrm>
        <a:graphic>
          <a:graphicData uri="http://schemas.openxmlformats.org/drawingml/2006/table">
            <a:tbl>
              <a:tblPr firstRow="1" bandRow="1">
                <a:tableStyleId>{5C22544A-7EE6-4342-B048-85BDC9FD1C3A}</a:tableStyleId>
              </a:tblPr>
              <a:tblGrid>
                <a:gridCol w="493059">
                  <a:extLst>
                    <a:ext uri="{9D8B030D-6E8A-4147-A177-3AD203B41FA5}">
                      <a16:colId xmlns:a16="http://schemas.microsoft.com/office/drawing/2014/main" val="3050229859"/>
                    </a:ext>
                  </a:extLst>
                </a:gridCol>
                <a:gridCol w="2303930">
                  <a:extLst>
                    <a:ext uri="{9D8B030D-6E8A-4147-A177-3AD203B41FA5}">
                      <a16:colId xmlns:a16="http://schemas.microsoft.com/office/drawing/2014/main" val="4123011909"/>
                    </a:ext>
                  </a:extLst>
                </a:gridCol>
                <a:gridCol w="2214321">
                  <a:extLst>
                    <a:ext uri="{9D8B030D-6E8A-4147-A177-3AD203B41FA5}">
                      <a16:colId xmlns:a16="http://schemas.microsoft.com/office/drawing/2014/main" val="3972536747"/>
                    </a:ext>
                  </a:extLst>
                </a:gridCol>
                <a:gridCol w="1668677">
                  <a:extLst>
                    <a:ext uri="{9D8B030D-6E8A-4147-A177-3AD203B41FA5}">
                      <a16:colId xmlns:a16="http://schemas.microsoft.com/office/drawing/2014/main" val="1403707884"/>
                    </a:ext>
                  </a:extLst>
                </a:gridCol>
                <a:gridCol w="2132319">
                  <a:extLst>
                    <a:ext uri="{9D8B030D-6E8A-4147-A177-3AD203B41FA5}">
                      <a16:colId xmlns:a16="http://schemas.microsoft.com/office/drawing/2014/main" val="2645665245"/>
                    </a:ext>
                  </a:extLst>
                </a:gridCol>
                <a:gridCol w="1470212">
                  <a:extLst>
                    <a:ext uri="{9D8B030D-6E8A-4147-A177-3AD203B41FA5}">
                      <a16:colId xmlns:a16="http://schemas.microsoft.com/office/drawing/2014/main" val="334736752"/>
                    </a:ext>
                  </a:extLst>
                </a:gridCol>
                <a:gridCol w="1407460">
                  <a:extLst>
                    <a:ext uri="{9D8B030D-6E8A-4147-A177-3AD203B41FA5}">
                      <a16:colId xmlns:a16="http://schemas.microsoft.com/office/drawing/2014/main" val="3091752900"/>
                    </a:ext>
                  </a:extLst>
                </a:gridCol>
              </a:tblGrid>
              <a:tr h="951795">
                <a:tc>
                  <a:txBody>
                    <a:bodyPr/>
                    <a:lstStyle/>
                    <a:p>
                      <a:r>
                        <a:rPr lang="en-IN" sz="1100" dirty="0">
                          <a:latin typeface="Arial" panose="020B0604020202020204" pitchFamily="34" charset="0"/>
                          <a:cs typeface="Arial" panose="020B0604020202020204" pitchFamily="34" charset="0"/>
                        </a:rPr>
                        <a:t>s.no</a:t>
                      </a:r>
                    </a:p>
                  </a:txBody>
                  <a:tcPr/>
                </a:tc>
                <a:tc>
                  <a:txBody>
                    <a:bodyPr/>
                    <a:lstStyle/>
                    <a:p>
                      <a:r>
                        <a:rPr lang="en-IN" sz="1100" dirty="0">
                          <a:latin typeface="Arial" panose="020B0604020202020204" pitchFamily="34" charset="0"/>
                          <a:cs typeface="Arial" panose="020B0604020202020204" pitchFamily="34" charset="0"/>
                        </a:rPr>
                        <a:t>Authors</a:t>
                      </a:r>
                    </a:p>
                  </a:txBody>
                  <a:tcPr/>
                </a:tc>
                <a:tc>
                  <a:txBody>
                    <a:bodyPr/>
                    <a:lstStyle/>
                    <a:p>
                      <a:r>
                        <a:rPr lang="en-IN" sz="1100" dirty="0">
                          <a:latin typeface="Arial" panose="020B0604020202020204" pitchFamily="34" charset="0"/>
                          <a:cs typeface="Arial" panose="020B0604020202020204" pitchFamily="34" charset="0"/>
                        </a:rPr>
                        <a:t>Title</a:t>
                      </a:r>
                    </a:p>
                  </a:txBody>
                  <a:tcPr/>
                </a:tc>
                <a:tc>
                  <a:txBody>
                    <a:bodyPr/>
                    <a:lstStyle/>
                    <a:p>
                      <a:r>
                        <a:rPr lang="en-IN" sz="1100" dirty="0">
                          <a:latin typeface="Arial" panose="020B0604020202020204" pitchFamily="34" charset="0"/>
                          <a:cs typeface="Arial" panose="020B0604020202020204" pitchFamily="34" charset="0"/>
                        </a:rPr>
                        <a:t>Publishing</a:t>
                      </a:r>
                    </a:p>
                  </a:txBody>
                  <a:tcPr/>
                </a:tc>
                <a:tc>
                  <a:txBody>
                    <a:bodyPr/>
                    <a:lstStyle/>
                    <a:p>
                      <a:r>
                        <a:rPr lang="en-IN" sz="1100" dirty="0">
                          <a:latin typeface="Arial" panose="020B0604020202020204" pitchFamily="34" charset="0"/>
                          <a:cs typeface="Arial" panose="020B0604020202020204" pitchFamily="34" charset="0"/>
                        </a:rPr>
                        <a:t>Techniques &amp; Dataset</a:t>
                      </a:r>
                    </a:p>
                  </a:txBody>
                  <a:tcPr/>
                </a:tc>
                <a:tc>
                  <a:txBody>
                    <a:bodyPr/>
                    <a:lstStyle/>
                    <a:p>
                      <a:r>
                        <a:rPr lang="en-IN" sz="1100" dirty="0">
                          <a:latin typeface="Arial" panose="020B0604020202020204" pitchFamily="34" charset="0"/>
                          <a:cs typeface="Arial" panose="020B0604020202020204" pitchFamily="34" charset="0"/>
                        </a:rPr>
                        <a:t>Pros</a:t>
                      </a:r>
                    </a:p>
                  </a:txBody>
                  <a:tcPr/>
                </a:tc>
                <a:tc>
                  <a:txBody>
                    <a:bodyPr/>
                    <a:lstStyle/>
                    <a:p>
                      <a:r>
                        <a:rPr lang="en-IN" sz="11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222067687"/>
                  </a:ext>
                </a:extLst>
              </a:tr>
              <a:tr h="2044760">
                <a:tc>
                  <a:txBody>
                    <a:bodyPr/>
                    <a:lstStyle/>
                    <a:p>
                      <a:r>
                        <a:rPr lang="en-IN" sz="1100" dirty="0">
                          <a:latin typeface="Arial" panose="020B0604020202020204" pitchFamily="34" charset="0"/>
                          <a:cs typeface="Arial" panose="020B0604020202020204" pitchFamily="34" charset="0"/>
                        </a:rPr>
                        <a:t>3.</a:t>
                      </a:r>
                    </a:p>
                  </a:txBody>
                  <a:tcPr/>
                </a:tc>
                <a:tc>
                  <a:txBody>
                    <a:bodyPr/>
                    <a:lstStyle/>
                    <a:p>
                      <a:r>
                        <a:rPr lang="en-IN" sz="1100" dirty="0" err="1">
                          <a:latin typeface="Arial" panose="020B0604020202020204" pitchFamily="34" charset="0"/>
                          <a:cs typeface="Arial" panose="020B0604020202020204" pitchFamily="34" charset="0"/>
                        </a:rPr>
                        <a:t>Zechen</a:t>
                      </a:r>
                      <a:r>
                        <a:rPr lang="en-IN" sz="1100" dirty="0">
                          <a:latin typeface="Arial" panose="020B0604020202020204" pitchFamily="34" charset="0"/>
                          <a:cs typeface="Arial" panose="020B0604020202020204" pitchFamily="34" charset="0"/>
                        </a:rPr>
                        <a:t> Guo </a:t>
                      </a:r>
                    </a:p>
                  </a:txBody>
                  <a:tcPr/>
                </a:tc>
                <a:tc>
                  <a:txBody>
                    <a:bodyPr/>
                    <a:lstStyle/>
                    <a:p>
                      <a:r>
                        <a:rPr lang="en-US" sz="1100" dirty="0">
                          <a:latin typeface="Arial" panose="020B0604020202020204" pitchFamily="34" charset="0"/>
                          <a:cs typeface="Arial" panose="020B0604020202020204" pitchFamily="34" charset="0"/>
                        </a:rPr>
                        <a:t>Research and Implementation of Open Domain Question Answering System Based on </a:t>
                      </a:r>
                      <a:r>
                        <a:rPr lang="en-US" sz="1100" dirty="0" err="1">
                          <a:latin typeface="Arial" panose="020B0604020202020204" pitchFamily="34" charset="0"/>
                          <a:cs typeface="Arial" panose="020B0604020202020204" pitchFamily="34" charset="0"/>
                        </a:rPr>
                        <a:t>DuReader</a:t>
                      </a:r>
                      <a:r>
                        <a:rPr lang="en-US" sz="1100" dirty="0">
                          <a:latin typeface="Arial" panose="020B0604020202020204" pitchFamily="34" charset="0"/>
                          <a:cs typeface="Arial" panose="020B0604020202020204" pitchFamily="34" charset="0"/>
                        </a:rPr>
                        <a:t> Dataset and BIDAF</a:t>
                      </a:r>
                    </a:p>
                    <a:p>
                      <a:r>
                        <a:rPr lang="en-US" sz="1100" dirty="0">
                          <a:latin typeface="Arial" panose="020B0604020202020204" pitchFamily="34" charset="0"/>
                          <a:cs typeface="Arial" panose="020B0604020202020204" pitchFamily="34" charset="0"/>
                        </a:rPr>
                        <a:t>Model</a:t>
                      </a:r>
                      <a:endParaRPr lang="en-IN" sz="1100" dirty="0">
                        <a:latin typeface="Arial" panose="020B0604020202020204" pitchFamily="34" charset="0"/>
                        <a:cs typeface="Arial" panose="020B0604020202020204" pitchFamily="34" charset="0"/>
                      </a:endParaRPr>
                    </a:p>
                  </a:txBody>
                  <a:tcPr/>
                </a:tc>
                <a:tc>
                  <a:txBody>
                    <a:bodyPr/>
                    <a:lstStyle/>
                    <a:p>
                      <a:r>
                        <a:rPr lang="en-IN" sz="1100" dirty="0">
                          <a:latin typeface="Arial" panose="020B0604020202020204" pitchFamily="34" charset="0"/>
                          <a:cs typeface="Arial" panose="020B0604020202020204" pitchFamily="34" charset="0"/>
                        </a:rPr>
                        <a:t>2021 doi:10.1088/1742-6596/1769/1/012033</a:t>
                      </a:r>
                    </a:p>
                  </a:txBody>
                  <a:tcPr/>
                </a:tc>
                <a:tc>
                  <a:txBody>
                    <a:bodyPr/>
                    <a:lstStyle/>
                    <a:p>
                      <a:r>
                        <a:rPr lang="en-US" sz="1100" dirty="0">
                          <a:latin typeface="Arial" panose="020B0604020202020204" pitchFamily="34" charset="0"/>
                          <a:cs typeface="Arial" panose="020B0604020202020204" pitchFamily="34" charset="0"/>
                        </a:rPr>
                        <a:t>This article embeds deep</a:t>
                      </a:r>
                    </a:p>
                    <a:p>
                      <a:r>
                        <a:rPr lang="en-US" sz="1100" dirty="0">
                          <a:latin typeface="Arial" panose="020B0604020202020204" pitchFamily="34" charset="0"/>
                          <a:cs typeface="Arial" panose="020B0604020202020204" pitchFamily="34" charset="0"/>
                        </a:rPr>
                        <a:t>learning technology into the system and uses intelligent chat to show them.</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10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49699652"/>
                  </a:ext>
                </a:extLst>
              </a:tr>
              <a:tr h="2269634">
                <a:tc>
                  <a:txBody>
                    <a:bodyPr/>
                    <a:lstStyle/>
                    <a:p>
                      <a:r>
                        <a:rPr lang="en-IN" sz="1100" dirty="0">
                          <a:latin typeface="Arial" panose="020B0604020202020204" pitchFamily="34" charset="0"/>
                          <a:cs typeface="Arial" panose="020B0604020202020204" pitchFamily="34" charset="0"/>
                        </a:rPr>
                        <a:t>4.</a:t>
                      </a:r>
                    </a:p>
                  </a:txBody>
                  <a:tcPr/>
                </a:tc>
                <a:tc>
                  <a:txBody>
                    <a:bodyPr/>
                    <a:lstStyle/>
                    <a:p>
                      <a:r>
                        <a:rPr lang="en-US" sz="1100" dirty="0">
                          <a:latin typeface="Arial" panose="020B0604020202020204" pitchFamily="34" charset="0"/>
                          <a:cs typeface="Arial" panose="020B0604020202020204" pitchFamily="34" charset="0"/>
                        </a:rPr>
                        <a:t>Sharon Levy</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Open-Domain Question-Answering for COVID-19 and Other Emergent Domains</a:t>
                      </a:r>
                      <a:endParaRPr lang="en-IN" sz="1100" dirty="0">
                        <a:latin typeface="Arial" panose="020B0604020202020204" pitchFamily="34" charset="0"/>
                        <a:cs typeface="Arial" panose="020B0604020202020204" pitchFamily="34" charset="0"/>
                      </a:endParaRPr>
                    </a:p>
                  </a:txBody>
                  <a:tcPr/>
                </a:tc>
                <a:tc>
                  <a:txBody>
                    <a:bodyPr/>
                    <a:lstStyle/>
                    <a:p>
                      <a:r>
                        <a:rPr lang="en-US" sz="1050" b="1" i="0" kern="1200" dirty="0">
                          <a:solidFill>
                            <a:schemeClr val="dk1"/>
                          </a:solidFill>
                          <a:effectLst/>
                          <a:latin typeface="Arial" panose="020B0604020202020204" pitchFamily="34" charset="0"/>
                          <a:ea typeface="+mn-ea"/>
                          <a:cs typeface="Arial" panose="020B0604020202020204" pitchFamily="34" charset="0"/>
                        </a:rPr>
                        <a:t>[v1]</a:t>
                      </a:r>
                      <a:r>
                        <a:rPr lang="en-US" sz="105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05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77721824"/>
                  </a:ext>
                </a:extLst>
              </a:tr>
            </a:tbl>
          </a:graphicData>
        </a:graphic>
      </p:graphicFrame>
      <p:sp>
        <p:nvSpPr>
          <p:cNvPr id="4" name="TextBox 3">
            <a:extLst>
              <a:ext uri="{FF2B5EF4-FFF2-40B4-BE49-F238E27FC236}">
                <a16:creationId xmlns:a16="http://schemas.microsoft.com/office/drawing/2014/main" id="{F1B3E75A-E074-41BF-A0B0-DC0D232EE8AA}"/>
              </a:ext>
            </a:extLst>
          </p:cNvPr>
          <p:cNvSpPr txBox="1"/>
          <p:nvPr/>
        </p:nvSpPr>
        <p:spPr>
          <a:xfrm>
            <a:off x="8014447" y="581816"/>
            <a:ext cx="3998260" cy="584775"/>
          </a:xfrm>
          <a:prstGeom prst="rect">
            <a:avLst/>
          </a:prstGeom>
          <a:noFill/>
        </p:spPr>
        <p:txBody>
          <a:bodyPr wrap="square">
            <a:spAutoFit/>
          </a:bodyPr>
          <a:lstStyle/>
          <a:p>
            <a:r>
              <a:rPr lang="en-IN" sz="3200" dirty="0"/>
              <a:t>Literature Survey</a:t>
            </a:r>
          </a:p>
        </p:txBody>
      </p:sp>
    </p:spTree>
    <p:extLst>
      <p:ext uri="{BB962C8B-B14F-4D97-AF65-F5344CB8AC3E}">
        <p14:creationId xmlns:p14="http://schemas.microsoft.com/office/powerpoint/2010/main" val="338984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AE35-D2CD-4BCB-93D6-A5A309C6966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D0C530D-35A9-4B16-8EEC-B5F7CE73F920}"/>
              </a:ext>
            </a:extLst>
          </p:cNvPr>
          <p:cNvSpPr>
            <a:spLocks noGrp="1"/>
          </p:cNvSpPr>
          <p:nvPr>
            <p:ph idx="1"/>
          </p:nvPr>
        </p:nvSpPr>
        <p:spPr/>
        <p:txBody>
          <a:bodyPr>
            <a:normAutofit/>
          </a:bodyPr>
          <a:lstStyle/>
          <a:p>
            <a:pPr marL="0" indent="0">
              <a:buNone/>
            </a:pPr>
            <a:r>
              <a:rPr lang="en-US" sz="3200" dirty="0">
                <a:solidFill>
                  <a:schemeClr val="tx1">
                    <a:lumMod val="95000"/>
                    <a:lumOff val="5000"/>
                  </a:schemeClr>
                </a:solidFill>
                <a:latin typeface="Baskerville Old Face" panose="02020602080505020303" pitchFamily="18" charset="0"/>
                <a:cs typeface="Arial" panose="020B0604020202020204" pitchFamily="34" charset="0"/>
              </a:rPr>
              <a:t>Question answering (QA) is a computer science discipline within the fields of information retrieval and natural language processing (NLP), which is concerned with building systems that automatically answer questions posed by humans in a natural language.</a:t>
            </a:r>
            <a:r>
              <a:rPr lang="en-IN" sz="3200" i="0" dirty="0">
                <a:solidFill>
                  <a:srgbClr val="202124"/>
                </a:solidFill>
                <a:effectLst/>
                <a:latin typeface="Baskerville Old Face" panose="02020602080505020303" pitchFamily="18" charset="0"/>
              </a:rPr>
              <a:t> To accomplish this, we will use </a:t>
            </a:r>
            <a:r>
              <a:rPr lang="en-IN" sz="3200" i="0" dirty="0" err="1">
                <a:solidFill>
                  <a:srgbClr val="202124"/>
                </a:solidFill>
                <a:effectLst/>
                <a:latin typeface="Baskerville Old Face" panose="02020602080505020303" pitchFamily="18" charset="0"/>
              </a:rPr>
              <a:t>ktrain</a:t>
            </a:r>
            <a:r>
              <a:rPr lang="en-IN" sz="3200" i="0" dirty="0">
                <a:solidFill>
                  <a:srgbClr val="202124"/>
                </a:solidFill>
                <a:effectLst/>
                <a:latin typeface="Baskerville Old Face" panose="02020602080505020303" pitchFamily="18" charset="0"/>
              </a:rPr>
              <a:t>, a Python library and TensorFlow wrapper that makes deep learning and AI</a:t>
            </a:r>
            <a:endParaRPr lang="en-IN" sz="3200" dirty="0">
              <a:solidFill>
                <a:schemeClr val="tx1">
                  <a:lumMod val="95000"/>
                  <a:lumOff val="5000"/>
                </a:schemeClr>
              </a:solidFill>
              <a:latin typeface="Baskerville Old Face" panose="02020602080505020303" pitchFamily="18" charset="0"/>
              <a:cs typeface="Arial" panose="020B0604020202020204" pitchFamily="34" charset="0"/>
            </a:endParaRPr>
          </a:p>
        </p:txBody>
      </p:sp>
    </p:spTree>
    <p:extLst>
      <p:ext uri="{BB962C8B-B14F-4D97-AF65-F5344CB8AC3E}">
        <p14:creationId xmlns:p14="http://schemas.microsoft.com/office/powerpoint/2010/main" val="128728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F8EA-1FE7-49A5-8425-79CB5EE20D1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D1CA3D2-8A2F-404B-A354-A0ADC1A5C053}"/>
              </a:ext>
            </a:extLst>
          </p:cNvPr>
          <p:cNvSpPr>
            <a:spLocks noGrp="1"/>
          </p:cNvSpPr>
          <p:nvPr>
            <p:ph idx="1"/>
          </p:nvPr>
        </p:nvSpPr>
        <p:spPr/>
        <p:txBody>
          <a:bodyPr>
            <a:normAutofit/>
          </a:bodyPr>
          <a:lstStyle/>
          <a:p>
            <a:pPr marL="0" indent="0">
              <a:buNone/>
            </a:pPr>
            <a:r>
              <a:rPr lang="en-US" sz="3200" dirty="0">
                <a:solidFill>
                  <a:srgbClr val="202124"/>
                </a:solidFill>
                <a:latin typeface="Baskerville Old Face" panose="02020602080505020303" pitchFamily="18" charset="0"/>
              </a:rPr>
              <a:t>T</a:t>
            </a:r>
            <a:r>
              <a:rPr lang="en-US" sz="3200" i="0" dirty="0">
                <a:solidFill>
                  <a:srgbClr val="202124"/>
                </a:solidFill>
                <a:effectLst/>
                <a:latin typeface="Baskerville Old Face" panose="02020602080505020303" pitchFamily="18" charset="0"/>
              </a:rPr>
              <a:t>he question answering system to produce relevant, correct, and complete answers to the point. Hence many evaluation metrics were developed to measure such ambiguous terminologies.</a:t>
            </a:r>
            <a:r>
              <a:rPr lang="en-IN" sz="3200" i="0" dirty="0">
                <a:solidFill>
                  <a:srgbClr val="202124"/>
                </a:solidFill>
                <a:effectLst/>
                <a:latin typeface="Baskerville Old Face" panose="02020602080505020303" pitchFamily="18" charset="0"/>
              </a:rPr>
              <a:t> </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36860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B8D3-6B7C-496D-A6CD-409F6D3C9B9F}"/>
              </a:ext>
            </a:extLst>
          </p:cNvPr>
          <p:cNvSpPr>
            <a:spLocks noGrp="1"/>
          </p:cNvSpPr>
          <p:nvPr>
            <p:ph type="title"/>
          </p:nvPr>
        </p:nvSpPr>
        <p:spPr>
          <a:xfrm>
            <a:off x="1828801" y="1453661"/>
            <a:ext cx="7979507" cy="3727939"/>
          </a:xfrm>
        </p:spPr>
        <p:txBody>
          <a:bodyPr>
            <a:normAutofit/>
          </a:bodyPr>
          <a:lstStyle/>
          <a:p>
            <a:r>
              <a:rPr lang="en-IN" sz="8000" dirty="0"/>
              <a:t>Suggestions</a:t>
            </a:r>
          </a:p>
        </p:txBody>
      </p:sp>
    </p:spTree>
    <p:extLst>
      <p:ext uri="{BB962C8B-B14F-4D97-AF65-F5344CB8AC3E}">
        <p14:creationId xmlns:p14="http://schemas.microsoft.com/office/powerpoint/2010/main" val="25453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409C4-8937-4AE7-9E7B-6A575E87FEA4}"/>
              </a:ext>
            </a:extLst>
          </p:cNvPr>
          <p:cNvSpPr txBox="1"/>
          <p:nvPr/>
        </p:nvSpPr>
        <p:spPr>
          <a:xfrm>
            <a:off x="3334871" y="3145722"/>
            <a:ext cx="6096000" cy="1323439"/>
          </a:xfrm>
          <a:prstGeom prst="rect">
            <a:avLst/>
          </a:prstGeom>
          <a:noFill/>
        </p:spPr>
        <p:txBody>
          <a:bodyPr wrap="square">
            <a:spAutoFit/>
          </a:bodyPr>
          <a:lstStyle/>
          <a:p>
            <a:r>
              <a:rPr lang="en-US" sz="8000" dirty="0"/>
              <a:t>T</a:t>
            </a:r>
            <a:r>
              <a:rPr lang="en-IN" sz="8000" dirty="0"/>
              <a:t>HANK YOU</a:t>
            </a:r>
          </a:p>
        </p:txBody>
      </p:sp>
    </p:spTree>
    <p:extLst>
      <p:ext uri="{BB962C8B-B14F-4D97-AF65-F5344CB8AC3E}">
        <p14:creationId xmlns:p14="http://schemas.microsoft.com/office/powerpoint/2010/main" val="14494253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284</TotalTime>
  <Words>653</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Baskerville Old Face</vt:lpstr>
      <vt:lpstr>Century Gothic</vt:lpstr>
      <vt:lpstr>Gill Sans MT</vt:lpstr>
      <vt:lpstr>Wingdings</vt:lpstr>
      <vt:lpstr>Vapor Trail</vt:lpstr>
      <vt:lpstr>Open-Domain Question Answering USING Natural Language Processing </vt:lpstr>
      <vt:lpstr>PowerPoint Presentation</vt:lpstr>
      <vt:lpstr>Project Area</vt:lpstr>
      <vt:lpstr>Literature Survey</vt:lpstr>
      <vt:lpstr>PowerPoint Presentation</vt:lpstr>
      <vt:lpstr>Problem Statement</vt:lpstr>
      <vt:lpstr>Conclusion</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dc:creator>TAHSEEN BEGUM</dc:creator>
  <cp:lastModifiedBy>TAHSEEN BEGUM</cp:lastModifiedBy>
  <cp:revision>17</cp:revision>
  <dcterms:created xsi:type="dcterms:W3CDTF">2021-12-30T08:47:08Z</dcterms:created>
  <dcterms:modified xsi:type="dcterms:W3CDTF">2022-01-07T08:54:04Z</dcterms:modified>
</cp:coreProperties>
</file>