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0" r:id="rId1"/>
  </p:sldMasterIdLst>
  <p:notesMasterIdLst>
    <p:notesMasterId r:id="rId13"/>
  </p:notesMasterIdLst>
  <p:sldIdLst>
    <p:sldId id="256" r:id="rId2"/>
    <p:sldId id="275" r:id="rId3"/>
    <p:sldId id="268" r:id="rId4"/>
    <p:sldId id="269" r:id="rId5"/>
    <p:sldId id="270" r:id="rId6"/>
    <p:sldId id="262" r:id="rId7"/>
    <p:sldId id="263" r:id="rId8"/>
    <p:sldId id="271" r:id="rId9"/>
    <p:sldId id="272" r:id="rId10"/>
    <p:sldId id="274"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256" autoAdjust="0"/>
  </p:normalViewPr>
  <p:slideViewPr>
    <p:cSldViewPr snapToGrid="0">
      <p:cViewPr varScale="1">
        <p:scale>
          <a:sx n="82" d="100"/>
          <a:sy n="82" d="100"/>
        </p:scale>
        <p:origin x="72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D4F380-76EC-467C-869C-53F75D8BE0FB}" type="datetimeFigureOut">
              <a:rPr lang="en-IN" smtClean="0"/>
              <a:t>01-02-2022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9810D1-E42E-4BAD-92F4-BD401B39BA33}" type="slidenum">
              <a:rPr lang="en-IN" smtClean="0"/>
              <a:t>‹#›</a:t>
            </a:fld>
            <a:endParaRPr lang="en-IN"/>
          </a:p>
        </p:txBody>
      </p:sp>
    </p:spTree>
    <p:extLst>
      <p:ext uri="{BB962C8B-B14F-4D97-AF65-F5344CB8AC3E}">
        <p14:creationId xmlns:p14="http://schemas.microsoft.com/office/powerpoint/2010/main" val="1528078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F7C91BE8-7C10-4B89-B511-7B1CC2C7BD0D}" type="datetime1">
              <a:rPr lang="en-IN" smtClean="0"/>
              <a:t>01-02-2022</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r>
              <a:rPr lang="en-IN"/>
              <a:t>Planning Network - Based Firewalls</a:t>
            </a:r>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7AAAE2A6-789D-49E2-B3F4-4DDED9C4EC50}"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3541197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CAE22E-6BB6-4A7B-BA51-AFCD8D04B868}" type="datetime1">
              <a:rPr lang="en-IN" smtClean="0"/>
              <a:t>01-02-2022</a:t>
            </a:fld>
            <a:endParaRPr lang="en-IN"/>
          </a:p>
        </p:txBody>
      </p:sp>
      <p:sp>
        <p:nvSpPr>
          <p:cNvPr id="5" name="Footer Placeholder 4"/>
          <p:cNvSpPr>
            <a:spLocks noGrp="1"/>
          </p:cNvSpPr>
          <p:nvPr>
            <p:ph type="ftr" sz="quarter" idx="11"/>
          </p:nvPr>
        </p:nvSpPr>
        <p:spPr/>
        <p:txBody>
          <a:bodyPr/>
          <a:lstStyle/>
          <a:p>
            <a:r>
              <a:rPr lang="en-IN"/>
              <a:t>Planning Network - Based Firewalls</a:t>
            </a:r>
          </a:p>
        </p:txBody>
      </p:sp>
      <p:sp>
        <p:nvSpPr>
          <p:cNvPr id="6" name="Slide Number Placeholder 5"/>
          <p:cNvSpPr>
            <a:spLocks noGrp="1"/>
          </p:cNvSpPr>
          <p:nvPr>
            <p:ph type="sldNum" sz="quarter" idx="12"/>
          </p:nvPr>
        </p:nvSpPr>
        <p:spPr/>
        <p:txBody>
          <a:bodyPr/>
          <a:lstStyle/>
          <a:p>
            <a:fld id="{7AAAE2A6-789D-49E2-B3F4-4DDED9C4EC50}" type="slidenum">
              <a:rPr lang="en-IN" smtClean="0"/>
              <a:t>‹#›</a:t>
            </a:fld>
            <a:endParaRPr lang="en-IN"/>
          </a:p>
        </p:txBody>
      </p:sp>
    </p:spTree>
    <p:extLst>
      <p:ext uri="{BB962C8B-B14F-4D97-AF65-F5344CB8AC3E}">
        <p14:creationId xmlns:p14="http://schemas.microsoft.com/office/powerpoint/2010/main" val="2065358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CD3576-1A14-461B-AE01-73F45954301C}" type="datetime1">
              <a:rPr lang="en-IN" smtClean="0"/>
              <a:t>01-02-2022</a:t>
            </a:fld>
            <a:endParaRPr lang="en-IN"/>
          </a:p>
        </p:txBody>
      </p:sp>
      <p:sp>
        <p:nvSpPr>
          <p:cNvPr id="5" name="Footer Placeholder 4"/>
          <p:cNvSpPr>
            <a:spLocks noGrp="1"/>
          </p:cNvSpPr>
          <p:nvPr>
            <p:ph type="ftr" sz="quarter" idx="11"/>
          </p:nvPr>
        </p:nvSpPr>
        <p:spPr/>
        <p:txBody>
          <a:bodyPr/>
          <a:lstStyle/>
          <a:p>
            <a:r>
              <a:rPr lang="en-IN"/>
              <a:t>Planning Network - Based Firewalls</a:t>
            </a:r>
          </a:p>
        </p:txBody>
      </p:sp>
      <p:sp>
        <p:nvSpPr>
          <p:cNvPr id="6" name="Slide Number Placeholder 5"/>
          <p:cNvSpPr>
            <a:spLocks noGrp="1"/>
          </p:cNvSpPr>
          <p:nvPr>
            <p:ph type="sldNum" sz="quarter" idx="12"/>
          </p:nvPr>
        </p:nvSpPr>
        <p:spPr/>
        <p:txBody>
          <a:bodyPr/>
          <a:lstStyle/>
          <a:p>
            <a:fld id="{7AAAE2A6-789D-49E2-B3F4-4DDED9C4EC50}" type="slidenum">
              <a:rPr lang="en-IN" smtClean="0"/>
              <a:t>‹#›</a:t>
            </a:fld>
            <a:endParaRPr lang="en-IN"/>
          </a:p>
        </p:txBody>
      </p:sp>
    </p:spTree>
    <p:extLst>
      <p:ext uri="{BB962C8B-B14F-4D97-AF65-F5344CB8AC3E}">
        <p14:creationId xmlns:p14="http://schemas.microsoft.com/office/powerpoint/2010/main" val="2475464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D8EB01-3D6A-48A2-976D-11BC3274A08F}" type="datetime1">
              <a:rPr lang="en-IN" smtClean="0"/>
              <a:t>01-02-2022</a:t>
            </a:fld>
            <a:endParaRPr lang="en-IN"/>
          </a:p>
        </p:txBody>
      </p:sp>
      <p:sp>
        <p:nvSpPr>
          <p:cNvPr id="5" name="Footer Placeholder 4"/>
          <p:cNvSpPr>
            <a:spLocks noGrp="1"/>
          </p:cNvSpPr>
          <p:nvPr>
            <p:ph type="ftr" sz="quarter" idx="11"/>
          </p:nvPr>
        </p:nvSpPr>
        <p:spPr/>
        <p:txBody>
          <a:bodyPr/>
          <a:lstStyle/>
          <a:p>
            <a:r>
              <a:rPr lang="en-IN"/>
              <a:t>Planning Network - Based Firewalls</a:t>
            </a:r>
          </a:p>
        </p:txBody>
      </p:sp>
      <p:sp>
        <p:nvSpPr>
          <p:cNvPr id="6" name="Slide Number Placeholder 5"/>
          <p:cNvSpPr>
            <a:spLocks noGrp="1"/>
          </p:cNvSpPr>
          <p:nvPr>
            <p:ph type="sldNum" sz="quarter" idx="12"/>
          </p:nvPr>
        </p:nvSpPr>
        <p:spPr/>
        <p:txBody>
          <a:bodyPr/>
          <a:lstStyle/>
          <a:p>
            <a:fld id="{7AAAE2A6-789D-49E2-B3F4-4DDED9C4EC50}" type="slidenum">
              <a:rPr lang="en-IN" smtClean="0"/>
              <a:t>‹#›</a:t>
            </a:fld>
            <a:endParaRPr lang="en-IN"/>
          </a:p>
        </p:txBody>
      </p:sp>
    </p:spTree>
    <p:extLst>
      <p:ext uri="{BB962C8B-B14F-4D97-AF65-F5344CB8AC3E}">
        <p14:creationId xmlns:p14="http://schemas.microsoft.com/office/powerpoint/2010/main" val="3701254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042406-DCFE-4C70-9E5A-455435A85373}" type="datetime1">
              <a:rPr lang="en-IN" smtClean="0"/>
              <a:t>01-02-2022</a:t>
            </a:fld>
            <a:endParaRPr lang="en-IN"/>
          </a:p>
        </p:txBody>
      </p:sp>
      <p:sp>
        <p:nvSpPr>
          <p:cNvPr id="5" name="Footer Placeholder 4"/>
          <p:cNvSpPr>
            <a:spLocks noGrp="1"/>
          </p:cNvSpPr>
          <p:nvPr>
            <p:ph type="ftr" sz="quarter" idx="11"/>
          </p:nvPr>
        </p:nvSpPr>
        <p:spPr/>
        <p:txBody>
          <a:bodyPr/>
          <a:lstStyle/>
          <a:p>
            <a:r>
              <a:rPr lang="en-IN"/>
              <a:t>Planning Network - Based Firewalls</a:t>
            </a:r>
          </a:p>
        </p:txBody>
      </p:sp>
      <p:sp>
        <p:nvSpPr>
          <p:cNvPr id="6" name="Slide Number Placeholder 5"/>
          <p:cNvSpPr>
            <a:spLocks noGrp="1"/>
          </p:cNvSpPr>
          <p:nvPr>
            <p:ph type="sldNum" sz="quarter" idx="12"/>
          </p:nvPr>
        </p:nvSpPr>
        <p:spPr/>
        <p:txBody>
          <a:bodyPr/>
          <a:lstStyle/>
          <a:p>
            <a:fld id="{7AAAE2A6-789D-49E2-B3F4-4DDED9C4EC50}"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94854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120C81-F215-4974-8956-9D1A90E48059}" type="datetime1">
              <a:rPr lang="en-IN" smtClean="0"/>
              <a:t>01-02-2022</a:t>
            </a:fld>
            <a:endParaRPr lang="en-IN"/>
          </a:p>
        </p:txBody>
      </p:sp>
      <p:sp>
        <p:nvSpPr>
          <p:cNvPr id="6" name="Footer Placeholder 5"/>
          <p:cNvSpPr>
            <a:spLocks noGrp="1"/>
          </p:cNvSpPr>
          <p:nvPr>
            <p:ph type="ftr" sz="quarter" idx="11"/>
          </p:nvPr>
        </p:nvSpPr>
        <p:spPr/>
        <p:txBody>
          <a:bodyPr/>
          <a:lstStyle/>
          <a:p>
            <a:r>
              <a:rPr lang="en-IN"/>
              <a:t>Planning Network - Based Firewalls</a:t>
            </a:r>
          </a:p>
        </p:txBody>
      </p:sp>
      <p:sp>
        <p:nvSpPr>
          <p:cNvPr id="7" name="Slide Number Placeholder 6"/>
          <p:cNvSpPr>
            <a:spLocks noGrp="1"/>
          </p:cNvSpPr>
          <p:nvPr>
            <p:ph type="sldNum" sz="quarter" idx="12"/>
          </p:nvPr>
        </p:nvSpPr>
        <p:spPr/>
        <p:txBody>
          <a:bodyPr/>
          <a:lstStyle/>
          <a:p>
            <a:fld id="{7AAAE2A6-789D-49E2-B3F4-4DDED9C4EC50}" type="slidenum">
              <a:rPr lang="en-IN" smtClean="0"/>
              <a:t>‹#›</a:t>
            </a:fld>
            <a:endParaRPr lang="en-IN"/>
          </a:p>
        </p:txBody>
      </p:sp>
    </p:spTree>
    <p:extLst>
      <p:ext uri="{BB962C8B-B14F-4D97-AF65-F5344CB8AC3E}">
        <p14:creationId xmlns:p14="http://schemas.microsoft.com/office/powerpoint/2010/main" val="3600587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C42386-99E3-4ADA-AF5F-6FC0A2033B96}" type="datetime1">
              <a:rPr lang="en-IN" smtClean="0"/>
              <a:t>01-02-2022</a:t>
            </a:fld>
            <a:endParaRPr lang="en-IN"/>
          </a:p>
        </p:txBody>
      </p:sp>
      <p:sp>
        <p:nvSpPr>
          <p:cNvPr id="8" name="Footer Placeholder 7"/>
          <p:cNvSpPr>
            <a:spLocks noGrp="1"/>
          </p:cNvSpPr>
          <p:nvPr>
            <p:ph type="ftr" sz="quarter" idx="11"/>
          </p:nvPr>
        </p:nvSpPr>
        <p:spPr/>
        <p:txBody>
          <a:bodyPr/>
          <a:lstStyle/>
          <a:p>
            <a:r>
              <a:rPr lang="en-IN"/>
              <a:t>Planning Network - Based Firewalls</a:t>
            </a:r>
          </a:p>
        </p:txBody>
      </p:sp>
      <p:sp>
        <p:nvSpPr>
          <p:cNvPr id="9" name="Slide Number Placeholder 8"/>
          <p:cNvSpPr>
            <a:spLocks noGrp="1"/>
          </p:cNvSpPr>
          <p:nvPr>
            <p:ph type="sldNum" sz="quarter" idx="12"/>
          </p:nvPr>
        </p:nvSpPr>
        <p:spPr/>
        <p:txBody>
          <a:bodyPr/>
          <a:lstStyle/>
          <a:p>
            <a:fld id="{7AAAE2A6-789D-49E2-B3F4-4DDED9C4EC50}" type="slidenum">
              <a:rPr lang="en-IN" smtClean="0"/>
              <a:t>‹#›</a:t>
            </a:fld>
            <a:endParaRPr lang="en-IN"/>
          </a:p>
        </p:txBody>
      </p:sp>
    </p:spTree>
    <p:extLst>
      <p:ext uri="{BB962C8B-B14F-4D97-AF65-F5344CB8AC3E}">
        <p14:creationId xmlns:p14="http://schemas.microsoft.com/office/powerpoint/2010/main" val="924960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403CBB-5213-461E-9A95-32CB46E03F87}" type="datetime1">
              <a:rPr lang="en-IN" smtClean="0"/>
              <a:t>01-02-2022</a:t>
            </a:fld>
            <a:endParaRPr lang="en-IN"/>
          </a:p>
        </p:txBody>
      </p:sp>
      <p:sp>
        <p:nvSpPr>
          <p:cNvPr id="4" name="Footer Placeholder 3"/>
          <p:cNvSpPr>
            <a:spLocks noGrp="1"/>
          </p:cNvSpPr>
          <p:nvPr>
            <p:ph type="ftr" sz="quarter" idx="11"/>
          </p:nvPr>
        </p:nvSpPr>
        <p:spPr/>
        <p:txBody>
          <a:bodyPr/>
          <a:lstStyle/>
          <a:p>
            <a:r>
              <a:rPr lang="en-IN"/>
              <a:t>Planning Network - Based Firewalls</a:t>
            </a:r>
          </a:p>
        </p:txBody>
      </p:sp>
      <p:sp>
        <p:nvSpPr>
          <p:cNvPr id="5" name="Slide Number Placeholder 4"/>
          <p:cNvSpPr>
            <a:spLocks noGrp="1"/>
          </p:cNvSpPr>
          <p:nvPr>
            <p:ph type="sldNum" sz="quarter" idx="12"/>
          </p:nvPr>
        </p:nvSpPr>
        <p:spPr/>
        <p:txBody>
          <a:bodyPr/>
          <a:lstStyle/>
          <a:p>
            <a:fld id="{7AAAE2A6-789D-49E2-B3F4-4DDED9C4EC50}" type="slidenum">
              <a:rPr lang="en-IN" smtClean="0"/>
              <a:t>‹#›</a:t>
            </a:fld>
            <a:endParaRPr lang="en-IN"/>
          </a:p>
        </p:txBody>
      </p:sp>
    </p:spTree>
    <p:extLst>
      <p:ext uri="{BB962C8B-B14F-4D97-AF65-F5344CB8AC3E}">
        <p14:creationId xmlns:p14="http://schemas.microsoft.com/office/powerpoint/2010/main" val="830821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6E1DBE-EE04-4C63-A72F-5F8990088B8B}" type="datetime1">
              <a:rPr lang="en-IN" smtClean="0"/>
              <a:t>01-02-2022</a:t>
            </a:fld>
            <a:endParaRPr lang="en-IN"/>
          </a:p>
        </p:txBody>
      </p:sp>
      <p:sp>
        <p:nvSpPr>
          <p:cNvPr id="3" name="Footer Placeholder 2"/>
          <p:cNvSpPr>
            <a:spLocks noGrp="1"/>
          </p:cNvSpPr>
          <p:nvPr>
            <p:ph type="ftr" sz="quarter" idx="11"/>
          </p:nvPr>
        </p:nvSpPr>
        <p:spPr/>
        <p:txBody>
          <a:bodyPr/>
          <a:lstStyle/>
          <a:p>
            <a:r>
              <a:rPr lang="en-IN"/>
              <a:t>Planning Network - Based Firewalls</a:t>
            </a:r>
          </a:p>
        </p:txBody>
      </p:sp>
      <p:sp>
        <p:nvSpPr>
          <p:cNvPr id="4" name="Slide Number Placeholder 3"/>
          <p:cNvSpPr>
            <a:spLocks noGrp="1"/>
          </p:cNvSpPr>
          <p:nvPr>
            <p:ph type="sldNum" sz="quarter" idx="12"/>
          </p:nvPr>
        </p:nvSpPr>
        <p:spPr/>
        <p:txBody>
          <a:bodyPr/>
          <a:lstStyle/>
          <a:p>
            <a:fld id="{7AAAE2A6-789D-49E2-B3F4-4DDED9C4EC50}" type="slidenum">
              <a:rPr lang="en-IN" smtClean="0"/>
              <a:t>‹#›</a:t>
            </a:fld>
            <a:endParaRPr lang="en-IN"/>
          </a:p>
        </p:txBody>
      </p:sp>
    </p:spTree>
    <p:extLst>
      <p:ext uri="{BB962C8B-B14F-4D97-AF65-F5344CB8AC3E}">
        <p14:creationId xmlns:p14="http://schemas.microsoft.com/office/powerpoint/2010/main" val="993157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0D47AD-1F39-47C0-964B-5CDD9B8553D0}" type="datetime1">
              <a:rPr lang="en-IN" smtClean="0"/>
              <a:t>01-02-2022</a:t>
            </a:fld>
            <a:endParaRPr lang="en-IN"/>
          </a:p>
        </p:txBody>
      </p:sp>
      <p:sp>
        <p:nvSpPr>
          <p:cNvPr id="6" name="Footer Placeholder 5"/>
          <p:cNvSpPr>
            <a:spLocks noGrp="1"/>
          </p:cNvSpPr>
          <p:nvPr>
            <p:ph type="ftr" sz="quarter" idx="11"/>
          </p:nvPr>
        </p:nvSpPr>
        <p:spPr/>
        <p:txBody>
          <a:bodyPr/>
          <a:lstStyle/>
          <a:p>
            <a:r>
              <a:rPr lang="en-IN"/>
              <a:t>Planning Network - Based Firewalls</a:t>
            </a:r>
          </a:p>
        </p:txBody>
      </p:sp>
      <p:sp>
        <p:nvSpPr>
          <p:cNvPr id="7" name="Slide Number Placeholder 6"/>
          <p:cNvSpPr>
            <a:spLocks noGrp="1"/>
          </p:cNvSpPr>
          <p:nvPr>
            <p:ph type="sldNum" sz="quarter" idx="12"/>
          </p:nvPr>
        </p:nvSpPr>
        <p:spPr/>
        <p:txBody>
          <a:bodyPr/>
          <a:lstStyle/>
          <a:p>
            <a:fld id="{7AAAE2A6-789D-49E2-B3F4-4DDED9C4EC50}" type="slidenum">
              <a:rPr lang="en-IN" smtClean="0"/>
              <a:t>‹#›</a:t>
            </a:fld>
            <a:endParaRPr lang="en-IN"/>
          </a:p>
        </p:txBody>
      </p:sp>
    </p:spTree>
    <p:extLst>
      <p:ext uri="{BB962C8B-B14F-4D97-AF65-F5344CB8AC3E}">
        <p14:creationId xmlns:p14="http://schemas.microsoft.com/office/powerpoint/2010/main" val="2144974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B7A4FE-231A-4B9B-9253-BB240999BEFB}" type="datetime1">
              <a:rPr lang="en-IN" smtClean="0"/>
              <a:t>01-02-2022</a:t>
            </a:fld>
            <a:endParaRPr lang="en-IN"/>
          </a:p>
        </p:txBody>
      </p:sp>
      <p:sp>
        <p:nvSpPr>
          <p:cNvPr id="6" name="Footer Placeholder 5"/>
          <p:cNvSpPr>
            <a:spLocks noGrp="1"/>
          </p:cNvSpPr>
          <p:nvPr>
            <p:ph type="ftr" sz="quarter" idx="11"/>
          </p:nvPr>
        </p:nvSpPr>
        <p:spPr/>
        <p:txBody>
          <a:bodyPr/>
          <a:lstStyle/>
          <a:p>
            <a:r>
              <a:rPr lang="en-IN"/>
              <a:t>Planning Network - Based Firewalls</a:t>
            </a:r>
          </a:p>
        </p:txBody>
      </p:sp>
      <p:sp>
        <p:nvSpPr>
          <p:cNvPr id="7" name="Slide Number Placeholder 6"/>
          <p:cNvSpPr>
            <a:spLocks noGrp="1"/>
          </p:cNvSpPr>
          <p:nvPr>
            <p:ph type="sldNum" sz="quarter" idx="12"/>
          </p:nvPr>
        </p:nvSpPr>
        <p:spPr/>
        <p:txBody>
          <a:bodyPr/>
          <a:lstStyle/>
          <a:p>
            <a:fld id="{7AAAE2A6-789D-49E2-B3F4-4DDED9C4EC50}" type="slidenum">
              <a:rPr lang="en-IN" smtClean="0"/>
              <a:t>‹#›</a:t>
            </a:fld>
            <a:endParaRPr lang="en-IN"/>
          </a:p>
        </p:txBody>
      </p:sp>
    </p:spTree>
    <p:extLst>
      <p:ext uri="{BB962C8B-B14F-4D97-AF65-F5344CB8AC3E}">
        <p14:creationId xmlns:p14="http://schemas.microsoft.com/office/powerpoint/2010/main" val="3510983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DAA1012A-FE92-4B8F-B7B0-A7A80A2E14FC}" type="datetime1">
              <a:rPr lang="en-IN" smtClean="0"/>
              <a:t>01-02-2022</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r>
              <a:rPr lang="en-IN"/>
              <a:t>Planning Network - Based Firewalls</a:t>
            </a:r>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7AAAE2A6-789D-49E2-B3F4-4DDED9C4EC50}" type="slidenum">
              <a:rPr lang="en-IN" smtClean="0"/>
              <a:t>‹#›</a:t>
            </a:fld>
            <a:endParaRPr lang="en-IN"/>
          </a:p>
        </p:txBody>
      </p:sp>
    </p:spTree>
    <p:extLst>
      <p:ext uri="{BB962C8B-B14F-4D97-AF65-F5344CB8AC3E}">
        <p14:creationId xmlns:p14="http://schemas.microsoft.com/office/powerpoint/2010/main" val="834730340"/>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AF4E9-C271-4AE5-A625-D725DFCB25F5}"/>
              </a:ext>
            </a:extLst>
          </p:cNvPr>
          <p:cNvSpPr>
            <a:spLocks noGrp="1"/>
          </p:cNvSpPr>
          <p:nvPr>
            <p:ph type="ctrTitle"/>
          </p:nvPr>
        </p:nvSpPr>
        <p:spPr>
          <a:xfrm>
            <a:off x="1580225" y="758952"/>
            <a:ext cx="9854213" cy="2144046"/>
          </a:xfrm>
        </p:spPr>
        <p:txBody>
          <a:bodyPr/>
          <a:lstStyle/>
          <a:p>
            <a:pPr algn="ctr"/>
            <a:r>
              <a:rPr lang="en-IN" dirty="0"/>
              <a:t>Planning Network-Based Firewalls</a:t>
            </a:r>
          </a:p>
        </p:txBody>
      </p:sp>
      <p:sp>
        <p:nvSpPr>
          <p:cNvPr id="3" name="Subtitle 2">
            <a:extLst>
              <a:ext uri="{FF2B5EF4-FFF2-40B4-BE49-F238E27FC236}">
                <a16:creationId xmlns:a16="http://schemas.microsoft.com/office/drawing/2014/main" id="{C67FF849-A5AC-46BA-B879-241CFC2A65A7}"/>
              </a:ext>
            </a:extLst>
          </p:cNvPr>
          <p:cNvSpPr>
            <a:spLocks noGrp="1"/>
          </p:cNvSpPr>
          <p:nvPr>
            <p:ph type="subTitle" idx="1"/>
          </p:nvPr>
        </p:nvSpPr>
        <p:spPr>
          <a:xfrm>
            <a:off x="6512766" y="3613212"/>
            <a:ext cx="5679234" cy="2879028"/>
          </a:xfrm>
        </p:spPr>
        <p:txBody>
          <a:bodyPr>
            <a:normAutofit/>
          </a:bodyPr>
          <a:lstStyle/>
          <a:p>
            <a:pPr algn="r"/>
            <a:r>
              <a:rPr lang="en-IN" sz="2400" dirty="0">
                <a:solidFill>
                  <a:schemeClr val="tx1"/>
                </a:solidFill>
                <a:latin typeface="+mj-lt"/>
              </a:rPr>
              <a:t>Team Members:</a:t>
            </a:r>
          </a:p>
          <a:p>
            <a:pPr algn="r"/>
            <a:r>
              <a:rPr lang="en-IN" sz="2400" dirty="0">
                <a:solidFill>
                  <a:schemeClr val="tx1"/>
                </a:solidFill>
                <a:latin typeface="+mj-lt"/>
              </a:rPr>
              <a:t>Tahseen Begum – 2010030168</a:t>
            </a:r>
          </a:p>
          <a:p>
            <a:pPr algn="r"/>
            <a:r>
              <a:rPr lang="en-IN" sz="2400" dirty="0" err="1">
                <a:solidFill>
                  <a:schemeClr val="tx1"/>
                </a:solidFill>
                <a:latin typeface="+mj-lt"/>
              </a:rPr>
              <a:t>E.Pravallika</a:t>
            </a:r>
            <a:r>
              <a:rPr lang="en-IN" sz="2400" dirty="0">
                <a:solidFill>
                  <a:schemeClr val="tx1"/>
                </a:solidFill>
                <a:latin typeface="+mj-lt"/>
              </a:rPr>
              <a:t> – 2010030046</a:t>
            </a:r>
          </a:p>
          <a:p>
            <a:pPr algn="r"/>
            <a:r>
              <a:rPr lang="en-IN" sz="2400" dirty="0" err="1">
                <a:solidFill>
                  <a:schemeClr val="tx1"/>
                </a:solidFill>
                <a:latin typeface="+mj-lt"/>
              </a:rPr>
              <a:t>Keerthana</a:t>
            </a:r>
            <a:r>
              <a:rPr lang="en-IN" sz="2400" dirty="0">
                <a:solidFill>
                  <a:schemeClr val="tx1"/>
                </a:solidFill>
                <a:latin typeface="+mj-lt"/>
              </a:rPr>
              <a:t> </a:t>
            </a:r>
            <a:r>
              <a:rPr lang="en-IN" sz="2400" dirty="0" err="1">
                <a:solidFill>
                  <a:schemeClr val="tx1"/>
                </a:solidFill>
                <a:latin typeface="+mj-lt"/>
              </a:rPr>
              <a:t>Pulugam</a:t>
            </a:r>
            <a:r>
              <a:rPr lang="en-IN" sz="2400" dirty="0">
                <a:solidFill>
                  <a:schemeClr val="tx1"/>
                </a:solidFill>
                <a:latin typeface="+mj-lt"/>
              </a:rPr>
              <a:t> -  2010030445 </a:t>
            </a:r>
          </a:p>
          <a:p>
            <a:pPr algn="r"/>
            <a:endParaRPr lang="en-IN" sz="2400" dirty="0">
              <a:solidFill>
                <a:schemeClr val="tx1"/>
              </a:solidFill>
              <a:latin typeface="+mj-lt"/>
            </a:endParaRPr>
          </a:p>
        </p:txBody>
      </p:sp>
      <p:pic>
        <p:nvPicPr>
          <p:cNvPr id="5" name="Picture 4">
            <a:extLst>
              <a:ext uri="{FF2B5EF4-FFF2-40B4-BE49-F238E27FC236}">
                <a16:creationId xmlns:a16="http://schemas.microsoft.com/office/drawing/2014/main" id="{85A2F79D-6447-4279-AC38-104A6504835C}"/>
              </a:ext>
            </a:extLst>
          </p:cNvPr>
          <p:cNvPicPr>
            <a:picLocks noChangeAspect="1"/>
          </p:cNvPicPr>
          <p:nvPr/>
        </p:nvPicPr>
        <p:blipFill>
          <a:blip r:embed="rId2"/>
          <a:stretch>
            <a:fillRect/>
          </a:stretch>
        </p:blipFill>
        <p:spPr>
          <a:xfrm>
            <a:off x="9918441" y="0"/>
            <a:ext cx="2273559" cy="1080986"/>
          </a:xfrm>
          <a:prstGeom prst="rect">
            <a:avLst/>
          </a:prstGeom>
        </p:spPr>
      </p:pic>
    </p:spTree>
    <p:extLst>
      <p:ext uri="{BB962C8B-B14F-4D97-AF65-F5344CB8AC3E}">
        <p14:creationId xmlns:p14="http://schemas.microsoft.com/office/powerpoint/2010/main" val="977133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1FA34-9981-4403-A8AD-55763113FFBF}"/>
              </a:ext>
            </a:extLst>
          </p:cNvPr>
          <p:cNvSpPr>
            <a:spLocks noGrp="1"/>
          </p:cNvSpPr>
          <p:nvPr>
            <p:ph type="title"/>
          </p:nvPr>
        </p:nvSpPr>
        <p:spPr/>
        <p:txBody>
          <a:bodyPr/>
          <a:lstStyle/>
          <a:p>
            <a:pPr algn="ctr"/>
            <a:r>
              <a:rPr lang="en-IN" dirty="0"/>
              <a:t>CONCLUSION</a:t>
            </a:r>
          </a:p>
        </p:txBody>
      </p:sp>
      <p:sp>
        <p:nvSpPr>
          <p:cNvPr id="3" name="Content Placeholder 2">
            <a:extLst>
              <a:ext uri="{FF2B5EF4-FFF2-40B4-BE49-F238E27FC236}">
                <a16:creationId xmlns:a16="http://schemas.microsoft.com/office/drawing/2014/main" id="{11209108-F8FD-4715-8385-EE7A2BD562B8}"/>
              </a:ext>
            </a:extLst>
          </p:cNvPr>
          <p:cNvSpPr>
            <a:spLocks noGrp="1"/>
          </p:cNvSpPr>
          <p:nvPr>
            <p:ph idx="1"/>
          </p:nvPr>
        </p:nvSpPr>
        <p:spPr>
          <a:xfrm>
            <a:off x="368710" y="2094271"/>
            <a:ext cx="10585802" cy="4085866"/>
          </a:xfrm>
        </p:spPr>
        <p:txBody>
          <a:bodyPr>
            <a:normAutofit/>
          </a:bodyPr>
          <a:lstStyle/>
          <a:p>
            <a:pPr marL="0" indent="0" algn="l">
              <a:buNone/>
            </a:pPr>
            <a:r>
              <a:rPr lang="en-US" sz="2800" i="0" dirty="0">
                <a:effectLst/>
                <a:latin typeface="+mj-lt"/>
              </a:rPr>
              <a:t>A firewall can simplify the task of protecting your site from unwanted intrusions. Without a firewall, each system that is attached to the internet has to be made secure and must provide a uniform level of security so that one machine cannot compromise another.</a:t>
            </a:r>
            <a:br>
              <a:rPr lang="en-US" sz="2800" i="0" dirty="0">
                <a:effectLst/>
                <a:latin typeface="+mj-lt"/>
              </a:rPr>
            </a:br>
            <a:endParaRPr lang="en-IN" sz="2800" dirty="0">
              <a:latin typeface="+mj-lt"/>
            </a:endParaRPr>
          </a:p>
        </p:txBody>
      </p:sp>
      <p:pic>
        <p:nvPicPr>
          <p:cNvPr id="4" name="Picture 3">
            <a:extLst>
              <a:ext uri="{FF2B5EF4-FFF2-40B4-BE49-F238E27FC236}">
                <a16:creationId xmlns:a16="http://schemas.microsoft.com/office/drawing/2014/main" id="{434E9458-8A13-4DBB-813A-5142FEC82FEA}"/>
              </a:ext>
            </a:extLst>
          </p:cNvPr>
          <p:cNvPicPr>
            <a:picLocks noChangeAspect="1"/>
          </p:cNvPicPr>
          <p:nvPr/>
        </p:nvPicPr>
        <p:blipFill>
          <a:blip r:embed="rId2"/>
          <a:stretch>
            <a:fillRect/>
          </a:stretch>
        </p:blipFill>
        <p:spPr>
          <a:xfrm>
            <a:off x="9707665" y="0"/>
            <a:ext cx="2484335" cy="1181202"/>
          </a:xfrm>
          <a:prstGeom prst="rect">
            <a:avLst/>
          </a:prstGeom>
        </p:spPr>
      </p:pic>
      <p:sp>
        <p:nvSpPr>
          <p:cNvPr id="5" name="Date Placeholder 4">
            <a:extLst>
              <a:ext uri="{FF2B5EF4-FFF2-40B4-BE49-F238E27FC236}">
                <a16:creationId xmlns:a16="http://schemas.microsoft.com/office/drawing/2014/main" id="{55DB9756-DA86-4175-9021-2E06C2D5BF9B}"/>
              </a:ext>
            </a:extLst>
          </p:cNvPr>
          <p:cNvSpPr>
            <a:spLocks noGrp="1"/>
          </p:cNvSpPr>
          <p:nvPr>
            <p:ph type="dt" sz="half" idx="10"/>
          </p:nvPr>
        </p:nvSpPr>
        <p:spPr/>
        <p:txBody>
          <a:bodyPr/>
          <a:lstStyle/>
          <a:p>
            <a:fld id="{1CFF3321-4EBA-46D6-97DF-0E3C4296290C}" type="datetime1">
              <a:rPr lang="en-IN" smtClean="0"/>
              <a:t>01-02-2022</a:t>
            </a:fld>
            <a:endParaRPr lang="en-IN"/>
          </a:p>
        </p:txBody>
      </p:sp>
      <p:sp>
        <p:nvSpPr>
          <p:cNvPr id="6" name="Footer Placeholder 5">
            <a:extLst>
              <a:ext uri="{FF2B5EF4-FFF2-40B4-BE49-F238E27FC236}">
                <a16:creationId xmlns:a16="http://schemas.microsoft.com/office/drawing/2014/main" id="{E6600977-1700-4910-B36F-7C0421BABAC0}"/>
              </a:ext>
            </a:extLst>
          </p:cNvPr>
          <p:cNvSpPr>
            <a:spLocks noGrp="1"/>
          </p:cNvSpPr>
          <p:nvPr>
            <p:ph type="ftr" sz="quarter" idx="11"/>
          </p:nvPr>
        </p:nvSpPr>
        <p:spPr/>
        <p:txBody>
          <a:bodyPr/>
          <a:lstStyle/>
          <a:p>
            <a:r>
              <a:rPr lang="en-IN"/>
              <a:t>Planning Network - Based Firewalls</a:t>
            </a:r>
          </a:p>
        </p:txBody>
      </p:sp>
      <p:sp>
        <p:nvSpPr>
          <p:cNvPr id="7" name="Slide Number Placeholder 6">
            <a:extLst>
              <a:ext uri="{FF2B5EF4-FFF2-40B4-BE49-F238E27FC236}">
                <a16:creationId xmlns:a16="http://schemas.microsoft.com/office/drawing/2014/main" id="{ECE71B1F-2268-4512-B2D0-28A6D99A72A3}"/>
              </a:ext>
            </a:extLst>
          </p:cNvPr>
          <p:cNvSpPr>
            <a:spLocks noGrp="1"/>
          </p:cNvSpPr>
          <p:nvPr>
            <p:ph type="sldNum" sz="quarter" idx="12"/>
          </p:nvPr>
        </p:nvSpPr>
        <p:spPr/>
        <p:txBody>
          <a:bodyPr>
            <a:normAutofit lnSpcReduction="10000"/>
          </a:bodyPr>
          <a:lstStyle/>
          <a:p>
            <a:fld id="{7AAAE2A6-789D-49E2-B3F4-4DDED9C4EC50}" type="slidenum">
              <a:rPr lang="en-IN" smtClean="0"/>
              <a:t>10</a:t>
            </a:fld>
            <a:endParaRPr lang="en-IN"/>
          </a:p>
        </p:txBody>
      </p:sp>
    </p:spTree>
    <p:extLst>
      <p:ext uri="{BB962C8B-B14F-4D97-AF65-F5344CB8AC3E}">
        <p14:creationId xmlns:p14="http://schemas.microsoft.com/office/powerpoint/2010/main" val="3910696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E5963C-A8CD-4F00-B725-92EE8E2FD509}"/>
              </a:ext>
            </a:extLst>
          </p:cNvPr>
          <p:cNvSpPr>
            <a:spLocks noGrp="1"/>
          </p:cNvSpPr>
          <p:nvPr>
            <p:ph idx="1"/>
          </p:nvPr>
        </p:nvSpPr>
        <p:spPr>
          <a:xfrm>
            <a:off x="1261872" y="2892490"/>
            <a:ext cx="8595360" cy="3287647"/>
          </a:xfrm>
        </p:spPr>
        <p:txBody>
          <a:bodyPr>
            <a:normAutofit/>
          </a:bodyPr>
          <a:lstStyle/>
          <a:p>
            <a:pPr marL="0" indent="0">
              <a:buNone/>
            </a:pPr>
            <a:r>
              <a:rPr lang="en-IN" sz="6000" dirty="0"/>
              <a:t>       THANK YOU</a:t>
            </a:r>
          </a:p>
        </p:txBody>
      </p:sp>
      <p:pic>
        <p:nvPicPr>
          <p:cNvPr id="4" name="Picture 3">
            <a:extLst>
              <a:ext uri="{FF2B5EF4-FFF2-40B4-BE49-F238E27FC236}">
                <a16:creationId xmlns:a16="http://schemas.microsoft.com/office/drawing/2014/main" id="{35BBE25D-4EE5-4CEA-A5F6-B4A1068B02D7}"/>
              </a:ext>
            </a:extLst>
          </p:cNvPr>
          <p:cNvPicPr>
            <a:picLocks noChangeAspect="1"/>
          </p:cNvPicPr>
          <p:nvPr/>
        </p:nvPicPr>
        <p:blipFill>
          <a:blip r:embed="rId2"/>
          <a:stretch>
            <a:fillRect/>
          </a:stretch>
        </p:blipFill>
        <p:spPr>
          <a:xfrm>
            <a:off x="9707665" y="0"/>
            <a:ext cx="2484335" cy="1181202"/>
          </a:xfrm>
          <a:prstGeom prst="rect">
            <a:avLst/>
          </a:prstGeom>
        </p:spPr>
      </p:pic>
      <p:sp>
        <p:nvSpPr>
          <p:cNvPr id="2" name="Date Placeholder 1">
            <a:extLst>
              <a:ext uri="{FF2B5EF4-FFF2-40B4-BE49-F238E27FC236}">
                <a16:creationId xmlns:a16="http://schemas.microsoft.com/office/drawing/2014/main" id="{DA8E39D2-AC35-4600-8074-1EEA4355C209}"/>
              </a:ext>
            </a:extLst>
          </p:cNvPr>
          <p:cNvSpPr>
            <a:spLocks noGrp="1"/>
          </p:cNvSpPr>
          <p:nvPr>
            <p:ph type="dt" sz="half" idx="10"/>
          </p:nvPr>
        </p:nvSpPr>
        <p:spPr/>
        <p:txBody>
          <a:bodyPr/>
          <a:lstStyle/>
          <a:p>
            <a:fld id="{0F2565F6-A41D-426A-8DD7-CF404B253173}" type="datetime1">
              <a:rPr lang="en-IN" smtClean="0"/>
              <a:t>01-02-2022</a:t>
            </a:fld>
            <a:endParaRPr lang="en-IN"/>
          </a:p>
        </p:txBody>
      </p:sp>
      <p:sp>
        <p:nvSpPr>
          <p:cNvPr id="5" name="Footer Placeholder 4">
            <a:extLst>
              <a:ext uri="{FF2B5EF4-FFF2-40B4-BE49-F238E27FC236}">
                <a16:creationId xmlns:a16="http://schemas.microsoft.com/office/drawing/2014/main" id="{9EC11C42-AFBB-4AB8-859C-1A48644FB25C}"/>
              </a:ext>
            </a:extLst>
          </p:cNvPr>
          <p:cNvSpPr>
            <a:spLocks noGrp="1"/>
          </p:cNvSpPr>
          <p:nvPr>
            <p:ph type="ftr" sz="quarter" idx="11"/>
          </p:nvPr>
        </p:nvSpPr>
        <p:spPr/>
        <p:txBody>
          <a:bodyPr/>
          <a:lstStyle/>
          <a:p>
            <a:r>
              <a:rPr lang="en-IN"/>
              <a:t>Planning Network - Based Firewalls</a:t>
            </a:r>
          </a:p>
        </p:txBody>
      </p:sp>
      <p:sp>
        <p:nvSpPr>
          <p:cNvPr id="6" name="Slide Number Placeholder 5">
            <a:extLst>
              <a:ext uri="{FF2B5EF4-FFF2-40B4-BE49-F238E27FC236}">
                <a16:creationId xmlns:a16="http://schemas.microsoft.com/office/drawing/2014/main" id="{DC325C2C-2890-4E3A-85C7-772BCAC8ACA2}"/>
              </a:ext>
            </a:extLst>
          </p:cNvPr>
          <p:cNvSpPr>
            <a:spLocks noGrp="1"/>
          </p:cNvSpPr>
          <p:nvPr>
            <p:ph type="sldNum" sz="quarter" idx="12"/>
          </p:nvPr>
        </p:nvSpPr>
        <p:spPr/>
        <p:txBody>
          <a:bodyPr>
            <a:normAutofit lnSpcReduction="10000"/>
          </a:bodyPr>
          <a:lstStyle/>
          <a:p>
            <a:fld id="{7AAAE2A6-789D-49E2-B3F4-4DDED9C4EC50}" type="slidenum">
              <a:rPr lang="en-IN" smtClean="0"/>
              <a:t>11</a:t>
            </a:fld>
            <a:endParaRPr lang="en-IN"/>
          </a:p>
        </p:txBody>
      </p:sp>
    </p:spTree>
    <p:extLst>
      <p:ext uri="{BB962C8B-B14F-4D97-AF65-F5344CB8AC3E}">
        <p14:creationId xmlns:p14="http://schemas.microsoft.com/office/powerpoint/2010/main" val="3872251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7E7D0-0FCC-45BD-BC1C-C81E198ECFA4}"/>
              </a:ext>
            </a:extLst>
          </p:cNvPr>
          <p:cNvSpPr>
            <a:spLocks noGrp="1"/>
          </p:cNvSpPr>
          <p:nvPr>
            <p:ph type="title"/>
          </p:nvPr>
        </p:nvSpPr>
        <p:spPr/>
        <p:txBody>
          <a:bodyPr/>
          <a:lstStyle/>
          <a:p>
            <a:r>
              <a:rPr lang="en-IN" dirty="0"/>
              <a:t>Outline</a:t>
            </a:r>
          </a:p>
        </p:txBody>
      </p:sp>
      <p:sp>
        <p:nvSpPr>
          <p:cNvPr id="3" name="Content Placeholder 2">
            <a:extLst>
              <a:ext uri="{FF2B5EF4-FFF2-40B4-BE49-F238E27FC236}">
                <a16:creationId xmlns:a16="http://schemas.microsoft.com/office/drawing/2014/main" id="{1B1FE82C-0191-4D71-91F3-7DA976107AAA}"/>
              </a:ext>
            </a:extLst>
          </p:cNvPr>
          <p:cNvSpPr>
            <a:spLocks noGrp="1"/>
          </p:cNvSpPr>
          <p:nvPr>
            <p:ph idx="1"/>
          </p:nvPr>
        </p:nvSpPr>
        <p:spPr/>
        <p:txBody>
          <a:bodyPr>
            <a:noAutofit/>
          </a:bodyPr>
          <a:lstStyle/>
          <a:p>
            <a:r>
              <a:rPr lang="en-IN" sz="2000" dirty="0"/>
              <a:t> Abstract</a:t>
            </a:r>
          </a:p>
          <a:p>
            <a:r>
              <a:rPr lang="en-IN" sz="2000" dirty="0"/>
              <a:t>Introduction</a:t>
            </a:r>
          </a:p>
          <a:p>
            <a:r>
              <a:rPr lang="en-IN" sz="2000" dirty="0"/>
              <a:t>Literature Survey</a:t>
            </a:r>
          </a:p>
          <a:p>
            <a:r>
              <a:rPr lang="en-IN" sz="2000" dirty="0"/>
              <a:t>Aim</a:t>
            </a:r>
          </a:p>
          <a:p>
            <a:r>
              <a:rPr lang="en-IN" sz="2000" dirty="0"/>
              <a:t>Objectives</a:t>
            </a:r>
          </a:p>
          <a:p>
            <a:r>
              <a:rPr lang="en-IN" sz="2000" dirty="0"/>
              <a:t>Outcomes of the work</a:t>
            </a:r>
          </a:p>
          <a:p>
            <a:r>
              <a:rPr lang="en-IN" sz="2000" dirty="0"/>
              <a:t>Features</a:t>
            </a:r>
          </a:p>
          <a:p>
            <a:r>
              <a:rPr lang="en-IN" sz="2000" dirty="0"/>
              <a:t>Methods</a:t>
            </a:r>
          </a:p>
          <a:p>
            <a:r>
              <a:rPr lang="en-IN" sz="2000" dirty="0"/>
              <a:t>Result</a:t>
            </a:r>
          </a:p>
          <a:p>
            <a:r>
              <a:rPr lang="en-IN" sz="2000" dirty="0"/>
              <a:t>Conclusion</a:t>
            </a:r>
          </a:p>
        </p:txBody>
      </p:sp>
      <p:pic>
        <p:nvPicPr>
          <p:cNvPr id="4" name="Picture 3">
            <a:extLst>
              <a:ext uri="{FF2B5EF4-FFF2-40B4-BE49-F238E27FC236}">
                <a16:creationId xmlns:a16="http://schemas.microsoft.com/office/drawing/2014/main" id="{BB42F55B-0353-498B-B877-0E02FFFFE8B2}"/>
              </a:ext>
            </a:extLst>
          </p:cNvPr>
          <p:cNvPicPr>
            <a:picLocks noChangeAspect="1"/>
          </p:cNvPicPr>
          <p:nvPr/>
        </p:nvPicPr>
        <p:blipFill>
          <a:blip r:embed="rId2"/>
          <a:stretch>
            <a:fillRect/>
          </a:stretch>
        </p:blipFill>
        <p:spPr>
          <a:xfrm>
            <a:off x="9707665" y="0"/>
            <a:ext cx="2484335" cy="1181202"/>
          </a:xfrm>
          <a:prstGeom prst="rect">
            <a:avLst/>
          </a:prstGeom>
        </p:spPr>
      </p:pic>
      <p:sp>
        <p:nvSpPr>
          <p:cNvPr id="5" name="Date Placeholder 4">
            <a:extLst>
              <a:ext uri="{FF2B5EF4-FFF2-40B4-BE49-F238E27FC236}">
                <a16:creationId xmlns:a16="http://schemas.microsoft.com/office/drawing/2014/main" id="{C74C1C63-DF1F-4107-8BD0-7D365596ABC3}"/>
              </a:ext>
            </a:extLst>
          </p:cNvPr>
          <p:cNvSpPr>
            <a:spLocks noGrp="1"/>
          </p:cNvSpPr>
          <p:nvPr>
            <p:ph type="dt" sz="half" idx="10"/>
          </p:nvPr>
        </p:nvSpPr>
        <p:spPr/>
        <p:txBody>
          <a:bodyPr/>
          <a:lstStyle/>
          <a:p>
            <a:fld id="{2CB10DC3-D360-445A-9D20-EC89793EF630}" type="datetime1">
              <a:rPr lang="en-IN" smtClean="0"/>
              <a:t>01-02-2022</a:t>
            </a:fld>
            <a:endParaRPr lang="en-IN"/>
          </a:p>
        </p:txBody>
      </p:sp>
      <p:sp>
        <p:nvSpPr>
          <p:cNvPr id="6" name="Footer Placeholder 5">
            <a:extLst>
              <a:ext uri="{FF2B5EF4-FFF2-40B4-BE49-F238E27FC236}">
                <a16:creationId xmlns:a16="http://schemas.microsoft.com/office/drawing/2014/main" id="{80AA59D4-E772-4DFE-BDC9-669EFC16DDED}"/>
              </a:ext>
            </a:extLst>
          </p:cNvPr>
          <p:cNvSpPr>
            <a:spLocks noGrp="1"/>
          </p:cNvSpPr>
          <p:nvPr>
            <p:ph type="ftr" sz="quarter" idx="11"/>
          </p:nvPr>
        </p:nvSpPr>
        <p:spPr/>
        <p:txBody>
          <a:bodyPr/>
          <a:lstStyle/>
          <a:p>
            <a:r>
              <a:rPr lang="en-IN"/>
              <a:t>Planning Network - Based Firewalls</a:t>
            </a:r>
          </a:p>
        </p:txBody>
      </p:sp>
      <p:sp>
        <p:nvSpPr>
          <p:cNvPr id="7" name="Slide Number Placeholder 6">
            <a:extLst>
              <a:ext uri="{FF2B5EF4-FFF2-40B4-BE49-F238E27FC236}">
                <a16:creationId xmlns:a16="http://schemas.microsoft.com/office/drawing/2014/main" id="{2DCADFD9-485E-403F-9D62-54204995DFDE}"/>
              </a:ext>
            </a:extLst>
          </p:cNvPr>
          <p:cNvSpPr>
            <a:spLocks noGrp="1"/>
          </p:cNvSpPr>
          <p:nvPr>
            <p:ph type="sldNum" sz="quarter" idx="12"/>
          </p:nvPr>
        </p:nvSpPr>
        <p:spPr/>
        <p:txBody>
          <a:bodyPr>
            <a:normAutofit lnSpcReduction="10000"/>
          </a:bodyPr>
          <a:lstStyle/>
          <a:p>
            <a:fld id="{7AAAE2A6-789D-49E2-B3F4-4DDED9C4EC50}" type="slidenum">
              <a:rPr lang="en-IN" smtClean="0"/>
              <a:t>2</a:t>
            </a:fld>
            <a:endParaRPr lang="en-IN"/>
          </a:p>
        </p:txBody>
      </p:sp>
    </p:spTree>
    <p:extLst>
      <p:ext uri="{BB962C8B-B14F-4D97-AF65-F5344CB8AC3E}">
        <p14:creationId xmlns:p14="http://schemas.microsoft.com/office/powerpoint/2010/main" val="1310549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F1D2B-1107-4201-B098-5D0846CF452A}"/>
              </a:ext>
            </a:extLst>
          </p:cNvPr>
          <p:cNvSpPr>
            <a:spLocks noGrp="1"/>
          </p:cNvSpPr>
          <p:nvPr>
            <p:ph type="title"/>
          </p:nvPr>
        </p:nvSpPr>
        <p:spPr/>
        <p:txBody>
          <a:bodyPr>
            <a:normAutofit/>
          </a:bodyPr>
          <a:lstStyle/>
          <a:p>
            <a:pPr algn="ctr"/>
            <a:r>
              <a:rPr lang="en-IN" sz="4000" dirty="0"/>
              <a:t>ABSTRACT</a:t>
            </a:r>
          </a:p>
        </p:txBody>
      </p:sp>
      <p:sp>
        <p:nvSpPr>
          <p:cNvPr id="3" name="Content Placeholder 2">
            <a:extLst>
              <a:ext uri="{FF2B5EF4-FFF2-40B4-BE49-F238E27FC236}">
                <a16:creationId xmlns:a16="http://schemas.microsoft.com/office/drawing/2014/main" id="{E738ADD7-6406-4B34-8E50-180A2CC5EDBB}"/>
              </a:ext>
            </a:extLst>
          </p:cNvPr>
          <p:cNvSpPr>
            <a:spLocks noGrp="1"/>
          </p:cNvSpPr>
          <p:nvPr>
            <p:ph idx="1"/>
          </p:nvPr>
        </p:nvSpPr>
        <p:spPr>
          <a:xfrm>
            <a:off x="336884" y="2133600"/>
            <a:ext cx="10617628" cy="4046537"/>
          </a:xfrm>
        </p:spPr>
        <p:txBody>
          <a:bodyPr>
            <a:normAutofit/>
          </a:bodyPr>
          <a:lstStyle/>
          <a:p>
            <a:pPr marL="0" indent="0">
              <a:buNone/>
            </a:pPr>
            <a:r>
              <a:rPr lang="en-US" sz="2800" i="0" dirty="0">
                <a:effectLst/>
                <a:latin typeface="+mj-lt"/>
              </a:rPr>
              <a:t>Network firewalls are security devices used to stop or mitigate unauthorized access to private networks connected to the Internet, especially intranets. The only traffic allowed on the network is defined via firewall policies – any other traffic attempting to access the network is blocked.</a:t>
            </a:r>
            <a:endParaRPr lang="en-IN" sz="2800" dirty="0">
              <a:latin typeface="+mj-lt"/>
            </a:endParaRPr>
          </a:p>
        </p:txBody>
      </p:sp>
      <p:pic>
        <p:nvPicPr>
          <p:cNvPr id="4" name="Picture 3">
            <a:extLst>
              <a:ext uri="{FF2B5EF4-FFF2-40B4-BE49-F238E27FC236}">
                <a16:creationId xmlns:a16="http://schemas.microsoft.com/office/drawing/2014/main" id="{900C9409-906F-4EE3-8C18-E14951B9EE06}"/>
              </a:ext>
            </a:extLst>
          </p:cNvPr>
          <p:cNvPicPr>
            <a:picLocks noChangeAspect="1"/>
          </p:cNvPicPr>
          <p:nvPr/>
        </p:nvPicPr>
        <p:blipFill>
          <a:blip r:embed="rId2"/>
          <a:stretch>
            <a:fillRect/>
          </a:stretch>
        </p:blipFill>
        <p:spPr>
          <a:xfrm>
            <a:off x="9707665" y="0"/>
            <a:ext cx="2484335" cy="1181202"/>
          </a:xfrm>
          <a:prstGeom prst="rect">
            <a:avLst/>
          </a:prstGeom>
        </p:spPr>
      </p:pic>
      <p:sp>
        <p:nvSpPr>
          <p:cNvPr id="5" name="Date Placeholder 4">
            <a:extLst>
              <a:ext uri="{FF2B5EF4-FFF2-40B4-BE49-F238E27FC236}">
                <a16:creationId xmlns:a16="http://schemas.microsoft.com/office/drawing/2014/main" id="{1D5EA909-5CE8-4E4E-9CBA-50DA29265827}"/>
              </a:ext>
            </a:extLst>
          </p:cNvPr>
          <p:cNvSpPr>
            <a:spLocks noGrp="1"/>
          </p:cNvSpPr>
          <p:nvPr>
            <p:ph type="dt" sz="half" idx="10"/>
          </p:nvPr>
        </p:nvSpPr>
        <p:spPr/>
        <p:txBody>
          <a:bodyPr/>
          <a:lstStyle/>
          <a:p>
            <a:fld id="{41DF93C2-C0A3-4E30-A8C2-8DC1D8D5D33C}" type="datetime1">
              <a:rPr lang="en-IN" smtClean="0"/>
              <a:t>01-02-2022</a:t>
            </a:fld>
            <a:endParaRPr lang="en-IN"/>
          </a:p>
        </p:txBody>
      </p:sp>
      <p:sp>
        <p:nvSpPr>
          <p:cNvPr id="6" name="Footer Placeholder 5">
            <a:extLst>
              <a:ext uri="{FF2B5EF4-FFF2-40B4-BE49-F238E27FC236}">
                <a16:creationId xmlns:a16="http://schemas.microsoft.com/office/drawing/2014/main" id="{E6C5B6FA-ED05-4F97-884F-8FA16468929B}"/>
              </a:ext>
            </a:extLst>
          </p:cNvPr>
          <p:cNvSpPr>
            <a:spLocks noGrp="1"/>
          </p:cNvSpPr>
          <p:nvPr>
            <p:ph type="ftr" sz="quarter" idx="11"/>
          </p:nvPr>
        </p:nvSpPr>
        <p:spPr/>
        <p:txBody>
          <a:bodyPr/>
          <a:lstStyle/>
          <a:p>
            <a:r>
              <a:rPr lang="en-IN"/>
              <a:t>Planning Network - Based Firewalls</a:t>
            </a:r>
          </a:p>
        </p:txBody>
      </p:sp>
      <p:sp>
        <p:nvSpPr>
          <p:cNvPr id="7" name="Slide Number Placeholder 6">
            <a:extLst>
              <a:ext uri="{FF2B5EF4-FFF2-40B4-BE49-F238E27FC236}">
                <a16:creationId xmlns:a16="http://schemas.microsoft.com/office/drawing/2014/main" id="{11DD08A0-8409-4A3A-9F9C-70DD3DEDEACB}"/>
              </a:ext>
            </a:extLst>
          </p:cNvPr>
          <p:cNvSpPr>
            <a:spLocks noGrp="1"/>
          </p:cNvSpPr>
          <p:nvPr>
            <p:ph type="sldNum" sz="quarter" idx="12"/>
          </p:nvPr>
        </p:nvSpPr>
        <p:spPr/>
        <p:txBody>
          <a:bodyPr>
            <a:normAutofit lnSpcReduction="10000"/>
          </a:bodyPr>
          <a:lstStyle/>
          <a:p>
            <a:fld id="{7AAAE2A6-789D-49E2-B3F4-4DDED9C4EC50}" type="slidenum">
              <a:rPr lang="en-IN" smtClean="0"/>
              <a:t>3</a:t>
            </a:fld>
            <a:endParaRPr lang="en-IN"/>
          </a:p>
        </p:txBody>
      </p:sp>
    </p:spTree>
    <p:extLst>
      <p:ext uri="{BB962C8B-B14F-4D97-AF65-F5344CB8AC3E}">
        <p14:creationId xmlns:p14="http://schemas.microsoft.com/office/powerpoint/2010/main" val="2962549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C42DA-B195-4528-A37E-F44746915523}"/>
              </a:ext>
            </a:extLst>
          </p:cNvPr>
          <p:cNvSpPr>
            <a:spLocks noGrp="1"/>
          </p:cNvSpPr>
          <p:nvPr>
            <p:ph type="title"/>
          </p:nvPr>
        </p:nvSpPr>
        <p:spPr>
          <a:xfrm>
            <a:off x="1261872" y="328437"/>
            <a:ext cx="9692640" cy="1325562"/>
          </a:xfrm>
        </p:spPr>
        <p:txBody>
          <a:bodyPr>
            <a:normAutofit/>
          </a:bodyPr>
          <a:lstStyle/>
          <a:p>
            <a:pPr algn="ctr"/>
            <a:r>
              <a:rPr lang="en-IN" sz="4000" dirty="0"/>
              <a:t>INTRODUCTION</a:t>
            </a:r>
          </a:p>
        </p:txBody>
      </p:sp>
      <p:sp>
        <p:nvSpPr>
          <p:cNvPr id="3" name="Content Placeholder 2">
            <a:extLst>
              <a:ext uri="{FF2B5EF4-FFF2-40B4-BE49-F238E27FC236}">
                <a16:creationId xmlns:a16="http://schemas.microsoft.com/office/drawing/2014/main" id="{CB0261C3-5F8A-43A3-BD5E-8EBDC4E7BA82}"/>
              </a:ext>
            </a:extLst>
          </p:cNvPr>
          <p:cNvSpPr>
            <a:spLocks noGrp="1"/>
          </p:cNvSpPr>
          <p:nvPr>
            <p:ph idx="1"/>
          </p:nvPr>
        </p:nvSpPr>
        <p:spPr>
          <a:xfrm>
            <a:off x="465221" y="2229853"/>
            <a:ext cx="10489291" cy="3950284"/>
          </a:xfrm>
        </p:spPr>
        <p:txBody>
          <a:bodyPr>
            <a:normAutofit/>
          </a:bodyPr>
          <a:lstStyle/>
          <a:p>
            <a:pPr marL="0" indent="0">
              <a:buNone/>
            </a:pPr>
            <a:r>
              <a:rPr lang="en-US" sz="2800" dirty="0">
                <a:latin typeface="+mj-lt"/>
              </a:rPr>
              <a:t>F</a:t>
            </a:r>
            <a:r>
              <a:rPr lang="en-US" sz="2800" i="0" dirty="0">
                <a:effectLst/>
                <a:latin typeface="+mj-lt"/>
              </a:rPr>
              <a:t>irewall is a network security device, either hardware or software-based, which monitors all incoming and outgoing traffic, and based on a defined set of security rules it accepts, rejects, or drops that specific traffic.</a:t>
            </a:r>
            <a:endParaRPr lang="en-IN" sz="2800" dirty="0">
              <a:latin typeface="+mj-lt"/>
            </a:endParaRPr>
          </a:p>
        </p:txBody>
      </p:sp>
      <p:pic>
        <p:nvPicPr>
          <p:cNvPr id="4" name="Picture 3">
            <a:extLst>
              <a:ext uri="{FF2B5EF4-FFF2-40B4-BE49-F238E27FC236}">
                <a16:creationId xmlns:a16="http://schemas.microsoft.com/office/drawing/2014/main" id="{13DB8389-D892-467F-96CA-ECA8CBAF0908}"/>
              </a:ext>
            </a:extLst>
          </p:cNvPr>
          <p:cNvPicPr>
            <a:picLocks noChangeAspect="1"/>
          </p:cNvPicPr>
          <p:nvPr/>
        </p:nvPicPr>
        <p:blipFill>
          <a:blip r:embed="rId2"/>
          <a:stretch>
            <a:fillRect/>
          </a:stretch>
        </p:blipFill>
        <p:spPr>
          <a:xfrm>
            <a:off x="9707665" y="0"/>
            <a:ext cx="2484335" cy="1181202"/>
          </a:xfrm>
          <a:prstGeom prst="rect">
            <a:avLst/>
          </a:prstGeom>
        </p:spPr>
      </p:pic>
      <p:sp>
        <p:nvSpPr>
          <p:cNvPr id="5" name="Date Placeholder 4">
            <a:extLst>
              <a:ext uri="{FF2B5EF4-FFF2-40B4-BE49-F238E27FC236}">
                <a16:creationId xmlns:a16="http://schemas.microsoft.com/office/drawing/2014/main" id="{999D7E62-F7DF-4D55-8BD0-9B58A828AE98}"/>
              </a:ext>
            </a:extLst>
          </p:cNvPr>
          <p:cNvSpPr>
            <a:spLocks noGrp="1"/>
          </p:cNvSpPr>
          <p:nvPr>
            <p:ph type="dt" sz="half" idx="10"/>
          </p:nvPr>
        </p:nvSpPr>
        <p:spPr/>
        <p:txBody>
          <a:bodyPr/>
          <a:lstStyle/>
          <a:p>
            <a:fld id="{08F20CF1-7B65-4576-B6F0-0FBF176B8509}" type="datetime1">
              <a:rPr lang="en-IN" smtClean="0"/>
              <a:t>01-02-2022</a:t>
            </a:fld>
            <a:endParaRPr lang="en-IN"/>
          </a:p>
        </p:txBody>
      </p:sp>
      <p:sp>
        <p:nvSpPr>
          <p:cNvPr id="6" name="Footer Placeholder 5">
            <a:extLst>
              <a:ext uri="{FF2B5EF4-FFF2-40B4-BE49-F238E27FC236}">
                <a16:creationId xmlns:a16="http://schemas.microsoft.com/office/drawing/2014/main" id="{499286BC-BBDB-402E-B89E-F0957B295290}"/>
              </a:ext>
            </a:extLst>
          </p:cNvPr>
          <p:cNvSpPr>
            <a:spLocks noGrp="1"/>
          </p:cNvSpPr>
          <p:nvPr>
            <p:ph type="ftr" sz="quarter" idx="11"/>
          </p:nvPr>
        </p:nvSpPr>
        <p:spPr/>
        <p:txBody>
          <a:bodyPr/>
          <a:lstStyle/>
          <a:p>
            <a:r>
              <a:rPr lang="en-IN"/>
              <a:t>Planning Network - Based Firewalls</a:t>
            </a:r>
          </a:p>
        </p:txBody>
      </p:sp>
      <p:sp>
        <p:nvSpPr>
          <p:cNvPr id="7" name="Slide Number Placeholder 6">
            <a:extLst>
              <a:ext uri="{FF2B5EF4-FFF2-40B4-BE49-F238E27FC236}">
                <a16:creationId xmlns:a16="http://schemas.microsoft.com/office/drawing/2014/main" id="{A6F840BB-8BD9-4EEB-BE56-FB5EBE488706}"/>
              </a:ext>
            </a:extLst>
          </p:cNvPr>
          <p:cNvSpPr>
            <a:spLocks noGrp="1"/>
          </p:cNvSpPr>
          <p:nvPr>
            <p:ph type="sldNum" sz="quarter" idx="12"/>
          </p:nvPr>
        </p:nvSpPr>
        <p:spPr/>
        <p:txBody>
          <a:bodyPr>
            <a:normAutofit lnSpcReduction="10000"/>
          </a:bodyPr>
          <a:lstStyle/>
          <a:p>
            <a:fld id="{7AAAE2A6-789D-49E2-B3F4-4DDED9C4EC50}" type="slidenum">
              <a:rPr lang="en-IN" smtClean="0"/>
              <a:t>4</a:t>
            </a:fld>
            <a:endParaRPr lang="en-IN"/>
          </a:p>
        </p:txBody>
      </p:sp>
    </p:spTree>
    <p:extLst>
      <p:ext uri="{BB962C8B-B14F-4D97-AF65-F5344CB8AC3E}">
        <p14:creationId xmlns:p14="http://schemas.microsoft.com/office/powerpoint/2010/main" val="3893645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41D10-E89A-4E8B-AC5B-6C9C3DA46668}"/>
              </a:ext>
            </a:extLst>
          </p:cNvPr>
          <p:cNvSpPr>
            <a:spLocks noGrp="1"/>
          </p:cNvSpPr>
          <p:nvPr>
            <p:ph type="title"/>
          </p:nvPr>
        </p:nvSpPr>
        <p:spPr>
          <a:xfrm>
            <a:off x="1352919" y="454689"/>
            <a:ext cx="9692640" cy="679645"/>
          </a:xfrm>
        </p:spPr>
        <p:txBody>
          <a:bodyPr>
            <a:normAutofit fontScale="90000"/>
          </a:bodyPr>
          <a:lstStyle/>
          <a:p>
            <a:pPr algn="ctr"/>
            <a:r>
              <a:rPr lang="en-IN" dirty="0"/>
              <a:t>LITERATURE SURVEY</a:t>
            </a:r>
          </a:p>
        </p:txBody>
      </p:sp>
      <p:graphicFrame>
        <p:nvGraphicFramePr>
          <p:cNvPr id="4" name="Table 4">
            <a:extLst>
              <a:ext uri="{FF2B5EF4-FFF2-40B4-BE49-F238E27FC236}">
                <a16:creationId xmlns:a16="http://schemas.microsoft.com/office/drawing/2014/main" id="{227AE78C-98F9-408C-9DB7-B01CB653D332}"/>
              </a:ext>
            </a:extLst>
          </p:cNvPr>
          <p:cNvGraphicFramePr>
            <a:graphicFrameLocks noGrp="1"/>
          </p:cNvGraphicFramePr>
          <p:nvPr>
            <p:ph idx="1"/>
            <p:extLst>
              <p:ext uri="{D42A27DB-BD31-4B8C-83A1-F6EECF244321}">
                <p14:modId xmlns:p14="http://schemas.microsoft.com/office/powerpoint/2010/main" val="1003805116"/>
              </p:ext>
            </p:extLst>
          </p:nvPr>
        </p:nvGraphicFramePr>
        <p:xfrm>
          <a:off x="151955" y="1694561"/>
          <a:ext cx="10997826" cy="4972718"/>
        </p:xfrm>
        <a:graphic>
          <a:graphicData uri="http://schemas.openxmlformats.org/drawingml/2006/table">
            <a:tbl>
              <a:tblPr firstRow="1" bandRow="1">
                <a:tableStyleId>{5C22544A-7EE6-4342-B048-85BDC9FD1C3A}</a:tableStyleId>
              </a:tblPr>
              <a:tblGrid>
                <a:gridCol w="862780">
                  <a:extLst>
                    <a:ext uri="{9D8B030D-6E8A-4147-A177-3AD203B41FA5}">
                      <a16:colId xmlns:a16="http://schemas.microsoft.com/office/drawing/2014/main" val="2363766334"/>
                    </a:ext>
                  </a:extLst>
                </a:gridCol>
                <a:gridCol w="1487898">
                  <a:extLst>
                    <a:ext uri="{9D8B030D-6E8A-4147-A177-3AD203B41FA5}">
                      <a16:colId xmlns:a16="http://schemas.microsoft.com/office/drawing/2014/main" val="3828571608"/>
                    </a:ext>
                  </a:extLst>
                </a:gridCol>
                <a:gridCol w="1945715">
                  <a:extLst>
                    <a:ext uri="{9D8B030D-6E8A-4147-A177-3AD203B41FA5}">
                      <a16:colId xmlns:a16="http://schemas.microsoft.com/office/drawing/2014/main" val="3476631447"/>
                    </a:ext>
                  </a:extLst>
                </a:gridCol>
                <a:gridCol w="2109219">
                  <a:extLst>
                    <a:ext uri="{9D8B030D-6E8A-4147-A177-3AD203B41FA5}">
                      <a16:colId xmlns:a16="http://schemas.microsoft.com/office/drawing/2014/main" val="856965399"/>
                    </a:ext>
                  </a:extLst>
                </a:gridCol>
                <a:gridCol w="4592214">
                  <a:extLst>
                    <a:ext uri="{9D8B030D-6E8A-4147-A177-3AD203B41FA5}">
                      <a16:colId xmlns:a16="http://schemas.microsoft.com/office/drawing/2014/main" val="1784851288"/>
                    </a:ext>
                  </a:extLst>
                </a:gridCol>
              </a:tblGrid>
              <a:tr h="1323618">
                <a:tc>
                  <a:txBody>
                    <a:bodyPr/>
                    <a:lstStyle/>
                    <a:p>
                      <a:r>
                        <a:rPr lang="en-IN" dirty="0"/>
                        <a:t>S.NO</a:t>
                      </a:r>
                    </a:p>
                  </a:txBody>
                  <a:tcPr/>
                </a:tc>
                <a:tc>
                  <a:txBody>
                    <a:bodyPr/>
                    <a:lstStyle/>
                    <a:p>
                      <a:r>
                        <a:rPr lang="en-IN" dirty="0"/>
                        <a:t>Author</a:t>
                      </a:r>
                    </a:p>
                  </a:txBody>
                  <a:tcPr/>
                </a:tc>
                <a:tc>
                  <a:txBody>
                    <a:bodyPr/>
                    <a:lstStyle/>
                    <a:p>
                      <a:r>
                        <a:rPr lang="en-IN" dirty="0"/>
                        <a:t>Title</a:t>
                      </a:r>
                    </a:p>
                  </a:txBody>
                  <a:tcPr/>
                </a:tc>
                <a:tc>
                  <a:txBody>
                    <a:bodyPr/>
                    <a:lstStyle/>
                    <a:p>
                      <a:r>
                        <a:rPr lang="en-IN" dirty="0"/>
                        <a:t>Publishing date</a:t>
                      </a:r>
                    </a:p>
                  </a:txBody>
                  <a:tcPr/>
                </a:tc>
                <a:tc>
                  <a:txBody>
                    <a:bodyPr/>
                    <a:lstStyle/>
                    <a:p>
                      <a:r>
                        <a:rPr lang="en-IN" dirty="0"/>
                        <a:t>About</a:t>
                      </a:r>
                    </a:p>
                  </a:txBody>
                  <a:tcPr/>
                </a:tc>
                <a:extLst>
                  <a:ext uri="{0D108BD9-81ED-4DB2-BD59-A6C34878D82A}">
                    <a16:rowId xmlns:a16="http://schemas.microsoft.com/office/drawing/2014/main" val="1486687769"/>
                  </a:ext>
                </a:extLst>
              </a:tr>
              <a:tr h="1775272">
                <a:tc>
                  <a:txBody>
                    <a:bodyPr/>
                    <a:lstStyle/>
                    <a:p>
                      <a:r>
                        <a:rPr lang="en-IN" dirty="0"/>
                        <a:t>1</a:t>
                      </a:r>
                    </a:p>
                  </a:txBody>
                  <a:tcPr/>
                </a:tc>
                <a:tc>
                  <a:txBody>
                    <a:bodyPr/>
                    <a:lstStyle/>
                    <a:p>
                      <a:r>
                        <a:rPr lang="en-IN" dirty="0" err="1"/>
                        <a:t>Habtamu</a:t>
                      </a:r>
                      <a:r>
                        <a:rPr lang="en-IN" dirty="0"/>
                        <a:t> Abie</a:t>
                      </a:r>
                    </a:p>
                  </a:txBody>
                  <a:tcPr/>
                </a:tc>
                <a:tc>
                  <a:txBody>
                    <a:bodyPr/>
                    <a:lstStyle/>
                    <a:p>
                      <a:r>
                        <a:rPr lang="en-IN" dirty="0"/>
                        <a:t>An overview of firewall Technologies</a:t>
                      </a:r>
                    </a:p>
                  </a:txBody>
                  <a:tcPr/>
                </a:tc>
                <a:tc>
                  <a:txBody>
                    <a:bodyPr/>
                    <a:lstStyle/>
                    <a:p>
                      <a:r>
                        <a:rPr lang="en-IN" dirty="0"/>
                        <a:t>December 2020</a:t>
                      </a:r>
                    </a:p>
                  </a:txBody>
                  <a:tcPr/>
                </a:tc>
                <a:tc>
                  <a:txBody>
                    <a:bodyPr/>
                    <a:lstStyle/>
                    <a:p>
                      <a:r>
                        <a:rPr lang="en-US" sz="1800" b="0" i="0" kern="1200" dirty="0">
                          <a:solidFill>
                            <a:schemeClr val="dk1"/>
                          </a:solidFill>
                          <a:effectLst/>
                          <a:latin typeface="+mn-lt"/>
                          <a:ea typeface="+mn-ea"/>
                          <a:cs typeface="+mn-cs"/>
                        </a:rPr>
                        <a:t>This article provides an overview of firewall </a:t>
                      </a:r>
                      <a:r>
                        <a:rPr lang="en-US" sz="1800" b="0" i="0" kern="1200" dirty="0" err="1">
                          <a:solidFill>
                            <a:schemeClr val="dk1"/>
                          </a:solidFill>
                          <a:effectLst/>
                          <a:latin typeface="+mn-lt"/>
                          <a:ea typeface="+mn-ea"/>
                          <a:cs typeface="+mn-cs"/>
                        </a:rPr>
                        <a:t>technologies.Firewall</a:t>
                      </a:r>
                      <a:r>
                        <a:rPr lang="en-US" sz="1800" b="0" i="0" kern="1200" dirty="0">
                          <a:solidFill>
                            <a:schemeClr val="dk1"/>
                          </a:solidFill>
                          <a:effectLst/>
                          <a:latin typeface="+mn-lt"/>
                          <a:ea typeface="+mn-ea"/>
                          <a:cs typeface="+mn-cs"/>
                        </a:rPr>
                        <a:t> technologies, network security, access control, security</a:t>
                      </a:r>
                    </a:p>
                    <a:p>
                      <a:r>
                        <a:rPr lang="en-US" sz="1800" b="0" i="0" kern="1200" dirty="0">
                          <a:solidFill>
                            <a:schemeClr val="dk1"/>
                          </a:solidFill>
                          <a:effectLst/>
                          <a:latin typeface="+mn-lt"/>
                          <a:ea typeface="+mn-ea"/>
                          <a:cs typeface="+mn-cs"/>
                        </a:rPr>
                        <a:t>policy, protective mechanisms</a:t>
                      </a:r>
                    </a:p>
                    <a:p>
                      <a:endParaRPr lang="en-IN" dirty="0"/>
                    </a:p>
                  </a:txBody>
                  <a:tcPr/>
                </a:tc>
                <a:extLst>
                  <a:ext uri="{0D108BD9-81ED-4DB2-BD59-A6C34878D82A}">
                    <a16:rowId xmlns:a16="http://schemas.microsoft.com/office/drawing/2014/main" val="1758518811"/>
                  </a:ext>
                </a:extLst>
              </a:tr>
              <a:tr h="1873828">
                <a:tc>
                  <a:txBody>
                    <a:bodyPr/>
                    <a:lstStyle/>
                    <a:p>
                      <a:r>
                        <a:rPr lang="en-IN" dirty="0"/>
                        <a:t>2</a:t>
                      </a:r>
                    </a:p>
                  </a:txBody>
                  <a:tcPr/>
                </a:tc>
                <a:tc>
                  <a:txBody>
                    <a:bodyPr/>
                    <a:lstStyle/>
                    <a:p>
                      <a:r>
                        <a:rPr lang="en-IN" dirty="0"/>
                        <a:t>Ajay Yadav</a:t>
                      </a:r>
                    </a:p>
                  </a:txBody>
                  <a:tcPr/>
                </a:tc>
                <a:tc>
                  <a:txBody>
                    <a:bodyPr/>
                    <a:lstStyle/>
                    <a:p>
                      <a:r>
                        <a:rPr lang="en-IN" dirty="0"/>
                        <a:t>Network Design:</a:t>
                      </a:r>
                    </a:p>
                    <a:p>
                      <a:r>
                        <a:rPr lang="en-IN" dirty="0"/>
                        <a:t>Firewall</a:t>
                      </a:r>
                    </a:p>
                  </a:txBody>
                  <a:tcPr/>
                </a:tc>
                <a:tc>
                  <a:txBody>
                    <a:bodyPr/>
                    <a:lstStyle/>
                    <a:p>
                      <a:r>
                        <a:rPr lang="en-IN" dirty="0"/>
                        <a:t>August 4, 2020</a:t>
                      </a:r>
                    </a:p>
                  </a:txBody>
                  <a:tcPr/>
                </a:tc>
                <a:tc>
                  <a:txBody>
                    <a:bodyPr/>
                    <a:lstStyle/>
                    <a:p>
                      <a:r>
                        <a:rPr lang="en-US" sz="1800" b="0" i="0" kern="1200" dirty="0">
                          <a:solidFill>
                            <a:schemeClr val="dk1"/>
                          </a:solidFill>
                          <a:effectLst/>
                          <a:latin typeface="+mn-lt"/>
                          <a:ea typeface="+mn-ea"/>
                          <a:cs typeface="+mn-cs"/>
                        </a:rPr>
                        <a:t>This article provided an in-depth overview of firewalls and their roles in protecting the corporate network. There are four main types of firewalls: packet-filtering, application gateways, circuit-level gateways and other firewalls.</a:t>
                      </a:r>
                      <a:endParaRPr lang="en-IN" dirty="0"/>
                    </a:p>
                  </a:txBody>
                  <a:tcPr/>
                </a:tc>
                <a:extLst>
                  <a:ext uri="{0D108BD9-81ED-4DB2-BD59-A6C34878D82A}">
                    <a16:rowId xmlns:a16="http://schemas.microsoft.com/office/drawing/2014/main" val="3891961684"/>
                  </a:ext>
                </a:extLst>
              </a:tr>
            </a:tbl>
          </a:graphicData>
        </a:graphic>
      </p:graphicFrame>
      <p:pic>
        <p:nvPicPr>
          <p:cNvPr id="5" name="Picture 4">
            <a:extLst>
              <a:ext uri="{FF2B5EF4-FFF2-40B4-BE49-F238E27FC236}">
                <a16:creationId xmlns:a16="http://schemas.microsoft.com/office/drawing/2014/main" id="{4F4742C8-091A-49E8-8180-7BA9286BAB71}"/>
              </a:ext>
            </a:extLst>
          </p:cNvPr>
          <p:cNvPicPr>
            <a:picLocks noChangeAspect="1"/>
          </p:cNvPicPr>
          <p:nvPr/>
        </p:nvPicPr>
        <p:blipFill>
          <a:blip r:embed="rId2"/>
          <a:stretch>
            <a:fillRect/>
          </a:stretch>
        </p:blipFill>
        <p:spPr>
          <a:xfrm>
            <a:off x="9707665" y="0"/>
            <a:ext cx="2484335" cy="1181202"/>
          </a:xfrm>
          <a:prstGeom prst="rect">
            <a:avLst/>
          </a:prstGeom>
        </p:spPr>
      </p:pic>
      <p:sp>
        <p:nvSpPr>
          <p:cNvPr id="3" name="Date Placeholder 2">
            <a:extLst>
              <a:ext uri="{FF2B5EF4-FFF2-40B4-BE49-F238E27FC236}">
                <a16:creationId xmlns:a16="http://schemas.microsoft.com/office/drawing/2014/main" id="{61F8959B-37C5-4BA5-BA11-42B48C87AB20}"/>
              </a:ext>
            </a:extLst>
          </p:cNvPr>
          <p:cNvSpPr>
            <a:spLocks noGrp="1"/>
          </p:cNvSpPr>
          <p:nvPr>
            <p:ph type="dt" sz="half" idx="10"/>
          </p:nvPr>
        </p:nvSpPr>
        <p:spPr/>
        <p:txBody>
          <a:bodyPr/>
          <a:lstStyle/>
          <a:p>
            <a:fld id="{58767515-300F-47CC-B966-3DBF30BF0D6C}" type="datetime1">
              <a:rPr lang="en-IN" smtClean="0"/>
              <a:t>01-02-2022</a:t>
            </a:fld>
            <a:endParaRPr lang="en-IN"/>
          </a:p>
        </p:txBody>
      </p:sp>
      <p:sp>
        <p:nvSpPr>
          <p:cNvPr id="6" name="Footer Placeholder 5">
            <a:extLst>
              <a:ext uri="{FF2B5EF4-FFF2-40B4-BE49-F238E27FC236}">
                <a16:creationId xmlns:a16="http://schemas.microsoft.com/office/drawing/2014/main" id="{F0A99F98-683A-46C8-9316-44BF966A5694}"/>
              </a:ext>
            </a:extLst>
          </p:cNvPr>
          <p:cNvSpPr>
            <a:spLocks noGrp="1"/>
          </p:cNvSpPr>
          <p:nvPr>
            <p:ph type="ftr" sz="quarter" idx="11"/>
          </p:nvPr>
        </p:nvSpPr>
        <p:spPr/>
        <p:txBody>
          <a:bodyPr/>
          <a:lstStyle/>
          <a:p>
            <a:r>
              <a:rPr lang="en-IN"/>
              <a:t>Planning Network - Based Firewalls</a:t>
            </a:r>
          </a:p>
        </p:txBody>
      </p:sp>
      <p:sp>
        <p:nvSpPr>
          <p:cNvPr id="7" name="Slide Number Placeholder 6">
            <a:extLst>
              <a:ext uri="{FF2B5EF4-FFF2-40B4-BE49-F238E27FC236}">
                <a16:creationId xmlns:a16="http://schemas.microsoft.com/office/drawing/2014/main" id="{D51A85BE-4A89-4D47-B7DE-3843E5838A75}"/>
              </a:ext>
            </a:extLst>
          </p:cNvPr>
          <p:cNvSpPr>
            <a:spLocks noGrp="1"/>
          </p:cNvSpPr>
          <p:nvPr>
            <p:ph type="sldNum" sz="quarter" idx="12"/>
          </p:nvPr>
        </p:nvSpPr>
        <p:spPr/>
        <p:txBody>
          <a:bodyPr>
            <a:normAutofit lnSpcReduction="10000"/>
          </a:bodyPr>
          <a:lstStyle/>
          <a:p>
            <a:fld id="{7AAAE2A6-789D-49E2-B3F4-4DDED9C4EC50}" type="slidenum">
              <a:rPr lang="en-IN" smtClean="0"/>
              <a:t>5</a:t>
            </a:fld>
            <a:endParaRPr lang="en-IN"/>
          </a:p>
        </p:txBody>
      </p:sp>
    </p:spTree>
    <p:extLst>
      <p:ext uri="{BB962C8B-B14F-4D97-AF65-F5344CB8AC3E}">
        <p14:creationId xmlns:p14="http://schemas.microsoft.com/office/powerpoint/2010/main" val="3483914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2EB82-9ED3-4A5A-ADF9-BB2994D9695F}"/>
              </a:ext>
            </a:extLst>
          </p:cNvPr>
          <p:cNvSpPr>
            <a:spLocks noGrp="1"/>
          </p:cNvSpPr>
          <p:nvPr>
            <p:ph type="title"/>
          </p:nvPr>
        </p:nvSpPr>
        <p:spPr/>
        <p:txBody>
          <a:bodyPr>
            <a:normAutofit/>
          </a:bodyPr>
          <a:lstStyle/>
          <a:p>
            <a:pPr algn="ctr"/>
            <a:r>
              <a:rPr lang="en-IN" sz="4000" dirty="0"/>
              <a:t>OBJECTIVES</a:t>
            </a:r>
          </a:p>
        </p:txBody>
      </p:sp>
      <p:sp>
        <p:nvSpPr>
          <p:cNvPr id="3" name="Content Placeholder 2">
            <a:extLst>
              <a:ext uri="{FF2B5EF4-FFF2-40B4-BE49-F238E27FC236}">
                <a16:creationId xmlns:a16="http://schemas.microsoft.com/office/drawing/2014/main" id="{F3E08D7A-49F6-4C71-965F-63E7D20F8084}"/>
              </a:ext>
            </a:extLst>
          </p:cNvPr>
          <p:cNvSpPr>
            <a:spLocks noGrp="1"/>
          </p:cNvSpPr>
          <p:nvPr>
            <p:ph idx="1"/>
          </p:nvPr>
        </p:nvSpPr>
        <p:spPr>
          <a:xfrm>
            <a:off x="429207" y="1828800"/>
            <a:ext cx="10412963" cy="4351337"/>
          </a:xfrm>
        </p:spPr>
        <p:txBody>
          <a:bodyPr>
            <a:normAutofit/>
          </a:bodyPr>
          <a:lstStyle/>
          <a:p>
            <a:pPr marL="0" indent="0">
              <a:buNone/>
            </a:pPr>
            <a:br>
              <a:rPr lang="en-IN" sz="2800" dirty="0"/>
            </a:br>
            <a:r>
              <a:rPr lang="en-US" sz="2800" b="0" i="0" dirty="0">
                <a:effectLst/>
              </a:rPr>
              <a:t>A firewall is anything, hardware or software, that monitors the transmission of packets of digital information that attempt to pass the perimeter of a network firewall perform two basic security functions:</a:t>
            </a:r>
            <a:br>
              <a:rPr lang="en-US" sz="2800" b="0" i="0" dirty="0">
                <a:effectLst/>
              </a:rPr>
            </a:br>
            <a:br>
              <a:rPr lang="en-US" sz="2800" b="0" i="0" dirty="0">
                <a:effectLst/>
              </a:rPr>
            </a:br>
            <a:r>
              <a:rPr lang="en-US" sz="2800" b="0" i="0" dirty="0">
                <a:effectLst/>
              </a:rPr>
              <a:t>1. Packet filtering </a:t>
            </a:r>
            <a:br>
              <a:rPr lang="en-US" sz="2800" b="0" i="0" dirty="0">
                <a:effectLst/>
              </a:rPr>
            </a:br>
            <a:r>
              <a:rPr lang="en-US" sz="2800" b="0" i="0" dirty="0">
                <a:effectLst/>
              </a:rPr>
              <a:t>2. Application proxy</a:t>
            </a:r>
            <a:br>
              <a:rPr lang="en-US" sz="2800" b="0" i="0" dirty="0">
                <a:effectLst/>
              </a:rPr>
            </a:br>
            <a:endParaRPr lang="en-IN" sz="2800" dirty="0"/>
          </a:p>
        </p:txBody>
      </p:sp>
      <p:pic>
        <p:nvPicPr>
          <p:cNvPr id="4" name="Picture 3">
            <a:extLst>
              <a:ext uri="{FF2B5EF4-FFF2-40B4-BE49-F238E27FC236}">
                <a16:creationId xmlns:a16="http://schemas.microsoft.com/office/drawing/2014/main" id="{E913E9BC-1D5D-4557-8B1D-40122B62A931}"/>
              </a:ext>
            </a:extLst>
          </p:cNvPr>
          <p:cNvPicPr>
            <a:picLocks noChangeAspect="1"/>
          </p:cNvPicPr>
          <p:nvPr/>
        </p:nvPicPr>
        <p:blipFill>
          <a:blip r:embed="rId2"/>
          <a:stretch>
            <a:fillRect/>
          </a:stretch>
        </p:blipFill>
        <p:spPr>
          <a:xfrm>
            <a:off x="9707665" y="0"/>
            <a:ext cx="2484335" cy="1181202"/>
          </a:xfrm>
          <a:prstGeom prst="rect">
            <a:avLst/>
          </a:prstGeom>
        </p:spPr>
      </p:pic>
      <p:sp>
        <p:nvSpPr>
          <p:cNvPr id="5" name="Date Placeholder 4">
            <a:extLst>
              <a:ext uri="{FF2B5EF4-FFF2-40B4-BE49-F238E27FC236}">
                <a16:creationId xmlns:a16="http://schemas.microsoft.com/office/drawing/2014/main" id="{80C089AF-C592-4426-BF50-40B55D980631}"/>
              </a:ext>
            </a:extLst>
          </p:cNvPr>
          <p:cNvSpPr>
            <a:spLocks noGrp="1"/>
          </p:cNvSpPr>
          <p:nvPr>
            <p:ph type="dt" sz="half" idx="10"/>
          </p:nvPr>
        </p:nvSpPr>
        <p:spPr/>
        <p:txBody>
          <a:bodyPr/>
          <a:lstStyle/>
          <a:p>
            <a:fld id="{656DE2B2-BAFA-4297-A370-88730EA27CCB}" type="datetime1">
              <a:rPr lang="en-IN" smtClean="0"/>
              <a:t>01-02-2022</a:t>
            </a:fld>
            <a:endParaRPr lang="en-IN"/>
          </a:p>
        </p:txBody>
      </p:sp>
      <p:sp>
        <p:nvSpPr>
          <p:cNvPr id="6" name="Footer Placeholder 5">
            <a:extLst>
              <a:ext uri="{FF2B5EF4-FFF2-40B4-BE49-F238E27FC236}">
                <a16:creationId xmlns:a16="http://schemas.microsoft.com/office/drawing/2014/main" id="{1D558E57-092D-4820-B84E-6FC7BF7F90DE}"/>
              </a:ext>
            </a:extLst>
          </p:cNvPr>
          <p:cNvSpPr>
            <a:spLocks noGrp="1"/>
          </p:cNvSpPr>
          <p:nvPr>
            <p:ph type="ftr" sz="quarter" idx="11"/>
          </p:nvPr>
        </p:nvSpPr>
        <p:spPr/>
        <p:txBody>
          <a:bodyPr/>
          <a:lstStyle/>
          <a:p>
            <a:r>
              <a:rPr lang="en-IN"/>
              <a:t>Planning Network - Based Firewalls</a:t>
            </a:r>
          </a:p>
        </p:txBody>
      </p:sp>
      <p:sp>
        <p:nvSpPr>
          <p:cNvPr id="7" name="Slide Number Placeholder 6">
            <a:extLst>
              <a:ext uri="{FF2B5EF4-FFF2-40B4-BE49-F238E27FC236}">
                <a16:creationId xmlns:a16="http://schemas.microsoft.com/office/drawing/2014/main" id="{9CFD115D-26F4-45B6-AFD8-DC2AAE4CB32D}"/>
              </a:ext>
            </a:extLst>
          </p:cNvPr>
          <p:cNvSpPr>
            <a:spLocks noGrp="1"/>
          </p:cNvSpPr>
          <p:nvPr>
            <p:ph type="sldNum" sz="quarter" idx="12"/>
          </p:nvPr>
        </p:nvSpPr>
        <p:spPr/>
        <p:txBody>
          <a:bodyPr>
            <a:normAutofit lnSpcReduction="10000"/>
          </a:bodyPr>
          <a:lstStyle/>
          <a:p>
            <a:fld id="{7AAAE2A6-789D-49E2-B3F4-4DDED9C4EC50}" type="slidenum">
              <a:rPr lang="en-IN" smtClean="0"/>
              <a:t>6</a:t>
            </a:fld>
            <a:endParaRPr lang="en-IN"/>
          </a:p>
        </p:txBody>
      </p:sp>
    </p:spTree>
    <p:extLst>
      <p:ext uri="{BB962C8B-B14F-4D97-AF65-F5344CB8AC3E}">
        <p14:creationId xmlns:p14="http://schemas.microsoft.com/office/powerpoint/2010/main" val="231380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1DA51-0CD6-4BF4-978D-EE232C208C9E}"/>
              </a:ext>
            </a:extLst>
          </p:cNvPr>
          <p:cNvSpPr>
            <a:spLocks noGrp="1"/>
          </p:cNvSpPr>
          <p:nvPr>
            <p:ph type="title"/>
          </p:nvPr>
        </p:nvSpPr>
        <p:spPr/>
        <p:txBody>
          <a:bodyPr>
            <a:normAutofit/>
          </a:bodyPr>
          <a:lstStyle/>
          <a:p>
            <a:pPr algn="ctr"/>
            <a:r>
              <a:rPr lang="en-IN" sz="4000" dirty="0"/>
              <a:t>FEATURES</a:t>
            </a:r>
          </a:p>
        </p:txBody>
      </p:sp>
      <p:sp>
        <p:nvSpPr>
          <p:cNvPr id="3" name="Content Placeholder 2">
            <a:extLst>
              <a:ext uri="{FF2B5EF4-FFF2-40B4-BE49-F238E27FC236}">
                <a16:creationId xmlns:a16="http://schemas.microsoft.com/office/drawing/2014/main" id="{07B0077E-810F-4751-B73B-A9F03898BFD3}"/>
              </a:ext>
            </a:extLst>
          </p:cNvPr>
          <p:cNvSpPr>
            <a:spLocks noGrp="1"/>
          </p:cNvSpPr>
          <p:nvPr>
            <p:ph idx="1"/>
          </p:nvPr>
        </p:nvSpPr>
        <p:spPr>
          <a:xfrm>
            <a:off x="438539" y="1828800"/>
            <a:ext cx="10450285" cy="4351337"/>
          </a:xfrm>
        </p:spPr>
        <p:txBody>
          <a:bodyPr>
            <a:normAutofit/>
          </a:bodyPr>
          <a:lstStyle/>
          <a:p>
            <a:pPr marL="0" indent="0">
              <a:buNone/>
            </a:pPr>
            <a:br>
              <a:rPr lang="en-US" sz="2800" b="0" i="0" dirty="0">
                <a:effectLst/>
              </a:rPr>
            </a:br>
            <a:r>
              <a:rPr lang="en-US" sz="2800" b="0" i="0" dirty="0">
                <a:effectLst/>
              </a:rPr>
              <a:t>•Logging unauthorized accesses into/out of a network</a:t>
            </a:r>
            <a:br>
              <a:rPr lang="en-US" sz="2800" b="0" i="0" dirty="0">
                <a:effectLst/>
              </a:rPr>
            </a:br>
            <a:r>
              <a:rPr lang="en-US" sz="2800" b="0" i="0" dirty="0">
                <a:effectLst/>
              </a:rPr>
              <a:t>•Providing VPN link to another network</a:t>
            </a:r>
            <a:br>
              <a:rPr lang="en-US" sz="2800" b="0" i="0" dirty="0">
                <a:effectLst/>
              </a:rPr>
            </a:br>
            <a:r>
              <a:rPr lang="en-US" sz="2800" b="0" i="0" dirty="0">
                <a:effectLst/>
              </a:rPr>
              <a:t>•Authenticating users</a:t>
            </a:r>
            <a:br>
              <a:rPr lang="en-US" sz="2800" b="0" i="0" dirty="0">
                <a:effectLst/>
              </a:rPr>
            </a:br>
            <a:r>
              <a:rPr lang="en-US" sz="2800" b="0" i="0" dirty="0">
                <a:effectLst/>
              </a:rPr>
              <a:t>•Shielding hosts inside the network from hackers</a:t>
            </a:r>
            <a:br>
              <a:rPr lang="en-US" sz="2800" b="0" i="0" dirty="0">
                <a:effectLst/>
              </a:rPr>
            </a:br>
            <a:r>
              <a:rPr lang="en-US" sz="2800" b="0" i="0" dirty="0">
                <a:effectLst/>
              </a:rPr>
              <a:t>•Caching data</a:t>
            </a:r>
            <a:br>
              <a:rPr lang="en-US" sz="2800" b="0" i="0" dirty="0">
                <a:effectLst/>
              </a:rPr>
            </a:br>
            <a:r>
              <a:rPr lang="en-US" sz="2800" b="0" i="0" dirty="0">
                <a:effectLst/>
              </a:rPr>
              <a:t>•Filtering content considered inappropriate or dangerous</a:t>
            </a:r>
            <a:r>
              <a:rPr lang="en-US" sz="2800" dirty="0"/>
              <a:t> </a:t>
            </a:r>
            <a:r>
              <a:rPr lang="en-US" sz="2800" b="0" i="0" dirty="0">
                <a:effectLst/>
              </a:rPr>
              <a:t>8 Firewall</a:t>
            </a:r>
            <a:endParaRPr lang="en-IN" sz="2800" dirty="0"/>
          </a:p>
        </p:txBody>
      </p:sp>
      <p:pic>
        <p:nvPicPr>
          <p:cNvPr id="4" name="Picture 3">
            <a:extLst>
              <a:ext uri="{FF2B5EF4-FFF2-40B4-BE49-F238E27FC236}">
                <a16:creationId xmlns:a16="http://schemas.microsoft.com/office/drawing/2014/main" id="{0523E976-2941-4E17-BB8C-1F55E02CDEB3}"/>
              </a:ext>
            </a:extLst>
          </p:cNvPr>
          <p:cNvPicPr>
            <a:picLocks noChangeAspect="1"/>
          </p:cNvPicPr>
          <p:nvPr/>
        </p:nvPicPr>
        <p:blipFill>
          <a:blip r:embed="rId2"/>
          <a:stretch>
            <a:fillRect/>
          </a:stretch>
        </p:blipFill>
        <p:spPr>
          <a:xfrm>
            <a:off x="9707665" y="9331"/>
            <a:ext cx="2484335" cy="1181202"/>
          </a:xfrm>
          <a:prstGeom prst="rect">
            <a:avLst/>
          </a:prstGeom>
        </p:spPr>
      </p:pic>
      <p:sp>
        <p:nvSpPr>
          <p:cNvPr id="5" name="Date Placeholder 4">
            <a:extLst>
              <a:ext uri="{FF2B5EF4-FFF2-40B4-BE49-F238E27FC236}">
                <a16:creationId xmlns:a16="http://schemas.microsoft.com/office/drawing/2014/main" id="{D0558594-7BEE-476E-9186-5054E1655B67}"/>
              </a:ext>
            </a:extLst>
          </p:cNvPr>
          <p:cNvSpPr>
            <a:spLocks noGrp="1"/>
          </p:cNvSpPr>
          <p:nvPr>
            <p:ph type="dt" sz="half" idx="10"/>
          </p:nvPr>
        </p:nvSpPr>
        <p:spPr/>
        <p:txBody>
          <a:bodyPr/>
          <a:lstStyle/>
          <a:p>
            <a:fld id="{25CBECC6-F253-4E30-84D3-AAE862F86768}" type="datetime1">
              <a:rPr lang="en-IN" smtClean="0"/>
              <a:t>01-02-2022</a:t>
            </a:fld>
            <a:endParaRPr lang="en-IN"/>
          </a:p>
        </p:txBody>
      </p:sp>
      <p:sp>
        <p:nvSpPr>
          <p:cNvPr id="6" name="Footer Placeholder 5">
            <a:extLst>
              <a:ext uri="{FF2B5EF4-FFF2-40B4-BE49-F238E27FC236}">
                <a16:creationId xmlns:a16="http://schemas.microsoft.com/office/drawing/2014/main" id="{7A7C973B-9BFD-4347-AA16-39222CC6AD5A}"/>
              </a:ext>
            </a:extLst>
          </p:cNvPr>
          <p:cNvSpPr>
            <a:spLocks noGrp="1"/>
          </p:cNvSpPr>
          <p:nvPr>
            <p:ph type="ftr" sz="quarter" idx="11"/>
          </p:nvPr>
        </p:nvSpPr>
        <p:spPr/>
        <p:txBody>
          <a:bodyPr/>
          <a:lstStyle/>
          <a:p>
            <a:r>
              <a:rPr lang="en-IN"/>
              <a:t>Planning Network - Based Firewalls</a:t>
            </a:r>
          </a:p>
        </p:txBody>
      </p:sp>
      <p:sp>
        <p:nvSpPr>
          <p:cNvPr id="7" name="Slide Number Placeholder 6">
            <a:extLst>
              <a:ext uri="{FF2B5EF4-FFF2-40B4-BE49-F238E27FC236}">
                <a16:creationId xmlns:a16="http://schemas.microsoft.com/office/drawing/2014/main" id="{A1C85E83-E852-4406-A543-7D10569E9B1F}"/>
              </a:ext>
            </a:extLst>
          </p:cNvPr>
          <p:cNvSpPr>
            <a:spLocks noGrp="1"/>
          </p:cNvSpPr>
          <p:nvPr>
            <p:ph type="sldNum" sz="quarter" idx="12"/>
          </p:nvPr>
        </p:nvSpPr>
        <p:spPr/>
        <p:txBody>
          <a:bodyPr>
            <a:normAutofit lnSpcReduction="10000"/>
          </a:bodyPr>
          <a:lstStyle/>
          <a:p>
            <a:fld id="{7AAAE2A6-789D-49E2-B3F4-4DDED9C4EC50}" type="slidenum">
              <a:rPr lang="en-IN" smtClean="0"/>
              <a:t>7</a:t>
            </a:fld>
            <a:endParaRPr lang="en-IN"/>
          </a:p>
        </p:txBody>
      </p:sp>
    </p:spTree>
    <p:extLst>
      <p:ext uri="{BB962C8B-B14F-4D97-AF65-F5344CB8AC3E}">
        <p14:creationId xmlns:p14="http://schemas.microsoft.com/office/powerpoint/2010/main" val="810270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7BEAE-3A0D-474D-AB9C-245E9D4FF84A}"/>
              </a:ext>
            </a:extLst>
          </p:cNvPr>
          <p:cNvSpPr>
            <a:spLocks noGrp="1"/>
          </p:cNvSpPr>
          <p:nvPr>
            <p:ph type="title"/>
          </p:nvPr>
        </p:nvSpPr>
        <p:spPr/>
        <p:txBody>
          <a:bodyPr/>
          <a:lstStyle/>
          <a:p>
            <a:pPr algn="ctr"/>
            <a:r>
              <a:rPr lang="en-IN" dirty="0"/>
              <a:t>METHODS</a:t>
            </a:r>
          </a:p>
        </p:txBody>
      </p:sp>
      <p:sp>
        <p:nvSpPr>
          <p:cNvPr id="3" name="Content Placeholder 2">
            <a:extLst>
              <a:ext uri="{FF2B5EF4-FFF2-40B4-BE49-F238E27FC236}">
                <a16:creationId xmlns:a16="http://schemas.microsoft.com/office/drawing/2014/main" id="{0E18772B-17C7-4786-ACCD-C9A126733749}"/>
              </a:ext>
            </a:extLst>
          </p:cNvPr>
          <p:cNvSpPr>
            <a:spLocks noGrp="1"/>
          </p:cNvSpPr>
          <p:nvPr>
            <p:ph idx="1"/>
          </p:nvPr>
        </p:nvSpPr>
        <p:spPr>
          <a:xfrm>
            <a:off x="324465" y="1828800"/>
            <a:ext cx="10630047" cy="4351337"/>
          </a:xfrm>
        </p:spPr>
        <p:txBody>
          <a:bodyPr>
            <a:normAutofit/>
          </a:bodyPr>
          <a:lstStyle/>
          <a:p>
            <a:pPr algn="l">
              <a:buFont typeface="+mj-lt"/>
              <a:buAutoNum type="arabicPeriod"/>
            </a:pPr>
            <a:r>
              <a:rPr lang="en-US" sz="3200" b="0" i="0" dirty="0">
                <a:effectLst/>
                <a:latin typeface="+mj-lt"/>
              </a:rPr>
              <a:t>Identify security requirements for your organization.</a:t>
            </a:r>
          </a:p>
          <a:p>
            <a:pPr algn="l">
              <a:buFont typeface="+mj-lt"/>
              <a:buAutoNum type="arabicPeriod"/>
            </a:pPr>
            <a:r>
              <a:rPr lang="en-US" sz="3200" b="0" i="0" dirty="0">
                <a:effectLst/>
                <a:latin typeface="+mj-lt"/>
              </a:rPr>
              <a:t>Define an overall security policy.</a:t>
            </a:r>
          </a:p>
          <a:p>
            <a:pPr algn="l">
              <a:buFont typeface="+mj-lt"/>
              <a:buAutoNum type="arabicPeriod"/>
            </a:pPr>
            <a:r>
              <a:rPr lang="en-US" sz="3200" b="0" i="0" dirty="0">
                <a:effectLst/>
                <a:latin typeface="+mj-lt"/>
              </a:rPr>
              <a:t>Define a firewall philosophy.</a:t>
            </a:r>
          </a:p>
          <a:p>
            <a:pPr algn="l">
              <a:buFont typeface="+mj-lt"/>
              <a:buAutoNum type="arabicPeriod"/>
            </a:pPr>
            <a:r>
              <a:rPr lang="en-US" sz="3200" b="0" i="0" dirty="0">
                <a:effectLst/>
                <a:latin typeface="+mj-lt"/>
              </a:rPr>
              <a:t>Identify permitted communications.</a:t>
            </a:r>
          </a:p>
          <a:p>
            <a:pPr algn="l">
              <a:buFont typeface="+mj-lt"/>
              <a:buAutoNum type="arabicPeriod"/>
            </a:pPr>
            <a:r>
              <a:rPr lang="en-US" sz="3200" b="0" i="0" dirty="0">
                <a:effectLst/>
                <a:latin typeface="+mj-lt"/>
              </a:rPr>
              <a:t>Identify the firewall enforcement points.</a:t>
            </a:r>
          </a:p>
          <a:p>
            <a:pPr marL="0" indent="0">
              <a:buNone/>
            </a:pPr>
            <a:endParaRPr lang="en-IN" sz="3200" dirty="0">
              <a:latin typeface="+mj-lt"/>
            </a:endParaRPr>
          </a:p>
        </p:txBody>
      </p:sp>
      <p:pic>
        <p:nvPicPr>
          <p:cNvPr id="4" name="Picture 3">
            <a:extLst>
              <a:ext uri="{FF2B5EF4-FFF2-40B4-BE49-F238E27FC236}">
                <a16:creationId xmlns:a16="http://schemas.microsoft.com/office/drawing/2014/main" id="{9BBBD44E-A698-4276-8FBF-A0D6250CC126}"/>
              </a:ext>
            </a:extLst>
          </p:cNvPr>
          <p:cNvPicPr>
            <a:picLocks noChangeAspect="1"/>
          </p:cNvPicPr>
          <p:nvPr/>
        </p:nvPicPr>
        <p:blipFill>
          <a:blip r:embed="rId2"/>
          <a:stretch>
            <a:fillRect/>
          </a:stretch>
        </p:blipFill>
        <p:spPr>
          <a:xfrm>
            <a:off x="9707665" y="0"/>
            <a:ext cx="2484335" cy="1181202"/>
          </a:xfrm>
          <a:prstGeom prst="rect">
            <a:avLst/>
          </a:prstGeom>
        </p:spPr>
      </p:pic>
      <p:sp>
        <p:nvSpPr>
          <p:cNvPr id="5" name="Date Placeholder 4">
            <a:extLst>
              <a:ext uri="{FF2B5EF4-FFF2-40B4-BE49-F238E27FC236}">
                <a16:creationId xmlns:a16="http://schemas.microsoft.com/office/drawing/2014/main" id="{B1DFC108-3159-4860-A1F0-B5BD1F064A3B}"/>
              </a:ext>
            </a:extLst>
          </p:cNvPr>
          <p:cNvSpPr>
            <a:spLocks noGrp="1"/>
          </p:cNvSpPr>
          <p:nvPr>
            <p:ph type="dt" sz="half" idx="10"/>
          </p:nvPr>
        </p:nvSpPr>
        <p:spPr/>
        <p:txBody>
          <a:bodyPr/>
          <a:lstStyle/>
          <a:p>
            <a:fld id="{A079F398-DDC7-4C41-A892-21D4B220201F}" type="datetime1">
              <a:rPr lang="en-IN" smtClean="0"/>
              <a:t>01-02-2022</a:t>
            </a:fld>
            <a:endParaRPr lang="en-IN"/>
          </a:p>
        </p:txBody>
      </p:sp>
      <p:sp>
        <p:nvSpPr>
          <p:cNvPr id="6" name="Footer Placeholder 5">
            <a:extLst>
              <a:ext uri="{FF2B5EF4-FFF2-40B4-BE49-F238E27FC236}">
                <a16:creationId xmlns:a16="http://schemas.microsoft.com/office/drawing/2014/main" id="{2490B5D6-0128-49D4-B4CF-F9F5297AB1C1}"/>
              </a:ext>
            </a:extLst>
          </p:cNvPr>
          <p:cNvSpPr>
            <a:spLocks noGrp="1"/>
          </p:cNvSpPr>
          <p:nvPr>
            <p:ph type="ftr" sz="quarter" idx="11"/>
          </p:nvPr>
        </p:nvSpPr>
        <p:spPr/>
        <p:txBody>
          <a:bodyPr/>
          <a:lstStyle/>
          <a:p>
            <a:r>
              <a:rPr lang="en-IN"/>
              <a:t>Planning Network - Based Firewalls</a:t>
            </a:r>
          </a:p>
        </p:txBody>
      </p:sp>
      <p:sp>
        <p:nvSpPr>
          <p:cNvPr id="7" name="Slide Number Placeholder 6">
            <a:extLst>
              <a:ext uri="{FF2B5EF4-FFF2-40B4-BE49-F238E27FC236}">
                <a16:creationId xmlns:a16="http://schemas.microsoft.com/office/drawing/2014/main" id="{6318B07C-8DB5-4290-A7DF-83E0B7FDE1E1}"/>
              </a:ext>
            </a:extLst>
          </p:cNvPr>
          <p:cNvSpPr>
            <a:spLocks noGrp="1"/>
          </p:cNvSpPr>
          <p:nvPr>
            <p:ph type="sldNum" sz="quarter" idx="12"/>
          </p:nvPr>
        </p:nvSpPr>
        <p:spPr/>
        <p:txBody>
          <a:bodyPr>
            <a:normAutofit lnSpcReduction="10000"/>
          </a:bodyPr>
          <a:lstStyle/>
          <a:p>
            <a:fld id="{7AAAE2A6-789D-49E2-B3F4-4DDED9C4EC50}" type="slidenum">
              <a:rPr lang="en-IN" smtClean="0"/>
              <a:t>8</a:t>
            </a:fld>
            <a:endParaRPr lang="en-IN"/>
          </a:p>
        </p:txBody>
      </p:sp>
    </p:spTree>
    <p:extLst>
      <p:ext uri="{BB962C8B-B14F-4D97-AF65-F5344CB8AC3E}">
        <p14:creationId xmlns:p14="http://schemas.microsoft.com/office/powerpoint/2010/main" val="3857776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58733-D4EC-4BE8-AAE6-B2BD516AD479}"/>
              </a:ext>
            </a:extLst>
          </p:cNvPr>
          <p:cNvSpPr>
            <a:spLocks noGrp="1"/>
          </p:cNvSpPr>
          <p:nvPr>
            <p:ph type="title"/>
          </p:nvPr>
        </p:nvSpPr>
        <p:spPr/>
        <p:txBody>
          <a:bodyPr>
            <a:normAutofit/>
          </a:bodyPr>
          <a:lstStyle/>
          <a:p>
            <a:pPr algn="ctr"/>
            <a:r>
              <a:rPr lang="en-IN" sz="4000" dirty="0"/>
              <a:t>RESULT</a:t>
            </a:r>
          </a:p>
        </p:txBody>
      </p:sp>
      <p:sp>
        <p:nvSpPr>
          <p:cNvPr id="3" name="Content Placeholder 2">
            <a:extLst>
              <a:ext uri="{FF2B5EF4-FFF2-40B4-BE49-F238E27FC236}">
                <a16:creationId xmlns:a16="http://schemas.microsoft.com/office/drawing/2014/main" id="{9D2E2C11-90FF-48AA-A6ED-FDB116DD003A}"/>
              </a:ext>
            </a:extLst>
          </p:cNvPr>
          <p:cNvSpPr>
            <a:spLocks noGrp="1"/>
          </p:cNvSpPr>
          <p:nvPr>
            <p:ph idx="1"/>
          </p:nvPr>
        </p:nvSpPr>
        <p:spPr>
          <a:xfrm>
            <a:off x="353961" y="1946787"/>
            <a:ext cx="10722078" cy="4351337"/>
          </a:xfrm>
        </p:spPr>
        <p:txBody>
          <a:bodyPr>
            <a:normAutofit/>
          </a:bodyPr>
          <a:lstStyle/>
          <a:p>
            <a:pPr marL="0" indent="0">
              <a:buNone/>
            </a:pPr>
            <a:r>
              <a:rPr lang="en-US" sz="3200" dirty="0">
                <a:latin typeface="+mj-lt"/>
              </a:rPr>
              <a:t>W</a:t>
            </a:r>
            <a:r>
              <a:rPr lang="en-US" sz="3200" i="0" dirty="0">
                <a:effectLst/>
                <a:latin typeface="+mj-lt"/>
              </a:rPr>
              <a:t>hen designing a firewall system is to create a security policy. The policy should define acceptable and unacceptable behavior, should state restrictions to resources.</a:t>
            </a:r>
            <a:endParaRPr lang="en-IN" sz="3200" dirty="0">
              <a:latin typeface="+mj-lt"/>
            </a:endParaRPr>
          </a:p>
        </p:txBody>
      </p:sp>
      <p:pic>
        <p:nvPicPr>
          <p:cNvPr id="4" name="Picture 3">
            <a:extLst>
              <a:ext uri="{FF2B5EF4-FFF2-40B4-BE49-F238E27FC236}">
                <a16:creationId xmlns:a16="http://schemas.microsoft.com/office/drawing/2014/main" id="{36F20B96-38C5-4E0E-8CDD-A5EA0E9ADB43}"/>
              </a:ext>
            </a:extLst>
          </p:cNvPr>
          <p:cNvPicPr>
            <a:picLocks noChangeAspect="1"/>
          </p:cNvPicPr>
          <p:nvPr/>
        </p:nvPicPr>
        <p:blipFill>
          <a:blip r:embed="rId2"/>
          <a:stretch>
            <a:fillRect/>
          </a:stretch>
        </p:blipFill>
        <p:spPr>
          <a:xfrm>
            <a:off x="9707665" y="0"/>
            <a:ext cx="2484335" cy="1181202"/>
          </a:xfrm>
          <a:prstGeom prst="rect">
            <a:avLst/>
          </a:prstGeom>
        </p:spPr>
      </p:pic>
      <p:sp>
        <p:nvSpPr>
          <p:cNvPr id="5" name="Date Placeholder 4">
            <a:extLst>
              <a:ext uri="{FF2B5EF4-FFF2-40B4-BE49-F238E27FC236}">
                <a16:creationId xmlns:a16="http://schemas.microsoft.com/office/drawing/2014/main" id="{CEB10057-D3CD-4DCF-A106-388A3925199A}"/>
              </a:ext>
            </a:extLst>
          </p:cNvPr>
          <p:cNvSpPr>
            <a:spLocks noGrp="1"/>
          </p:cNvSpPr>
          <p:nvPr>
            <p:ph type="dt" sz="half" idx="10"/>
          </p:nvPr>
        </p:nvSpPr>
        <p:spPr/>
        <p:txBody>
          <a:bodyPr/>
          <a:lstStyle/>
          <a:p>
            <a:fld id="{9F232654-DAD1-4C64-B4AC-CB831EF96033}" type="datetime1">
              <a:rPr lang="en-IN" smtClean="0"/>
              <a:t>01-02-2022</a:t>
            </a:fld>
            <a:endParaRPr lang="en-IN"/>
          </a:p>
        </p:txBody>
      </p:sp>
      <p:sp>
        <p:nvSpPr>
          <p:cNvPr id="6" name="Footer Placeholder 5">
            <a:extLst>
              <a:ext uri="{FF2B5EF4-FFF2-40B4-BE49-F238E27FC236}">
                <a16:creationId xmlns:a16="http://schemas.microsoft.com/office/drawing/2014/main" id="{F855F352-6655-42CD-AF68-0EAB8A226950}"/>
              </a:ext>
            </a:extLst>
          </p:cNvPr>
          <p:cNvSpPr>
            <a:spLocks noGrp="1"/>
          </p:cNvSpPr>
          <p:nvPr>
            <p:ph type="ftr" sz="quarter" idx="11"/>
          </p:nvPr>
        </p:nvSpPr>
        <p:spPr/>
        <p:txBody>
          <a:bodyPr/>
          <a:lstStyle/>
          <a:p>
            <a:r>
              <a:rPr lang="en-IN"/>
              <a:t>Planning Network - Based Firewalls</a:t>
            </a:r>
          </a:p>
        </p:txBody>
      </p:sp>
      <p:sp>
        <p:nvSpPr>
          <p:cNvPr id="7" name="Slide Number Placeholder 6">
            <a:extLst>
              <a:ext uri="{FF2B5EF4-FFF2-40B4-BE49-F238E27FC236}">
                <a16:creationId xmlns:a16="http://schemas.microsoft.com/office/drawing/2014/main" id="{5C31C468-B6EC-494F-A471-04F0C9467FBE}"/>
              </a:ext>
            </a:extLst>
          </p:cNvPr>
          <p:cNvSpPr>
            <a:spLocks noGrp="1"/>
          </p:cNvSpPr>
          <p:nvPr>
            <p:ph type="sldNum" sz="quarter" idx="12"/>
          </p:nvPr>
        </p:nvSpPr>
        <p:spPr/>
        <p:txBody>
          <a:bodyPr>
            <a:normAutofit lnSpcReduction="10000"/>
          </a:bodyPr>
          <a:lstStyle/>
          <a:p>
            <a:fld id="{7AAAE2A6-789D-49E2-B3F4-4DDED9C4EC50}" type="slidenum">
              <a:rPr lang="en-IN" smtClean="0"/>
              <a:t>9</a:t>
            </a:fld>
            <a:endParaRPr lang="en-IN"/>
          </a:p>
        </p:txBody>
      </p:sp>
    </p:spTree>
    <p:extLst>
      <p:ext uri="{BB962C8B-B14F-4D97-AF65-F5344CB8AC3E}">
        <p14:creationId xmlns:p14="http://schemas.microsoft.com/office/powerpoint/2010/main" val="1363109722"/>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298</TotalTime>
  <Words>488</Words>
  <Application>Microsoft Office PowerPoint</Application>
  <PresentationFormat>Widescreen</PresentationFormat>
  <Paragraphs>83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Schoolbook</vt:lpstr>
      <vt:lpstr>Wingdings 2</vt:lpstr>
      <vt:lpstr>View</vt:lpstr>
      <vt:lpstr>Planning Network-Based Firewalls</vt:lpstr>
      <vt:lpstr>Outline</vt:lpstr>
      <vt:lpstr>ABSTRACT</vt:lpstr>
      <vt:lpstr>INTRODUCTION</vt:lpstr>
      <vt:lpstr>LITERATURE SURVEY</vt:lpstr>
      <vt:lpstr>OBJECTIVES</vt:lpstr>
      <vt:lpstr>FEATURES</vt:lpstr>
      <vt:lpstr>METHODS</vt:lpstr>
      <vt:lpstr>RESULT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Planning Network-Based Firewalls</dc:title>
  <dc:creator>eppali pravallika</dc:creator>
  <cp:lastModifiedBy>eppali pravallika</cp:lastModifiedBy>
  <cp:revision>13</cp:revision>
  <dcterms:created xsi:type="dcterms:W3CDTF">2022-01-23T12:52:40Z</dcterms:created>
  <dcterms:modified xsi:type="dcterms:W3CDTF">2022-02-01T06:49:39Z</dcterms:modified>
</cp:coreProperties>
</file>