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59" r:id="rId6"/>
    <p:sldId id="269" r:id="rId7"/>
    <p:sldId id="260" r:id="rId8"/>
    <p:sldId id="264" r:id="rId9"/>
    <p:sldId id="265" r:id="rId10"/>
    <p:sldId id="266" r:id="rId11"/>
    <p:sldId id="267" r:id="rId12"/>
    <p:sldId id="268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ppali pravallika" initials="ep" lastIdx="1" clrIdx="0">
    <p:extLst>
      <p:ext uri="{19B8F6BF-5375-455C-9EA6-DF929625EA0E}">
        <p15:presenceInfo xmlns:p15="http://schemas.microsoft.com/office/powerpoint/2012/main" userId="d1df79820e35d6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09A-879A-4ACE-88C2-5C90F9A8F023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DDD5-61E4-4FB2-87D2-F0EE8BDB5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19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09A-879A-4ACE-88C2-5C90F9A8F023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DDD5-61E4-4FB2-87D2-F0EE8BDB5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97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09A-879A-4ACE-88C2-5C90F9A8F023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DDD5-61E4-4FB2-87D2-F0EE8BDB5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026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09A-879A-4ACE-88C2-5C90F9A8F023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DDD5-61E4-4FB2-87D2-F0EE8BDB5F2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8899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09A-879A-4ACE-88C2-5C90F9A8F023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DDD5-61E4-4FB2-87D2-F0EE8BDB5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898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09A-879A-4ACE-88C2-5C90F9A8F023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DDD5-61E4-4FB2-87D2-F0EE8BDB5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06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09A-879A-4ACE-88C2-5C90F9A8F023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DDD5-61E4-4FB2-87D2-F0EE8BDB5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435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09A-879A-4ACE-88C2-5C90F9A8F023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DDD5-61E4-4FB2-87D2-F0EE8BDB5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458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09A-879A-4ACE-88C2-5C90F9A8F023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DDD5-61E4-4FB2-87D2-F0EE8BDB5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6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09A-879A-4ACE-88C2-5C90F9A8F023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DDD5-61E4-4FB2-87D2-F0EE8BDB5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22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09A-879A-4ACE-88C2-5C90F9A8F023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DDD5-61E4-4FB2-87D2-F0EE8BDB5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5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09A-879A-4ACE-88C2-5C90F9A8F023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DDD5-61E4-4FB2-87D2-F0EE8BDB5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63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09A-879A-4ACE-88C2-5C90F9A8F023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DDD5-61E4-4FB2-87D2-F0EE8BDB5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95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09A-879A-4ACE-88C2-5C90F9A8F023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DDD5-61E4-4FB2-87D2-F0EE8BDB5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41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09A-879A-4ACE-88C2-5C90F9A8F023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DDD5-61E4-4FB2-87D2-F0EE8BDB5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7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09A-879A-4ACE-88C2-5C90F9A8F023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DDD5-61E4-4FB2-87D2-F0EE8BDB5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71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09A-879A-4ACE-88C2-5C90F9A8F023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DDD5-61E4-4FB2-87D2-F0EE8BDB5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44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4109A-879A-4ACE-88C2-5C90F9A8F023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3DDD5-61E4-4FB2-87D2-F0EE8BDB5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742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8DD11-4F3D-4BE5-B875-C5F2D3B5D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1576449"/>
          </a:xfrm>
        </p:spPr>
        <p:txBody>
          <a:bodyPr/>
          <a:lstStyle/>
          <a:p>
            <a:r>
              <a:rPr lang="en-IN" dirty="0"/>
              <a:t>Planning Network-Based Firewalls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468A3-0E6E-4811-979E-DC1DB25F7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6201" y="4622970"/>
            <a:ext cx="9001462" cy="1655762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IN" sz="2600" dirty="0">
                <a:solidFill>
                  <a:schemeClr val="tx1"/>
                </a:solidFill>
                <a:latin typeface="+mj-lt"/>
              </a:rPr>
              <a:t>Team Members:</a:t>
            </a:r>
          </a:p>
          <a:p>
            <a:pPr algn="r"/>
            <a:r>
              <a:rPr lang="en-IN" sz="2600" dirty="0" err="1">
                <a:solidFill>
                  <a:schemeClr val="tx1"/>
                </a:solidFill>
                <a:latin typeface="+mj-lt"/>
              </a:rPr>
              <a:t>E.Pravallika</a:t>
            </a:r>
            <a:r>
              <a:rPr lang="en-IN" sz="2600" dirty="0">
                <a:solidFill>
                  <a:schemeClr val="tx1"/>
                </a:solidFill>
                <a:latin typeface="+mj-lt"/>
              </a:rPr>
              <a:t> – 2010030046</a:t>
            </a:r>
          </a:p>
          <a:p>
            <a:pPr algn="r"/>
            <a:r>
              <a:rPr lang="en-IN" sz="2600" dirty="0">
                <a:solidFill>
                  <a:schemeClr val="tx1"/>
                </a:solidFill>
                <a:latin typeface="+mj-lt"/>
              </a:rPr>
              <a:t>Tahseen Begum – 2010030168</a:t>
            </a:r>
          </a:p>
          <a:p>
            <a:pPr algn="r"/>
            <a:r>
              <a:rPr lang="en-IN" sz="2600" dirty="0" err="1">
                <a:solidFill>
                  <a:schemeClr val="tx1"/>
                </a:solidFill>
                <a:latin typeface="+mj-lt"/>
              </a:rPr>
              <a:t>Keerthana</a:t>
            </a:r>
            <a:r>
              <a:rPr lang="en-IN" sz="2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2600" dirty="0" err="1">
                <a:solidFill>
                  <a:schemeClr val="tx1"/>
                </a:solidFill>
                <a:latin typeface="+mj-lt"/>
              </a:rPr>
              <a:t>Pulugam</a:t>
            </a:r>
            <a:r>
              <a:rPr lang="en-IN" sz="2600" dirty="0">
                <a:solidFill>
                  <a:schemeClr val="tx1"/>
                </a:solidFill>
                <a:latin typeface="+mj-lt"/>
              </a:rPr>
              <a:t> -  2010030445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6474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900BA-55FF-4AC4-97CD-2F52B8C05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57726"/>
            <a:ext cx="10353762" cy="5133474"/>
          </a:xfrm>
        </p:spPr>
        <p:txBody>
          <a:bodyPr>
            <a:normAutofit/>
          </a:bodyPr>
          <a:lstStyle/>
          <a:p>
            <a:r>
              <a:rPr lang="en-IN" sz="2400" dirty="0"/>
              <a:t>Configure DHCP Server and DNS IP ON ASA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2B84400-9154-4672-89FE-EE17848F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548062"/>
            <a:ext cx="4734176" cy="874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516FBD-643A-41AC-9236-810E84DC8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909" y="3428999"/>
            <a:ext cx="5764691" cy="22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2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17AC0-DF23-49D7-A251-FA096C88F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46484"/>
            <a:ext cx="10353762" cy="4844716"/>
          </a:xfrm>
        </p:spPr>
        <p:txBody>
          <a:bodyPr>
            <a:normAutofit/>
          </a:bodyPr>
          <a:lstStyle/>
          <a:p>
            <a:r>
              <a:rPr lang="en-IN" sz="2400" dirty="0"/>
              <a:t>Configure Default Route on ASA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Configure OSPF on ISO Router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7C346-B633-4B8E-8108-BADAC2B88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85" y="1606967"/>
            <a:ext cx="6169192" cy="831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B3FB33-71AA-4A3A-B3A1-B897060A8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084" y="3234991"/>
            <a:ext cx="44196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7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4F61-C216-4565-B1B2-E0F63EA2D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828736"/>
            <a:ext cx="10353762" cy="5299347"/>
          </a:xfrm>
        </p:spPr>
        <p:txBody>
          <a:bodyPr/>
          <a:lstStyle/>
          <a:p>
            <a:r>
              <a:rPr lang="en-IN" sz="2400" dirty="0"/>
              <a:t>Create Object Network &amp; Enable NAT on ASA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4B22DD-793E-42DA-A1F5-7F71C4F9D9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"/>
          <a:stretch/>
        </p:blipFill>
        <p:spPr>
          <a:xfrm>
            <a:off x="1074820" y="1539791"/>
            <a:ext cx="5585159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5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E782-7F48-4C5E-9A9A-B333A944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Alpha testing</a:t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4A5BAA-A567-4976-B105-B559569BB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Montserrat SemiBold" panose="00000700000000000000" pitchFamily="2" charset="0"/>
              </a:rPr>
              <a:t>We successfully connected between routers, switches using cables.</a:t>
            </a:r>
          </a:p>
          <a:p>
            <a:r>
              <a:rPr lang="en-US" sz="2400" dirty="0">
                <a:latin typeface="Montserrat SemiBold" panose="00000700000000000000" pitchFamily="2" charset="0"/>
              </a:rPr>
              <a:t>Then configured the </a:t>
            </a:r>
            <a:r>
              <a:rPr lang="en-IN" sz="2400" dirty="0"/>
              <a:t>IP According to ASA</a:t>
            </a:r>
            <a:r>
              <a:rPr lang="en-US" sz="2400" dirty="0">
                <a:latin typeface="Montserrat SemiBold" panose="00000700000000000000" pitchFamily="2" charset="0"/>
              </a:rPr>
              <a:t> &amp; </a:t>
            </a:r>
            <a:r>
              <a:rPr lang="en-IN" sz="2400" dirty="0"/>
              <a:t>ISP Router.</a:t>
            </a:r>
            <a:endParaRPr lang="en-US" sz="2400" dirty="0">
              <a:latin typeface="Montserrat SemiBold" panose="00000700000000000000" pitchFamily="2" charset="0"/>
            </a:endParaRPr>
          </a:p>
          <a:p>
            <a:r>
              <a:rPr lang="en-US" sz="2400" dirty="0">
                <a:latin typeface="Montserrat SemiBold" panose="00000700000000000000" pitchFamily="2" charset="0"/>
              </a:rPr>
              <a:t>The access list to the ASA outside interface in the “IN” direction.</a:t>
            </a:r>
          </a:p>
          <a:p>
            <a:r>
              <a:rPr lang="en-US" sz="2400" dirty="0">
                <a:latin typeface="Montserrat SemiBold" panose="00000700000000000000" pitchFamily="2" charset="0"/>
              </a:rPr>
              <a:t>Finally firewall is successfully implemented. </a:t>
            </a:r>
            <a:endParaRPr lang="en-IN" sz="2400" dirty="0">
              <a:latin typeface="Montserrat SemiBold" panose="00000700000000000000" pitchFamily="2" charset="0"/>
            </a:endParaRPr>
          </a:p>
          <a:p>
            <a:endParaRPr lang="en-US" sz="2400" dirty="0">
              <a:latin typeface="Montserrat SemiBold" panose="00000700000000000000" pitchFamily="2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48346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43A4-8DCC-4A0F-BCED-40C687F7B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96" y="2447277"/>
            <a:ext cx="10353761" cy="1326321"/>
          </a:xfrm>
        </p:spPr>
        <p:txBody>
          <a:bodyPr>
            <a:normAutofit/>
          </a:bodyPr>
          <a:lstStyle/>
          <a:p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7489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69F1-E74E-4872-A91C-9E504729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5249-1E2A-497C-A6D9-1AA9C79A8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282495"/>
            <a:ext cx="10353762" cy="3695136"/>
          </a:xfrm>
        </p:spPr>
        <p:txBody>
          <a:bodyPr>
            <a:normAutofit/>
          </a:bodyPr>
          <a:lstStyle/>
          <a:p>
            <a:r>
              <a:rPr lang="en-IN" sz="2800" dirty="0"/>
              <a:t>Introduction</a:t>
            </a:r>
          </a:p>
          <a:p>
            <a:r>
              <a:rPr lang="en-IN" sz="2800" dirty="0"/>
              <a:t>Implementation flow chart</a:t>
            </a:r>
          </a:p>
          <a:p>
            <a:r>
              <a:rPr lang="en-IN" sz="2800" dirty="0" err="1"/>
              <a:t>Github</a:t>
            </a:r>
            <a:r>
              <a:rPr lang="en-IN" sz="2800" dirty="0"/>
              <a:t> commits</a:t>
            </a:r>
          </a:p>
          <a:p>
            <a:r>
              <a:rPr lang="en-IN" sz="2800" dirty="0"/>
              <a:t> Work progress </a:t>
            </a:r>
          </a:p>
          <a:p>
            <a:r>
              <a:rPr lang="en-IN" sz="2800" dirty="0"/>
              <a:t>Alpha testing</a:t>
            </a:r>
          </a:p>
        </p:txBody>
      </p:sp>
    </p:spTree>
    <p:extLst>
      <p:ext uri="{BB962C8B-B14F-4D97-AF65-F5344CB8AC3E}">
        <p14:creationId xmlns:p14="http://schemas.microsoft.com/office/powerpoint/2010/main" val="190373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C378-3AFE-410A-9396-AD3EC1FC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D5788-B00C-4E4A-A04D-42F6C31A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effectLst/>
                <a:latin typeface="Montserrat SemiBold" panose="00000700000000000000" pitchFamily="2" charset="0"/>
              </a:rPr>
              <a:t>T</a:t>
            </a:r>
            <a:r>
              <a:rPr lang="en-US" sz="2800" b="1" i="0" dirty="0">
                <a:effectLst/>
                <a:latin typeface="Montserrat SemiBold" panose="00000700000000000000" pitchFamily="2" charset="0"/>
              </a:rPr>
              <a:t>he ASA (</a:t>
            </a:r>
            <a:r>
              <a:rPr lang="en-IN" sz="2400" b="0" i="0" dirty="0">
                <a:effectLst/>
                <a:latin typeface="Montserrat SemiBold" panose="00000700000000000000" pitchFamily="2" charset="0"/>
              </a:rPr>
              <a:t>Adaptive Security Appliance</a:t>
            </a:r>
            <a:r>
              <a:rPr lang="en-US" sz="2800" b="1" i="0" dirty="0">
                <a:effectLst/>
                <a:latin typeface="Montserrat SemiBold" panose="00000700000000000000" pitchFamily="2" charset="0"/>
              </a:rPr>
              <a:t>) allows traffic to flow freely from an inside network (higher security level) to an outside network (lower security level)</a:t>
            </a:r>
            <a:r>
              <a:rPr lang="en-US" sz="2800" b="0" i="0" dirty="0">
                <a:effectLst/>
                <a:latin typeface="Montserrat SemiBold" panose="00000700000000000000" pitchFamily="2" charset="0"/>
              </a:rPr>
              <a:t>. </a:t>
            </a:r>
            <a:r>
              <a:rPr lang="en-US" sz="2800" dirty="0">
                <a:effectLst/>
                <a:latin typeface="Montserrat SemiBold" panose="00000700000000000000" pitchFamily="2" charset="0"/>
              </a:rPr>
              <a:t>Here we</a:t>
            </a:r>
            <a:r>
              <a:rPr lang="en-US" sz="2800" b="0" i="0" dirty="0">
                <a:effectLst/>
                <a:latin typeface="Montserrat SemiBold" panose="00000700000000000000" pitchFamily="2" charset="0"/>
              </a:rPr>
              <a:t> can apply an access rule to limit traffic from inside to outside, or allow traffic from outside to inside.</a:t>
            </a:r>
            <a:endParaRPr lang="en-IN" sz="2800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54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3106-7E52-4390-998A-C06368492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6451" y="499829"/>
            <a:ext cx="9001462" cy="846220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Implementation flow chart</a:t>
            </a:r>
            <a:br>
              <a:rPr lang="en-IN" sz="3600" dirty="0"/>
            </a:b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82E641-1CDC-4BA0-B330-2DA0C258FE28}"/>
              </a:ext>
            </a:extLst>
          </p:cNvPr>
          <p:cNvSpPr/>
          <p:nvPr/>
        </p:nvSpPr>
        <p:spPr>
          <a:xfrm>
            <a:off x="9865194" y="1416033"/>
            <a:ext cx="1024336" cy="12562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SERVER</a:t>
            </a:r>
          </a:p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EBD275-FD44-4E39-874A-BC47BC6378DE}"/>
              </a:ext>
            </a:extLst>
          </p:cNvPr>
          <p:cNvSpPr/>
          <p:nvPr/>
        </p:nvSpPr>
        <p:spPr>
          <a:xfrm>
            <a:off x="7045786" y="1601225"/>
            <a:ext cx="1475874" cy="8462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Router</a:t>
            </a:r>
          </a:p>
        </p:txBody>
      </p:sp>
      <p:pic>
        <p:nvPicPr>
          <p:cNvPr id="1026" name="Picture 2" descr="10 Best Free Firewall Programs (Updated February 2022)">
            <a:extLst>
              <a:ext uri="{FF2B5EF4-FFF2-40B4-BE49-F238E27FC236}">
                <a16:creationId xmlns:a16="http://schemas.microsoft.com/office/drawing/2014/main" id="{A25DAA75-C42F-4715-8119-EE38967F39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9" t="10287" r="16536" b="1724"/>
          <a:stretch/>
        </p:blipFill>
        <p:spPr bwMode="auto">
          <a:xfrm>
            <a:off x="2896660" y="5099964"/>
            <a:ext cx="1743871" cy="153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10 Best Free Firewall Programs (Updated February 2022)">
            <a:extLst>
              <a:ext uri="{FF2B5EF4-FFF2-40B4-BE49-F238E27FC236}">
                <a16:creationId xmlns:a16="http://schemas.microsoft.com/office/drawing/2014/main" id="{359B8E24-9B9A-4B7A-98E9-0B1D24AA6F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9" t="10287" r="16536" b="1724"/>
          <a:stretch/>
        </p:blipFill>
        <p:spPr bwMode="auto">
          <a:xfrm>
            <a:off x="6096000" y="5099964"/>
            <a:ext cx="1743871" cy="153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9FEE4F5-54A1-4857-AEF2-17D3E199C875}"/>
              </a:ext>
            </a:extLst>
          </p:cNvPr>
          <p:cNvCxnSpPr/>
          <p:nvPr/>
        </p:nvCxnSpPr>
        <p:spPr>
          <a:xfrm rot="10800000">
            <a:off x="1572126" y="-449179"/>
            <a:ext cx="6865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1E2341-F99E-4BAD-B0AB-BAAFFB1E311E}"/>
              </a:ext>
            </a:extLst>
          </p:cNvPr>
          <p:cNvSpPr/>
          <p:nvPr/>
        </p:nvSpPr>
        <p:spPr>
          <a:xfrm>
            <a:off x="4512312" y="1376363"/>
            <a:ext cx="1189940" cy="12959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  <a:p>
            <a:pPr algn="ctr"/>
            <a:r>
              <a:rPr lang="en-IN" sz="2000" dirty="0"/>
              <a:t>ASA</a:t>
            </a:r>
          </a:p>
          <a:p>
            <a:pPr algn="ctr"/>
            <a:endParaRPr lang="en-IN" sz="2000" dirty="0"/>
          </a:p>
        </p:txBody>
      </p:sp>
      <p:pic>
        <p:nvPicPr>
          <p:cNvPr id="29" name="Picture 2" descr="10 Best Free Firewall Programs (Updated February 2022)">
            <a:extLst>
              <a:ext uri="{FF2B5EF4-FFF2-40B4-BE49-F238E27FC236}">
                <a16:creationId xmlns:a16="http://schemas.microsoft.com/office/drawing/2014/main" id="{A063C34E-22AF-4566-AED5-6934D7272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9" t="10287" r="16536" b="1724"/>
          <a:stretch/>
        </p:blipFill>
        <p:spPr bwMode="auto">
          <a:xfrm>
            <a:off x="409073" y="3079676"/>
            <a:ext cx="1743871" cy="153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9FC67C0-B572-4D86-B9D3-568F3CDCCC1D}"/>
              </a:ext>
            </a:extLst>
          </p:cNvPr>
          <p:cNvCxnSpPr>
            <a:cxnSpLocks/>
            <a:stCxn id="29" idx="0"/>
            <a:endCxn id="6" idx="1"/>
          </p:cNvCxnSpPr>
          <p:nvPr/>
        </p:nvCxnSpPr>
        <p:spPr>
          <a:xfrm rot="5400000" flipH="1" flipV="1">
            <a:off x="2368990" y="936355"/>
            <a:ext cx="1055340" cy="3231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D870A0E-B33D-4927-8C22-A0145E7CAE0D}"/>
              </a:ext>
            </a:extLst>
          </p:cNvPr>
          <p:cNvSpPr/>
          <p:nvPr/>
        </p:nvSpPr>
        <p:spPr>
          <a:xfrm>
            <a:off x="4369345" y="3427377"/>
            <a:ext cx="1475874" cy="846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Switch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9AA01C-D83E-4640-AA10-D7DA116507F6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5702252" y="2024335"/>
            <a:ext cx="13435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B791DF-2ECE-48B9-B104-9866C610696C}"/>
              </a:ext>
            </a:extLst>
          </p:cNvPr>
          <p:cNvCxnSpPr>
            <a:cxnSpLocks/>
            <a:stCxn id="15" idx="6"/>
            <a:endCxn id="10" idx="1"/>
          </p:cNvCxnSpPr>
          <p:nvPr/>
        </p:nvCxnSpPr>
        <p:spPr>
          <a:xfrm>
            <a:off x="8521660" y="2024335"/>
            <a:ext cx="1343534" cy="19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B640B1-608F-4AD2-A705-CBBE1403B352}"/>
              </a:ext>
            </a:extLst>
          </p:cNvPr>
          <p:cNvCxnSpPr>
            <a:stCxn id="6" idx="2"/>
            <a:endCxn id="6" idx="2"/>
          </p:cNvCxnSpPr>
          <p:nvPr/>
        </p:nvCxnSpPr>
        <p:spPr>
          <a:xfrm>
            <a:off x="5107282" y="267230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317B96-1633-49C9-B2A8-235A315C19EC}"/>
              </a:ext>
            </a:extLst>
          </p:cNvPr>
          <p:cNvCxnSpPr>
            <a:stCxn id="6" idx="2"/>
            <a:endCxn id="19" idx="0"/>
          </p:cNvCxnSpPr>
          <p:nvPr/>
        </p:nvCxnSpPr>
        <p:spPr>
          <a:xfrm>
            <a:off x="5107282" y="2672308"/>
            <a:ext cx="0" cy="75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7E3AF3D-B026-4AE3-AD66-E032A7A7DADB}"/>
              </a:ext>
            </a:extLst>
          </p:cNvPr>
          <p:cNvCxnSpPr>
            <a:stCxn id="19" idx="2"/>
            <a:endCxn id="1026" idx="0"/>
          </p:cNvCxnSpPr>
          <p:nvPr/>
        </p:nvCxnSpPr>
        <p:spPr>
          <a:xfrm flipH="1">
            <a:off x="3768596" y="4273597"/>
            <a:ext cx="1338686" cy="82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FC3C79-DF90-4878-BB24-41318D73D0DF}"/>
              </a:ext>
            </a:extLst>
          </p:cNvPr>
          <p:cNvCxnSpPr>
            <a:stCxn id="19" idx="2"/>
            <a:endCxn id="28" idx="0"/>
          </p:cNvCxnSpPr>
          <p:nvPr/>
        </p:nvCxnSpPr>
        <p:spPr>
          <a:xfrm>
            <a:off x="5107282" y="4273597"/>
            <a:ext cx="1860654" cy="82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47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A92A-D302-497C-A817-F210FF58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err="1"/>
              <a:t>Github</a:t>
            </a:r>
            <a:r>
              <a:rPr lang="en-IN" sz="3600" dirty="0"/>
              <a:t> commits</a:t>
            </a:r>
            <a:br>
              <a:rPr lang="en-IN" sz="3600" dirty="0"/>
            </a:br>
            <a:endParaRPr lang="en-IN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9A31E1F-88E3-4871-A7C1-56F9AA326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8"/>
          <a:stretch/>
        </p:blipFill>
        <p:spPr>
          <a:xfrm>
            <a:off x="954943" y="1533345"/>
            <a:ext cx="10271464" cy="48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3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81BAEDE-07E7-46D6-ABF1-593496497D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1" b="4965"/>
          <a:stretch/>
        </p:blipFill>
        <p:spPr>
          <a:xfrm>
            <a:off x="1435224" y="887767"/>
            <a:ext cx="9854214" cy="50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9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5F62-E179-44D0-B292-38275334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226943"/>
          </a:xfrm>
        </p:spPr>
        <p:txBody>
          <a:bodyPr/>
          <a:lstStyle/>
          <a:p>
            <a:r>
              <a:rPr lang="en-IN" sz="3600" dirty="0"/>
              <a:t>Work progress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C506D-470E-4A28-B308-8AA439E8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95" y="1069647"/>
            <a:ext cx="10556311" cy="1226943"/>
          </a:xfrm>
        </p:spPr>
        <p:txBody>
          <a:bodyPr>
            <a:normAutofit/>
          </a:bodyPr>
          <a:lstStyle/>
          <a:p>
            <a:r>
              <a:rPr lang="en-IN" sz="3200" dirty="0"/>
              <a:t>Configuration of Cisco ASA Firewall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endParaRPr lang="en-IN" sz="2400" dirty="0"/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EAFA4-8991-49B1-B2B2-256EA19BA6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" t="15110" r="56613" b="33334"/>
          <a:stretch/>
        </p:blipFill>
        <p:spPr>
          <a:xfrm>
            <a:off x="721894" y="2072000"/>
            <a:ext cx="5053264" cy="3401535"/>
          </a:xfrm>
          <a:prstGeom prst="rect">
            <a:avLst/>
          </a:prstGeom>
        </p:spPr>
      </p:pic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8FB5AF1F-AA92-47E5-A26B-6C6C39B3D9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9" t="14030" r="39214" b="34750"/>
          <a:stretch/>
        </p:blipFill>
        <p:spPr>
          <a:xfrm>
            <a:off x="6096000" y="2072000"/>
            <a:ext cx="5374105" cy="34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1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1FC95E3-1B7C-4EEB-ADFF-46D9367E1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21" y="561474"/>
            <a:ext cx="10802336" cy="5229726"/>
          </a:xfrm>
        </p:spPr>
        <p:txBody>
          <a:bodyPr>
            <a:normAutofit/>
          </a:bodyPr>
          <a:lstStyle/>
          <a:p>
            <a:r>
              <a:rPr lang="en-IN" sz="2800" dirty="0"/>
              <a:t>Assign IP According to ASA &amp; ISP Router</a:t>
            </a: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55226D3-8C1B-4AE7-94EC-2C165B194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536" y="4555958"/>
            <a:ext cx="5899485" cy="16042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70F5F7F-27C5-4525-BEB1-B161FAA3C9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" t="5269"/>
          <a:stretch/>
        </p:blipFill>
        <p:spPr>
          <a:xfrm>
            <a:off x="1029810" y="1846555"/>
            <a:ext cx="5066190" cy="18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1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417CB-073E-4AC5-9BAA-3DDC0F318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6" y="532660"/>
            <a:ext cx="10947960" cy="5226457"/>
          </a:xfrm>
        </p:spPr>
        <p:txBody>
          <a:bodyPr/>
          <a:lstStyle/>
          <a:p>
            <a:r>
              <a:rPr lang="en-IN" sz="2400" dirty="0"/>
              <a:t>Set Inside and Outside on ASA Firewall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B95BFB-3D21-462D-893E-FE730E6EE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5"/>
          <a:stretch/>
        </p:blipFill>
        <p:spPr>
          <a:xfrm>
            <a:off x="546209" y="1247776"/>
            <a:ext cx="4218295" cy="1116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D7F6CA-7DE3-4ECA-B101-BE7DC8E98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287" y="1957434"/>
            <a:ext cx="3179462" cy="436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84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340</TotalTime>
  <Words>191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Montserrat SemiBold</vt:lpstr>
      <vt:lpstr>Rockwell</vt:lpstr>
      <vt:lpstr>Damask</vt:lpstr>
      <vt:lpstr>Planning Network-Based Firewalls</vt:lpstr>
      <vt:lpstr>Outline</vt:lpstr>
      <vt:lpstr>INTRODUCTION</vt:lpstr>
      <vt:lpstr>Implementation flow chart </vt:lpstr>
      <vt:lpstr>Github commits </vt:lpstr>
      <vt:lpstr>PowerPoint Presentation</vt:lpstr>
      <vt:lpstr>Work progress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Alpha testing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Network-Based Firewalls</dc:title>
  <dc:creator>eppali pravallika</dc:creator>
  <cp:lastModifiedBy>eppali pravallika</cp:lastModifiedBy>
  <cp:revision>8</cp:revision>
  <dcterms:created xsi:type="dcterms:W3CDTF">2022-02-24T09:48:53Z</dcterms:created>
  <dcterms:modified xsi:type="dcterms:W3CDTF">2022-02-26T07:16:19Z</dcterms:modified>
</cp:coreProperties>
</file>