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9" r:id="rId3"/>
    <p:sldId id="280" r:id="rId4"/>
    <p:sldId id="281" r:id="rId5"/>
    <p:sldId id="283" r:id="rId6"/>
    <p:sldId id="284" r:id="rId7"/>
    <p:sldId id="286" r:id="rId8"/>
    <p:sldId id="285" r:id="rId9"/>
    <p:sldId id="288" r:id="rId10"/>
    <p:sldId id="287" r:id="rId11"/>
    <p:sldId id="289" r:id="rId12"/>
    <p:sldId id="275" r:id="rId13"/>
    <p:sldId id="276" r:id="rId14"/>
    <p:sldId id="291"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C4A348-3653-423F-8A8B-ACE6EE979183}" v="2" dt="2022-01-05T17:20:22.614"/>
    <p1510:client id="{2C3B30E9-DE68-43B1-81A6-41FC061B8A6C}" v="211" dt="2022-01-05T16:53:35.793"/>
    <p1510:client id="{2D7059F7-CE4B-4586-AAFA-539DE4B7086D}" v="16" dt="2022-01-05T16:42:35.831"/>
    <p1510:client id="{2FBF694B-5C66-4154-BE06-6942060E97D4}" v="27" dt="2022-01-05T17:17:26.008"/>
    <p1510:client id="{30BE87FC-4241-492F-92CE-3CDE33F29CB6}" v="214" dt="2022-01-05T17:09:34.192"/>
    <p1510:client id="{8CEF88AD-1050-4786-AC6E-40AA60AAB1A4}" v="177" dt="2022-01-05T16:49:30.651"/>
    <p1510:client id="{8DD1B587-24FE-4446-866C-557DF6104ABA}" v="270" dt="2022-01-05T17:01:35.343"/>
    <p1510:client id="{B9E37033-1592-417D-8E58-081B21E7DC53}" v="6" dt="2022-01-05T16:38:15.703"/>
    <p1510:client id="{C11D6482-A133-4B11-99D5-94546AD0D9EE}" v="2" dt="2022-01-06T04:11:27.236"/>
    <p1510:client id="{D5A92ABE-ED94-4F65-994D-F8C28AEA1AB5}" v="7" dt="2022-01-05T16:39:06.806"/>
    <p1510:client id="{EDAC082E-E076-4181-8A0C-F2D20C64FA30}" v="16" dt="2022-01-05T17:21:55.664"/>
    <p1510:client id="{FBE3F5E4-8DC1-4300-959D-293864EA0785}" v="63" dt="2022-01-05T16:36:34.3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7" d="100"/>
          <a:sy n="77" d="100"/>
        </p:scale>
        <p:origin x="902"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7D385-FD3E-4607-B299-E441391C65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74BE5AC-B436-4F23-A112-DDA8997B0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64DF20-04FD-44A9-B6FA-C721C385C68B}"/>
              </a:ext>
            </a:extLst>
          </p:cNvPr>
          <p:cNvSpPr>
            <a:spLocks noGrp="1"/>
          </p:cNvSpPr>
          <p:nvPr>
            <p:ph type="dt" sz="half" idx="10"/>
          </p:nvPr>
        </p:nvSpPr>
        <p:spPr/>
        <p:txBody>
          <a:bodyPr/>
          <a:lstStyle/>
          <a:p>
            <a:fld id="{B188C341-CAEF-4E1C-AF4B-6C1688C22A61}" type="datetimeFigureOut">
              <a:rPr lang="en-IN" smtClean="0"/>
              <a:pPr/>
              <a:t>08-01-2022</a:t>
            </a:fld>
            <a:endParaRPr lang="en-IN"/>
          </a:p>
        </p:txBody>
      </p:sp>
      <p:sp>
        <p:nvSpPr>
          <p:cNvPr id="5" name="Footer Placeholder 4">
            <a:extLst>
              <a:ext uri="{FF2B5EF4-FFF2-40B4-BE49-F238E27FC236}">
                <a16:creationId xmlns:a16="http://schemas.microsoft.com/office/drawing/2014/main" id="{B7C47AF7-FD02-4842-BB3A-CAAFB861FD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5362DC-A338-4327-9236-5A19A60E1BE6}"/>
              </a:ext>
            </a:extLst>
          </p:cNvPr>
          <p:cNvSpPr>
            <a:spLocks noGrp="1"/>
          </p:cNvSpPr>
          <p:nvPr>
            <p:ph type="sldNum" sz="quarter" idx="12"/>
          </p:nvPr>
        </p:nvSpPr>
        <p:spPr/>
        <p:txBody>
          <a:bodyPr/>
          <a:lstStyle/>
          <a:p>
            <a:fld id="{82EAC42E-3C74-4390-A67E-29C96186003E}" type="slidenum">
              <a:rPr lang="en-IN" smtClean="0"/>
              <a:pPr/>
              <a:t>‹#›</a:t>
            </a:fld>
            <a:endParaRPr lang="en-IN"/>
          </a:p>
        </p:txBody>
      </p:sp>
    </p:spTree>
    <p:extLst>
      <p:ext uri="{BB962C8B-B14F-4D97-AF65-F5344CB8AC3E}">
        <p14:creationId xmlns:p14="http://schemas.microsoft.com/office/powerpoint/2010/main" val="2550758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5A4B2-F0C5-4DA2-8370-974B6E1C78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FF322E-9E2E-473C-B30D-8C0C719452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E445A3-BEE1-4D01-8B08-E2C59A08BEC1}"/>
              </a:ext>
            </a:extLst>
          </p:cNvPr>
          <p:cNvSpPr>
            <a:spLocks noGrp="1"/>
          </p:cNvSpPr>
          <p:nvPr>
            <p:ph type="dt" sz="half" idx="10"/>
          </p:nvPr>
        </p:nvSpPr>
        <p:spPr/>
        <p:txBody>
          <a:bodyPr/>
          <a:lstStyle/>
          <a:p>
            <a:fld id="{B188C341-CAEF-4E1C-AF4B-6C1688C22A61}" type="datetimeFigureOut">
              <a:rPr lang="en-IN" smtClean="0"/>
              <a:pPr/>
              <a:t>08-01-2022</a:t>
            </a:fld>
            <a:endParaRPr lang="en-IN"/>
          </a:p>
        </p:txBody>
      </p:sp>
      <p:sp>
        <p:nvSpPr>
          <p:cNvPr id="5" name="Footer Placeholder 4">
            <a:extLst>
              <a:ext uri="{FF2B5EF4-FFF2-40B4-BE49-F238E27FC236}">
                <a16:creationId xmlns:a16="http://schemas.microsoft.com/office/drawing/2014/main" id="{333F5287-7650-4494-BFB3-1B0931790D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BAEE06-F527-42DA-BB33-E7FF92823B3B}"/>
              </a:ext>
            </a:extLst>
          </p:cNvPr>
          <p:cNvSpPr>
            <a:spLocks noGrp="1"/>
          </p:cNvSpPr>
          <p:nvPr>
            <p:ph type="sldNum" sz="quarter" idx="12"/>
          </p:nvPr>
        </p:nvSpPr>
        <p:spPr/>
        <p:txBody>
          <a:bodyPr/>
          <a:lstStyle/>
          <a:p>
            <a:fld id="{82EAC42E-3C74-4390-A67E-29C96186003E}" type="slidenum">
              <a:rPr lang="en-IN" smtClean="0"/>
              <a:pPr/>
              <a:t>‹#›</a:t>
            </a:fld>
            <a:endParaRPr lang="en-IN"/>
          </a:p>
        </p:txBody>
      </p:sp>
    </p:spTree>
    <p:extLst>
      <p:ext uri="{BB962C8B-B14F-4D97-AF65-F5344CB8AC3E}">
        <p14:creationId xmlns:p14="http://schemas.microsoft.com/office/powerpoint/2010/main" val="1006955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7E33AE-1B47-4891-9672-15074C5129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46FE1E-46A7-4F68-9ADD-2ED1EC8671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BBA165-4D36-4FBA-87DC-216C1E19E5A7}"/>
              </a:ext>
            </a:extLst>
          </p:cNvPr>
          <p:cNvSpPr>
            <a:spLocks noGrp="1"/>
          </p:cNvSpPr>
          <p:nvPr>
            <p:ph type="dt" sz="half" idx="10"/>
          </p:nvPr>
        </p:nvSpPr>
        <p:spPr/>
        <p:txBody>
          <a:bodyPr/>
          <a:lstStyle/>
          <a:p>
            <a:fld id="{B188C341-CAEF-4E1C-AF4B-6C1688C22A61}" type="datetimeFigureOut">
              <a:rPr lang="en-IN" smtClean="0"/>
              <a:pPr/>
              <a:t>08-01-2022</a:t>
            </a:fld>
            <a:endParaRPr lang="en-IN"/>
          </a:p>
        </p:txBody>
      </p:sp>
      <p:sp>
        <p:nvSpPr>
          <p:cNvPr id="5" name="Footer Placeholder 4">
            <a:extLst>
              <a:ext uri="{FF2B5EF4-FFF2-40B4-BE49-F238E27FC236}">
                <a16:creationId xmlns:a16="http://schemas.microsoft.com/office/drawing/2014/main" id="{C3BB81F7-DAD9-4CDF-B4A1-D1A0BADB1D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E34B58-C8E4-4BD3-8293-2EB5EA9DF3A6}"/>
              </a:ext>
            </a:extLst>
          </p:cNvPr>
          <p:cNvSpPr>
            <a:spLocks noGrp="1"/>
          </p:cNvSpPr>
          <p:nvPr>
            <p:ph type="sldNum" sz="quarter" idx="12"/>
          </p:nvPr>
        </p:nvSpPr>
        <p:spPr/>
        <p:txBody>
          <a:bodyPr/>
          <a:lstStyle/>
          <a:p>
            <a:fld id="{82EAC42E-3C74-4390-A67E-29C96186003E}" type="slidenum">
              <a:rPr lang="en-IN" smtClean="0"/>
              <a:pPr/>
              <a:t>‹#›</a:t>
            </a:fld>
            <a:endParaRPr lang="en-IN"/>
          </a:p>
        </p:txBody>
      </p:sp>
    </p:spTree>
    <p:extLst>
      <p:ext uri="{BB962C8B-B14F-4D97-AF65-F5344CB8AC3E}">
        <p14:creationId xmlns:p14="http://schemas.microsoft.com/office/powerpoint/2010/main" val="3149492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D0700-09BF-4CA5-BB34-D6F564B242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D55029-AF63-452F-9FEA-39765CC109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50C1D8-FD23-4CE7-A43E-50FCA071FB6D}"/>
              </a:ext>
            </a:extLst>
          </p:cNvPr>
          <p:cNvSpPr>
            <a:spLocks noGrp="1"/>
          </p:cNvSpPr>
          <p:nvPr>
            <p:ph type="dt" sz="half" idx="10"/>
          </p:nvPr>
        </p:nvSpPr>
        <p:spPr/>
        <p:txBody>
          <a:bodyPr/>
          <a:lstStyle/>
          <a:p>
            <a:fld id="{B188C341-CAEF-4E1C-AF4B-6C1688C22A61}" type="datetimeFigureOut">
              <a:rPr lang="en-IN" smtClean="0"/>
              <a:pPr/>
              <a:t>08-01-2022</a:t>
            </a:fld>
            <a:endParaRPr lang="en-IN"/>
          </a:p>
        </p:txBody>
      </p:sp>
      <p:sp>
        <p:nvSpPr>
          <p:cNvPr id="5" name="Footer Placeholder 4">
            <a:extLst>
              <a:ext uri="{FF2B5EF4-FFF2-40B4-BE49-F238E27FC236}">
                <a16:creationId xmlns:a16="http://schemas.microsoft.com/office/drawing/2014/main" id="{26FCE126-DD87-4A98-BD8F-7D55A663D6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F3E719-0FEC-4FF2-B0DF-6A02C338311C}"/>
              </a:ext>
            </a:extLst>
          </p:cNvPr>
          <p:cNvSpPr>
            <a:spLocks noGrp="1"/>
          </p:cNvSpPr>
          <p:nvPr>
            <p:ph type="sldNum" sz="quarter" idx="12"/>
          </p:nvPr>
        </p:nvSpPr>
        <p:spPr/>
        <p:txBody>
          <a:bodyPr/>
          <a:lstStyle/>
          <a:p>
            <a:fld id="{82EAC42E-3C74-4390-A67E-29C96186003E}" type="slidenum">
              <a:rPr lang="en-IN" smtClean="0"/>
              <a:pPr/>
              <a:t>‹#›</a:t>
            </a:fld>
            <a:endParaRPr lang="en-IN"/>
          </a:p>
        </p:txBody>
      </p:sp>
    </p:spTree>
    <p:extLst>
      <p:ext uri="{BB962C8B-B14F-4D97-AF65-F5344CB8AC3E}">
        <p14:creationId xmlns:p14="http://schemas.microsoft.com/office/powerpoint/2010/main" val="3180681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DF933-AAB2-4545-92BB-EEE3FC7BBC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C45DBC-14F8-4C56-99EC-7686CDC2DB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4CB5DF-8D94-43DD-B5A3-4D7E13F97256}"/>
              </a:ext>
            </a:extLst>
          </p:cNvPr>
          <p:cNvSpPr>
            <a:spLocks noGrp="1"/>
          </p:cNvSpPr>
          <p:nvPr>
            <p:ph type="dt" sz="half" idx="10"/>
          </p:nvPr>
        </p:nvSpPr>
        <p:spPr/>
        <p:txBody>
          <a:bodyPr/>
          <a:lstStyle/>
          <a:p>
            <a:fld id="{B188C341-CAEF-4E1C-AF4B-6C1688C22A61}" type="datetimeFigureOut">
              <a:rPr lang="en-IN" smtClean="0"/>
              <a:pPr/>
              <a:t>08-01-2022</a:t>
            </a:fld>
            <a:endParaRPr lang="en-IN"/>
          </a:p>
        </p:txBody>
      </p:sp>
      <p:sp>
        <p:nvSpPr>
          <p:cNvPr id="5" name="Footer Placeholder 4">
            <a:extLst>
              <a:ext uri="{FF2B5EF4-FFF2-40B4-BE49-F238E27FC236}">
                <a16:creationId xmlns:a16="http://schemas.microsoft.com/office/drawing/2014/main" id="{D9ACA8AE-99E7-4DBC-B17D-9086C11430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8FBF79-3548-4DD9-932D-02A16393516E}"/>
              </a:ext>
            </a:extLst>
          </p:cNvPr>
          <p:cNvSpPr>
            <a:spLocks noGrp="1"/>
          </p:cNvSpPr>
          <p:nvPr>
            <p:ph type="sldNum" sz="quarter" idx="12"/>
          </p:nvPr>
        </p:nvSpPr>
        <p:spPr/>
        <p:txBody>
          <a:bodyPr/>
          <a:lstStyle/>
          <a:p>
            <a:fld id="{82EAC42E-3C74-4390-A67E-29C96186003E}" type="slidenum">
              <a:rPr lang="en-IN" smtClean="0"/>
              <a:pPr/>
              <a:t>‹#›</a:t>
            </a:fld>
            <a:endParaRPr lang="en-IN"/>
          </a:p>
        </p:txBody>
      </p:sp>
    </p:spTree>
    <p:extLst>
      <p:ext uri="{BB962C8B-B14F-4D97-AF65-F5344CB8AC3E}">
        <p14:creationId xmlns:p14="http://schemas.microsoft.com/office/powerpoint/2010/main" val="1694185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BF1B-1E57-4F95-9862-872E92ACEA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64B13D-E3D2-421F-AB11-49C98B84A7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BB64C1-C939-4330-B627-EA0F2998CB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92452D-9E2F-4F8F-B9B3-97EF6CEBAA4B}"/>
              </a:ext>
            </a:extLst>
          </p:cNvPr>
          <p:cNvSpPr>
            <a:spLocks noGrp="1"/>
          </p:cNvSpPr>
          <p:nvPr>
            <p:ph type="dt" sz="half" idx="10"/>
          </p:nvPr>
        </p:nvSpPr>
        <p:spPr/>
        <p:txBody>
          <a:bodyPr/>
          <a:lstStyle/>
          <a:p>
            <a:fld id="{B188C341-CAEF-4E1C-AF4B-6C1688C22A61}" type="datetimeFigureOut">
              <a:rPr lang="en-IN" smtClean="0"/>
              <a:pPr/>
              <a:t>08-01-2022</a:t>
            </a:fld>
            <a:endParaRPr lang="en-IN"/>
          </a:p>
        </p:txBody>
      </p:sp>
      <p:sp>
        <p:nvSpPr>
          <p:cNvPr id="6" name="Footer Placeholder 5">
            <a:extLst>
              <a:ext uri="{FF2B5EF4-FFF2-40B4-BE49-F238E27FC236}">
                <a16:creationId xmlns:a16="http://schemas.microsoft.com/office/drawing/2014/main" id="{A71FCEC1-DC13-4D65-AB30-094FC13B6D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8406F3-36DE-4161-8A49-5AB5EB37CA6B}"/>
              </a:ext>
            </a:extLst>
          </p:cNvPr>
          <p:cNvSpPr>
            <a:spLocks noGrp="1"/>
          </p:cNvSpPr>
          <p:nvPr>
            <p:ph type="sldNum" sz="quarter" idx="12"/>
          </p:nvPr>
        </p:nvSpPr>
        <p:spPr/>
        <p:txBody>
          <a:bodyPr/>
          <a:lstStyle/>
          <a:p>
            <a:fld id="{82EAC42E-3C74-4390-A67E-29C96186003E}" type="slidenum">
              <a:rPr lang="en-IN" smtClean="0"/>
              <a:pPr/>
              <a:t>‹#›</a:t>
            </a:fld>
            <a:endParaRPr lang="en-IN"/>
          </a:p>
        </p:txBody>
      </p:sp>
    </p:spTree>
    <p:extLst>
      <p:ext uri="{BB962C8B-B14F-4D97-AF65-F5344CB8AC3E}">
        <p14:creationId xmlns:p14="http://schemas.microsoft.com/office/powerpoint/2010/main" val="3065651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34798-B7DA-421E-BBD5-4CE7D0E123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B03CF1-99B8-4787-8DFB-179F8F3E2F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0D7E59-824F-4095-BAAD-861EEAB6BE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44A918-AEE8-4445-9053-7AD8F97728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D05B38-BB26-4894-AB4C-A76178071E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0F2218-78CA-4B49-9DFD-F4F4B561E116}"/>
              </a:ext>
            </a:extLst>
          </p:cNvPr>
          <p:cNvSpPr>
            <a:spLocks noGrp="1"/>
          </p:cNvSpPr>
          <p:nvPr>
            <p:ph type="dt" sz="half" idx="10"/>
          </p:nvPr>
        </p:nvSpPr>
        <p:spPr/>
        <p:txBody>
          <a:bodyPr/>
          <a:lstStyle/>
          <a:p>
            <a:fld id="{B188C341-CAEF-4E1C-AF4B-6C1688C22A61}" type="datetimeFigureOut">
              <a:rPr lang="en-IN" smtClean="0"/>
              <a:pPr/>
              <a:t>08-01-2022</a:t>
            </a:fld>
            <a:endParaRPr lang="en-IN"/>
          </a:p>
        </p:txBody>
      </p:sp>
      <p:sp>
        <p:nvSpPr>
          <p:cNvPr id="8" name="Footer Placeholder 7">
            <a:extLst>
              <a:ext uri="{FF2B5EF4-FFF2-40B4-BE49-F238E27FC236}">
                <a16:creationId xmlns:a16="http://schemas.microsoft.com/office/drawing/2014/main" id="{AA96F187-24DE-4459-90BB-F80D742B95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251065-9C71-4B08-AED6-ED52F55AC4AC}"/>
              </a:ext>
            </a:extLst>
          </p:cNvPr>
          <p:cNvSpPr>
            <a:spLocks noGrp="1"/>
          </p:cNvSpPr>
          <p:nvPr>
            <p:ph type="sldNum" sz="quarter" idx="12"/>
          </p:nvPr>
        </p:nvSpPr>
        <p:spPr/>
        <p:txBody>
          <a:bodyPr/>
          <a:lstStyle/>
          <a:p>
            <a:fld id="{82EAC42E-3C74-4390-A67E-29C96186003E}" type="slidenum">
              <a:rPr lang="en-IN" smtClean="0"/>
              <a:pPr/>
              <a:t>‹#›</a:t>
            </a:fld>
            <a:endParaRPr lang="en-IN"/>
          </a:p>
        </p:txBody>
      </p:sp>
    </p:spTree>
    <p:extLst>
      <p:ext uri="{BB962C8B-B14F-4D97-AF65-F5344CB8AC3E}">
        <p14:creationId xmlns:p14="http://schemas.microsoft.com/office/powerpoint/2010/main" val="3450039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17187-0D86-4C53-9830-31B5C24EBE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F84362-52DD-4190-9513-69DFC8B274F5}"/>
              </a:ext>
            </a:extLst>
          </p:cNvPr>
          <p:cNvSpPr>
            <a:spLocks noGrp="1"/>
          </p:cNvSpPr>
          <p:nvPr>
            <p:ph type="dt" sz="half" idx="10"/>
          </p:nvPr>
        </p:nvSpPr>
        <p:spPr/>
        <p:txBody>
          <a:bodyPr/>
          <a:lstStyle/>
          <a:p>
            <a:fld id="{B188C341-CAEF-4E1C-AF4B-6C1688C22A61}" type="datetimeFigureOut">
              <a:rPr lang="en-IN" smtClean="0"/>
              <a:pPr/>
              <a:t>08-01-2022</a:t>
            </a:fld>
            <a:endParaRPr lang="en-IN"/>
          </a:p>
        </p:txBody>
      </p:sp>
      <p:sp>
        <p:nvSpPr>
          <p:cNvPr id="4" name="Footer Placeholder 3">
            <a:extLst>
              <a:ext uri="{FF2B5EF4-FFF2-40B4-BE49-F238E27FC236}">
                <a16:creationId xmlns:a16="http://schemas.microsoft.com/office/drawing/2014/main" id="{FC5F6A97-6C8F-4BED-B044-8DC8E22A32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CC0C28-D44A-44A9-8FC7-1923CECDA63F}"/>
              </a:ext>
            </a:extLst>
          </p:cNvPr>
          <p:cNvSpPr>
            <a:spLocks noGrp="1"/>
          </p:cNvSpPr>
          <p:nvPr>
            <p:ph type="sldNum" sz="quarter" idx="12"/>
          </p:nvPr>
        </p:nvSpPr>
        <p:spPr/>
        <p:txBody>
          <a:bodyPr/>
          <a:lstStyle/>
          <a:p>
            <a:fld id="{82EAC42E-3C74-4390-A67E-29C96186003E}" type="slidenum">
              <a:rPr lang="en-IN" smtClean="0"/>
              <a:pPr/>
              <a:t>‹#›</a:t>
            </a:fld>
            <a:endParaRPr lang="en-IN"/>
          </a:p>
        </p:txBody>
      </p:sp>
    </p:spTree>
    <p:extLst>
      <p:ext uri="{BB962C8B-B14F-4D97-AF65-F5344CB8AC3E}">
        <p14:creationId xmlns:p14="http://schemas.microsoft.com/office/powerpoint/2010/main" val="287643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44B03B-38FE-46B9-9D0A-D1A9E14CB1B7}"/>
              </a:ext>
            </a:extLst>
          </p:cNvPr>
          <p:cNvSpPr>
            <a:spLocks noGrp="1"/>
          </p:cNvSpPr>
          <p:nvPr>
            <p:ph type="dt" sz="half" idx="10"/>
          </p:nvPr>
        </p:nvSpPr>
        <p:spPr/>
        <p:txBody>
          <a:bodyPr/>
          <a:lstStyle/>
          <a:p>
            <a:fld id="{B188C341-CAEF-4E1C-AF4B-6C1688C22A61}" type="datetimeFigureOut">
              <a:rPr lang="en-IN" smtClean="0"/>
              <a:pPr/>
              <a:t>08-01-2022</a:t>
            </a:fld>
            <a:endParaRPr lang="en-IN"/>
          </a:p>
        </p:txBody>
      </p:sp>
      <p:sp>
        <p:nvSpPr>
          <p:cNvPr id="3" name="Footer Placeholder 2">
            <a:extLst>
              <a:ext uri="{FF2B5EF4-FFF2-40B4-BE49-F238E27FC236}">
                <a16:creationId xmlns:a16="http://schemas.microsoft.com/office/drawing/2014/main" id="{DFD77AC3-11B5-493F-A0E4-F7BA01FEAB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5C8619-13E7-4864-9630-DFBFB2F023F7}"/>
              </a:ext>
            </a:extLst>
          </p:cNvPr>
          <p:cNvSpPr>
            <a:spLocks noGrp="1"/>
          </p:cNvSpPr>
          <p:nvPr>
            <p:ph type="sldNum" sz="quarter" idx="12"/>
          </p:nvPr>
        </p:nvSpPr>
        <p:spPr/>
        <p:txBody>
          <a:bodyPr/>
          <a:lstStyle/>
          <a:p>
            <a:fld id="{82EAC42E-3C74-4390-A67E-29C96186003E}" type="slidenum">
              <a:rPr lang="en-IN" smtClean="0"/>
              <a:pPr/>
              <a:t>‹#›</a:t>
            </a:fld>
            <a:endParaRPr lang="en-IN"/>
          </a:p>
        </p:txBody>
      </p:sp>
    </p:spTree>
    <p:extLst>
      <p:ext uri="{BB962C8B-B14F-4D97-AF65-F5344CB8AC3E}">
        <p14:creationId xmlns:p14="http://schemas.microsoft.com/office/powerpoint/2010/main" val="4062170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92D6E-78F5-45A1-B116-67666472C3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DC4974-3C92-426E-A8D9-A231C1B0B9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08EAAA-A716-4306-A344-4957362394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3AACB-ADA3-4541-8802-DBA5F93BAE06}"/>
              </a:ext>
            </a:extLst>
          </p:cNvPr>
          <p:cNvSpPr>
            <a:spLocks noGrp="1"/>
          </p:cNvSpPr>
          <p:nvPr>
            <p:ph type="dt" sz="half" idx="10"/>
          </p:nvPr>
        </p:nvSpPr>
        <p:spPr/>
        <p:txBody>
          <a:bodyPr/>
          <a:lstStyle/>
          <a:p>
            <a:fld id="{B188C341-CAEF-4E1C-AF4B-6C1688C22A61}" type="datetimeFigureOut">
              <a:rPr lang="en-IN" smtClean="0"/>
              <a:pPr/>
              <a:t>08-01-2022</a:t>
            </a:fld>
            <a:endParaRPr lang="en-IN"/>
          </a:p>
        </p:txBody>
      </p:sp>
      <p:sp>
        <p:nvSpPr>
          <p:cNvPr id="6" name="Footer Placeholder 5">
            <a:extLst>
              <a:ext uri="{FF2B5EF4-FFF2-40B4-BE49-F238E27FC236}">
                <a16:creationId xmlns:a16="http://schemas.microsoft.com/office/drawing/2014/main" id="{60DD09F5-A1B1-4877-A67E-291FF3A445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92177F-18C0-49FB-A0B5-401F0C77889C}"/>
              </a:ext>
            </a:extLst>
          </p:cNvPr>
          <p:cNvSpPr>
            <a:spLocks noGrp="1"/>
          </p:cNvSpPr>
          <p:nvPr>
            <p:ph type="sldNum" sz="quarter" idx="12"/>
          </p:nvPr>
        </p:nvSpPr>
        <p:spPr/>
        <p:txBody>
          <a:bodyPr/>
          <a:lstStyle/>
          <a:p>
            <a:fld id="{82EAC42E-3C74-4390-A67E-29C96186003E}" type="slidenum">
              <a:rPr lang="en-IN" smtClean="0"/>
              <a:pPr/>
              <a:t>‹#›</a:t>
            </a:fld>
            <a:endParaRPr lang="en-IN"/>
          </a:p>
        </p:txBody>
      </p:sp>
    </p:spTree>
    <p:extLst>
      <p:ext uri="{BB962C8B-B14F-4D97-AF65-F5344CB8AC3E}">
        <p14:creationId xmlns:p14="http://schemas.microsoft.com/office/powerpoint/2010/main" val="3704474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B6748-6927-4E8E-906E-C04377A002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80E2E9-557D-417D-AC32-264C400A53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3AC4B8-086E-43F0-9ADC-9C3F9AEC04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0A0EC-93E3-469A-8021-E25600092339}"/>
              </a:ext>
            </a:extLst>
          </p:cNvPr>
          <p:cNvSpPr>
            <a:spLocks noGrp="1"/>
          </p:cNvSpPr>
          <p:nvPr>
            <p:ph type="dt" sz="half" idx="10"/>
          </p:nvPr>
        </p:nvSpPr>
        <p:spPr/>
        <p:txBody>
          <a:bodyPr/>
          <a:lstStyle/>
          <a:p>
            <a:fld id="{B188C341-CAEF-4E1C-AF4B-6C1688C22A61}" type="datetimeFigureOut">
              <a:rPr lang="en-IN" smtClean="0"/>
              <a:pPr/>
              <a:t>08-01-2022</a:t>
            </a:fld>
            <a:endParaRPr lang="en-IN"/>
          </a:p>
        </p:txBody>
      </p:sp>
      <p:sp>
        <p:nvSpPr>
          <p:cNvPr id="6" name="Footer Placeholder 5">
            <a:extLst>
              <a:ext uri="{FF2B5EF4-FFF2-40B4-BE49-F238E27FC236}">
                <a16:creationId xmlns:a16="http://schemas.microsoft.com/office/drawing/2014/main" id="{D529FC9E-4DB8-4DAD-B8D4-E87818CC5E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CBDE8D-7139-459B-8D1D-C9B5991614E0}"/>
              </a:ext>
            </a:extLst>
          </p:cNvPr>
          <p:cNvSpPr>
            <a:spLocks noGrp="1"/>
          </p:cNvSpPr>
          <p:nvPr>
            <p:ph type="sldNum" sz="quarter" idx="12"/>
          </p:nvPr>
        </p:nvSpPr>
        <p:spPr/>
        <p:txBody>
          <a:bodyPr/>
          <a:lstStyle/>
          <a:p>
            <a:fld id="{82EAC42E-3C74-4390-A67E-29C96186003E}" type="slidenum">
              <a:rPr lang="en-IN" smtClean="0"/>
              <a:pPr/>
              <a:t>‹#›</a:t>
            </a:fld>
            <a:endParaRPr lang="en-IN"/>
          </a:p>
        </p:txBody>
      </p:sp>
    </p:spTree>
    <p:extLst>
      <p:ext uri="{BB962C8B-B14F-4D97-AF65-F5344CB8AC3E}">
        <p14:creationId xmlns:p14="http://schemas.microsoft.com/office/powerpoint/2010/main" val="493679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4CFBB2-931C-44E8-870E-9C956B9841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D2BA75-A4B5-44C9-84DC-88EBBEB113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241E47-078E-4950-8AA3-50F9FF6FB3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88C341-CAEF-4E1C-AF4B-6C1688C22A61}" type="datetimeFigureOut">
              <a:rPr lang="en-IN" smtClean="0"/>
              <a:pPr/>
              <a:t>08-01-2022</a:t>
            </a:fld>
            <a:endParaRPr lang="en-IN"/>
          </a:p>
        </p:txBody>
      </p:sp>
      <p:sp>
        <p:nvSpPr>
          <p:cNvPr id="5" name="Footer Placeholder 4">
            <a:extLst>
              <a:ext uri="{FF2B5EF4-FFF2-40B4-BE49-F238E27FC236}">
                <a16:creationId xmlns:a16="http://schemas.microsoft.com/office/drawing/2014/main" id="{70F86EB9-B388-4EE8-A106-1EE75D00C4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F01F1DF-DCEC-4940-8CD2-1188529796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AC42E-3C74-4390-A67E-29C96186003E}" type="slidenum">
              <a:rPr lang="en-IN" smtClean="0"/>
              <a:pPr/>
              <a:t>‹#›</a:t>
            </a:fld>
            <a:endParaRPr lang="en-IN"/>
          </a:p>
        </p:txBody>
      </p:sp>
    </p:spTree>
    <p:extLst>
      <p:ext uri="{BB962C8B-B14F-4D97-AF65-F5344CB8AC3E}">
        <p14:creationId xmlns:p14="http://schemas.microsoft.com/office/powerpoint/2010/main" val="3569600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hyperlink" Target="https://www.rawpixel.com/image/107004/thank-you-note-cup-coffee" TargetMode="External"/><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7.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8.png"/><Relationship Id="rId7" Type="http://schemas.openxmlformats.org/officeDocument/2006/relationships/image" Target="../media/image20.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1489217.jpg"/>
          <p:cNvPicPr>
            <a:picLocks noChangeAspect="1"/>
          </p:cNvPicPr>
          <p:nvPr/>
        </p:nvPicPr>
        <p:blipFill>
          <a:blip r:embed="rId2" cstate="print"/>
          <a:stretch>
            <a:fillRect/>
          </a:stretch>
        </p:blipFill>
        <p:spPr>
          <a:xfrm>
            <a:off x="0" y="0"/>
            <a:ext cx="12192000" cy="6858000"/>
          </a:xfrm>
          <a:prstGeom prst="rect">
            <a:avLst/>
          </a:prstGeom>
        </p:spPr>
      </p:pic>
      <p:pic>
        <p:nvPicPr>
          <p:cNvPr id="30" name="Picture 29" descr="4-42468_light.png"/>
          <p:cNvPicPr>
            <a:picLocks noChangeAspect="1"/>
          </p:cNvPicPr>
          <p:nvPr/>
        </p:nvPicPr>
        <p:blipFill>
          <a:blip r:embed="rId3" cstate="print"/>
          <a:stretch>
            <a:fillRect/>
          </a:stretch>
        </p:blipFill>
        <p:spPr>
          <a:xfrm>
            <a:off x="376758" y="5780517"/>
            <a:ext cx="667643" cy="650241"/>
          </a:xfrm>
          <a:prstGeom prst="rect">
            <a:avLst/>
          </a:prstGeom>
        </p:spPr>
      </p:pic>
      <p:pic>
        <p:nvPicPr>
          <p:cNvPr id="32" name="Picture 31" descr="4-42468_light.png"/>
          <p:cNvPicPr>
            <a:picLocks noChangeAspect="1"/>
          </p:cNvPicPr>
          <p:nvPr/>
        </p:nvPicPr>
        <p:blipFill>
          <a:blip r:embed="rId4" cstate="print"/>
          <a:stretch>
            <a:fillRect/>
          </a:stretch>
        </p:blipFill>
        <p:spPr>
          <a:xfrm>
            <a:off x="6262579" y="339471"/>
            <a:ext cx="573755" cy="558800"/>
          </a:xfrm>
          <a:prstGeom prst="rect">
            <a:avLst/>
          </a:prstGeom>
        </p:spPr>
      </p:pic>
      <p:pic>
        <p:nvPicPr>
          <p:cNvPr id="33" name="Picture 32" descr="4-42468_light.png"/>
          <p:cNvPicPr>
            <a:picLocks noChangeAspect="1"/>
          </p:cNvPicPr>
          <p:nvPr/>
        </p:nvPicPr>
        <p:blipFill>
          <a:blip r:embed="rId5" cstate="print"/>
          <a:stretch>
            <a:fillRect/>
          </a:stretch>
        </p:blipFill>
        <p:spPr>
          <a:xfrm>
            <a:off x="3968828" y="6310303"/>
            <a:ext cx="333820" cy="325119"/>
          </a:xfrm>
          <a:prstGeom prst="rect">
            <a:avLst/>
          </a:prstGeom>
        </p:spPr>
      </p:pic>
      <p:pic>
        <p:nvPicPr>
          <p:cNvPr id="34" name="Picture 33" descr="4-42468_light.png"/>
          <p:cNvPicPr>
            <a:picLocks noChangeAspect="1"/>
          </p:cNvPicPr>
          <p:nvPr/>
        </p:nvPicPr>
        <p:blipFill>
          <a:blip r:embed="rId5" cstate="print"/>
          <a:stretch>
            <a:fillRect/>
          </a:stretch>
        </p:blipFill>
        <p:spPr>
          <a:xfrm>
            <a:off x="6687938" y="2327898"/>
            <a:ext cx="333820" cy="325119"/>
          </a:xfrm>
          <a:prstGeom prst="rect">
            <a:avLst/>
          </a:prstGeom>
        </p:spPr>
      </p:pic>
      <p:pic>
        <p:nvPicPr>
          <p:cNvPr id="35" name="Picture 34" descr="4-42468_light.png"/>
          <p:cNvPicPr>
            <a:picLocks noChangeAspect="1"/>
          </p:cNvPicPr>
          <p:nvPr/>
        </p:nvPicPr>
        <p:blipFill>
          <a:blip r:embed="rId5" cstate="print"/>
          <a:stretch>
            <a:fillRect/>
          </a:stretch>
        </p:blipFill>
        <p:spPr>
          <a:xfrm>
            <a:off x="6078338" y="5425650"/>
            <a:ext cx="333820" cy="325119"/>
          </a:xfrm>
          <a:prstGeom prst="rect">
            <a:avLst/>
          </a:prstGeom>
        </p:spPr>
      </p:pic>
      <p:pic>
        <p:nvPicPr>
          <p:cNvPr id="37" name="Picture 36" descr="4-42468_light.png"/>
          <p:cNvPicPr>
            <a:picLocks noChangeAspect="1"/>
          </p:cNvPicPr>
          <p:nvPr/>
        </p:nvPicPr>
        <p:blipFill>
          <a:blip r:embed="rId5" cstate="print"/>
          <a:stretch>
            <a:fillRect/>
          </a:stretch>
        </p:blipFill>
        <p:spPr>
          <a:xfrm>
            <a:off x="5430192" y="6278881"/>
            <a:ext cx="333820" cy="325119"/>
          </a:xfrm>
          <a:prstGeom prst="rect">
            <a:avLst/>
          </a:prstGeom>
        </p:spPr>
      </p:pic>
      <p:pic>
        <p:nvPicPr>
          <p:cNvPr id="38" name="Picture 37" descr="4-42468_light.png"/>
          <p:cNvPicPr>
            <a:picLocks noChangeAspect="1"/>
          </p:cNvPicPr>
          <p:nvPr/>
        </p:nvPicPr>
        <p:blipFill>
          <a:blip r:embed="rId5" cstate="print"/>
          <a:stretch>
            <a:fillRect/>
          </a:stretch>
        </p:blipFill>
        <p:spPr>
          <a:xfrm>
            <a:off x="3123872" y="152401"/>
            <a:ext cx="333820" cy="325119"/>
          </a:xfrm>
          <a:prstGeom prst="rect">
            <a:avLst/>
          </a:prstGeom>
        </p:spPr>
      </p:pic>
      <p:pic>
        <p:nvPicPr>
          <p:cNvPr id="44" name="Picture 43" descr="4-42468_light.png"/>
          <p:cNvPicPr>
            <a:picLocks noChangeAspect="1"/>
          </p:cNvPicPr>
          <p:nvPr/>
        </p:nvPicPr>
        <p:blipFill>
          <a:blip r:embed="rId5" cstate="print"/>
          <a:stretch>
            <a:fillRect/>
          </a:stretch>
        </p:blipFill>
        <p:spPr>
          <a:xfrm>
            <a:off x="5696761" y="395717"/>
            <a:ext cx="333820" cy="325119"/>
          </a:xfrm>
          <a:prstGeom prst="rect">
            <a:avLst/>
          </a:prstGeom>
        </p:spPr>
      </p:pic>
      <p:pic>
        <p:nvPicPr>
          <p:cNvPr id="45" name="Picture 44" descr="4-42468_light.png"/>
          <p:cNvPicPr>
            <a:picLocks noChangeAspect="1"/>
          </p:cNvPicPr>
          <p:nvPr/>
        </p:nvPicPr>
        <p:blipFill>
          <a:blip r:embed="rId5" cstate="print"/>
          <a:stretch>
            <a:fillRect/>
          </a:stretch>
        </p:blipFill>
        <p:spPr>
          <a:xfrm>
            <a:off x="240003" y="4069658"/>
            <a:ext cx="333820" cy="325119"/>
          </a:xfrm>
          <a:prstGeom prst="rect">
            <a:avLst/>
          </a:prstGeom>
        </p:spPr>
      </p:pic>
      <p:pic>
        <p:nvPicPr>
          <p:cNvPr id="46" name="Picture 45" descr="4-42468_light.png"/>
          <p:cNvPicPr>
            <a:picLocks noChangeAspect="1"/>
          </p:cNvPicPr>
          <p:nvPr/>
        </p:nvPicPr>
        <p:blipFill>
          <a:blip r:embed="rId5" cstate="print"/>
          <a:stretch>
            <a:fillRect/>
          </a:stretch>
        </p:blipFill>
        <p:spPr>
          <a:xfrm>
            <a:off x="399735" y="1950197"/>
            <a:ext cx="333820" cy="325119"/>
          </a:xfrm>
          <a:prstGeom prst="rect">
            <a:avLst/>
          </a:prstGeom>
        </p:spPr>
      </p:pic>
      <p:pic>
        <p:nvPicPr>
          <p:cNvPr id="50" name="Picture 49" descr="4-42468_light.png"/>
          <p:cNvPicPr>
            <a:picLocks noChangeAspect="1"/>
          </p:cNvPicPr>
          <p:nvPr/>
        </p:nvPicPr>
        <p:blipFill>
          <a:blip r:embed="rId3" cstate="print"/>
          <a:stretch>
            <a:fillRect/>
          </a:stretch>
        </p:blipFill>
        <p:spPr>
          <a:xfrm>
            <a:off x="482023" y="305115"/>
            <a:ext cx="667643" cy="650241"/>
          </a:xfrm>
          <a:prstGeom prst="rect">
            <a:avLst/>
          </a:prstGeom>
        </p:spPr>
      </p:pic>
      <p:pic>
        <p:nvPicPr>
          <p:cNvPr id="53" name="Picture 52" descr="vd-removebg-preview.png"/>
          <p:cNvPicPr>
            <a:picLocks noChangeAspect="1"/>
          </p:cNvPicPr>
          <p:nvPr/>
        </p:nvPicPr>
        <p:blipFill>
          <a:blip r:embed="rId6" cstate="print"/>
          <a:stretch>
            <a:fillRect/>
          </a:stretch>
        </p:blipFill>
        <p:spPr>
          <a:xfrm>
            <a:off x="179109" y="0"/>
            <a:ext cx="7098384" cy="6858000"/>
          </a:xfrm>
          <a:prstGeom prst="rect">
            <a:avLst/>
          </a:prstGeom>
        </p:spPr>
      </p:pic>
      <p:sp>
        <p:nvSpPr>
          <p:cNvPr id="54" name="TextBox 53"/>
          <p:cNvSpPr txBox="1"/>
          <p:nvPr/>
        </p:nvSpPr>
        <p:spPr>
          <a:xfrm>
            <a:off x="1282044" y="1489434"/>
            <a:ext cx="4705134" cy="3600986"/>
          </a:xfrm>
          <a:prstGeom prst="rect">
            <a:avLst/>
          </a:prstGeom>
          <a:noFill/>
        </p:spPr>
        <p:txBody>
          <a:bodyPr wrap="none" rtlCol="0">
            <a:spAutoFit/>
          </a:bodyPr>
          <a:lstStyle/>
          <a:p>
            <a:r>
              <a:rPr lang="en-IN" sz="4800" dirty="0"/>
              <a:t>   </a:t>
            </a:r>
            <a:r>
              <a:rPr lang="en-IN" sz="4400" b="1" i="1" dirty="0">
                <a:solidFill>
                  <a:schemeClr val="accent6">
                    <a:lumMod val="50000"/>
                  </a:schemeClr>
                </a:solidFill>
                <a:effectLst>
                  <a:glow rad="101600">
                    <a:schemeClr val="accent6">
                      <a:satMod val="175000"/>
                      <a:alpha val="40000"/>
                    </a:schemeClr>
                  </a:glow>
                  <a:innerShdw blurRad="63500" dist="50800" dir="10800000">
                    <a:prstClr val="black">
                      <a:alpha val="50000"/>
                    </a:prstClr>
                  </a:innerShdw>
                  <a:reflection blurRad="6350" stA="55000" endA="300" endPos="45500" dir="5400000" sy="-100000" algn="bl" rotWithShape="0"/>
                </a:effectLst>
                <a:latin typeface="Bell MT" pitchFamily="18" charset="0"/>
              </a:rPr>
              <a:t>ARTIFICIAL</a:t>
            </a:r>
          </a:p>
          <a:p>
            <a:r>
              <a:rPr lang="en-IN" sz="4400" b="1" i="1" dirty="0">
                <a:solidFill>
                  <a:schemeClr val="accent6">
                    <a:lumMod val="50000"/>
                  </a:schemeClr>
                </a:solidFill>
                <a:effectLst>
                  <a:glow rad="101600">
                    <a:schemeClr val="accent6">
                      <a:satMod val="175000"/>
                      <a:alpha val="40000"/>
                    </a:schemeClr>
                  </a:glow>
                  <a:innerShdw blurRad="63500" dist="50800" dir="10800000">
                    <a:prstClr val="black">
                      <a:alpha val="50000"/>
                    </a:prstClr>
                  </a:innerShdw>
                  <a:reflection blurRad="6350" stA="55000" endA="300" endPos="45500" dir="5400000" sy="-100000" algn="bl" rotWithShape="0"/>
                </a:effectLst>
                <a:latin typeface="Bell MT" pitchFamily="18" charset="0"/>
              </a:rPr>
              <a:t>INTELLIGENCE</a:t>
            </a:r>
          </a:p>
          <a:p>
            <a:r>
              <a:rPr lang="en-IN" sz="4400" b="1" i="1" dirty="0">
                <a:solidFill>
                  <a:schemeClr val="accent6">
                    <a:lumMod val="50000"/>
                  </a:schemeClr>
                </a:solidFill>
                <a:effectLst>
                  <a:glow rad="101600">
                    <a:schemeClr val="accent6">
                      <a:satMod val="175000"/>
                      <a:alpha val="40000"/>
                    </a:schemeClr>
                  </a:glow>
                  <a:innerShdw blurRad="63500" dist="50800" dir="10800000">
                    <a:prstClr val="black">
                      <a:alpha val="50000"/>
                    </a:prstClr>
                  </a:innerShdw>
                  <a:reflection blurRad="6350" stA="55000" endA="300" endPos="45500" dir="5400000" sy="-100000" algn="bl" rotWithShape="0"/>
                </a:effectLst>
                <a:latin typeface="Bell MT" pitchFamily="18" charset="0"/>
              </a:rPr>
              <a:t>           IN</a:t>
            </a:r>
          </a:p>
          <a:p>
            <a:r>
              <a:rPr lang="en-IN" sz="4400" b="1" i="1" dirty="0">
                <a:solidFill>
                  <a:schemeClr val="accent6">
                    <a:lumMod val="50000"/>
                  </a:schemeClr>
                </a:solidFill>
                <a:effectLst>
                  <a:glow rad="101600">
                    <a:schemeClr val="accent6">
                      <a:satMod val="175000"/>
                      <a:alpha val="40000"/>
                    </a:schemeClr>
                  </a:glow>
                  <a:innerShdw blurRad="63500" dist="50800" dir="10800000">
                    <a:prstClr val="black">
                      <a:alpha val="50000"/>
                    </a:prstClr>
                  </a:innerShdw>
                  <a:reflection blurRad="6350" stA="55000" endA="300" endPos="45500" dir="5400000" sy="-100000" algn="bl" rotWithShape="0"/>
                </a:effectLst>
                <a:latin typeface="Bell MT" pitchFamily="18" charset="0"/>
              </a:rPr>
              <a:t>    PNEUMONIA</a:t>
            </a:r>
          </a:p>
          <a:p>
            <a:r>
              <a:rPr lang="en-IN" sz="4400" b="1" i="1" dirty="0">
                <a:solidFill>
                  <a:schemeClr val="accent6">
                    <a:lumMod val="50000"/>
                  </a:schemeClr>
                </a:solidFill>
                <a:effectLst>
                  <a:glow rad="101600">
                    <a:schemeClr val="accent6">
                      <a:satMod val="175000"/>
                      <a:alpha val="40000"/>
                    </a:schemeClr>
                  </a:glow>
                  <a:innerShdw blurRad="63500" dist="50800" dir="10800000">
                    <a:prstClr val="black">
                      <a:alpha val="50000"/>
                    </a:prstClr>
                  </a:innerShdw>
                  <a:reflection blurRad="6350" stA="55000" endA="300" endPos="45500" dir="5400000" sy="-100000" algn="bl" rotWithShape="0"/>
                </a:effectLst>
                <a:latin typeface="Bell MT" pitchFamily="18" charset="0"/>
              </a:rPr>
              <a:t>     DETECTION</a:t>
            </a:r>
            <a:r>
              <a:rPr lang="en-IN" sz="4800" b="1" i="1" dirty="0">
                <a:solidFill>
                  <a:schemeClr val="accent6">
                    <a:lumMod val="50000"/>
                  </a:schemeClr>
                </a:solidFill>
                <a:effectLst>
                  <a:glow rad="101600">
                    <a:schemeClr val="accent6">
                      <a:satMod val="175000"/>
                      <a:alpha val="40000"/>
                    </a:schemeClr>
                  </a:glow>
                  <a:innerShdw blurRad="63500" dist="50800" dir="10800000">
                    <a:prstClr val="black">
                      <a:alpha val="50000"/>
                    </a:prstClr>
                  </a:innerShdw>
                  <a:reflection blurRad="6350" stA="55000" endA="300" endPos="45500" dir="5400000" sy="-100000" algn="bl" rotWithShape="0"/>
                </a:effectLst>
                <a:latin typeface="Bell MT" pitchFamily="18" charset="0"/>
              </a:rPr>
              <a:t> </a:t>
            </a:r>
            <a:endParaRPr lang="en-US" sz="4800" b="1" i="1" dirty="0">
              <a:solidFill>
                <a:schemeClr val="accent6">
                  <a:lumMod val="50000"/>
                </a:schemeClr>
              </a:solidFill>
              <a:effectLst>
                <a:glow rad="101600">
                  <a:schemeClr val="accent6">
                    <a:satMod val="175000"/>
                    <a:alpha val="40000"/>
                  </a:schemeClr>
                </a:glow>
                <a:innerShdw blurRad="63500" dist="50800" dir="10800000">
                  <a:prstClr val="black">
                    <a:alpha val="50000"/>
                  </a:prstClr>
                </a:innerShdw>
                <a:reflection blurRad="6350" stA="55000" endA="300" endPos="45500" dir="5400000" sy="-100000" algn="bl" rotWithShape="0"/>
              </a:effectLst>
              <a:latin typeface="Bell MT" pitchFamily="18" charset="0"/>
            </a:endParaRPr>
          </a:p>
        </p:txBody>
      </p:sp>
      <p:sp>
        <p:nvSpPr>
          <p:cNvPr id="15362" name="AutoShape 2" descr="Where is Artificial Intelligence Used Today? By ITChronicl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4" name="AutoShape 4" descr="Where is Artificial Intelligence Used Today? By ITChronicl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6" name="AutoShape 6" descr="Where is Artificial Intelligence Used Today? By ITChronicl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8" name="AutoShape 8" descr="Where is Artificial Intelligence Used Today? By ITChronicles"/>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9" name="Picture 9"/>
          <p:cNvPicPr>
            <a:picLocks noChangeAspect="1" noChangeArrowheads="1"/>
          </p:cNvPicPr>
          <p:nvPr/>
        </p:nvPicPr>
        <p:blipFill>
          <a:blip r:embed="rId7" cstate="print"/>
          <a:srcRect/>
          <a:stretch>
            <a:fillRect/>
          </a:stretch>
        </p:blipFill>
        <p:spPr bwMode="auto">
          <a:xfrm>
            <a:off x="7183120" y="0"/>
            <a:ext cx="5008880" cy="6858000"/>
          </a:xfrm>
          <a:prstGeom prst="rect">
            <a:avLst/>
          </a:prstGeom>
          <a:ln>
            <a:noFill/>
          </a:ln>
          <a:effectLst>
            <a:softEdge rad="112500"/>
          </a:effectLst>
        </p:spPr>
      </p:pic>
    </p:spTree>
    <p:extLst>
      <p:ext uri="{BB962C8B-B14F-4D97-AF65-F5344CB8AC3E}">
        <p14:creationId xmlns:p14="http://schemas.microsoft.com/office/powerpoint/2010/main" val="1264563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ackground pattern&#10;&#10;Description automatically generated">
            <a:extLst>
              <a:ext uri="{FF2B5EF4-FFF2-40B4-BE49-F238E27FC236}">
                <a16:creationId xmlns:a16="http://schemas.microsoft.com/office/drawing/2014/main" id="{D3928D5F-32BF-4FE9-AF24-CD6DD9B0C8D9}"/>
              </a:ext>
            </a:extLst>
          </p:cNvPr>
          <p:cNvPicPr>
            <a:picLocks noChangeAspect="1"/>
          </p:cNvPicPr>
          <p:nvPr/>
        </p:nvPicPr>
        <p:blipFill>
          <a:blip r:embed="rId2" cstate="print"/>
          <a:stretch>
            <a:fillRect/>
          </a:stretch>
        </p:blipFill>
        <p:spPr>
          <a:xfrm>
            <a:off x="0" y="6133"/>
            <a:ext cx="12192000" cy="6851867"/>
          </a:xfrm>
          <a:prstGeom prst="rect">
            <a:avLst/>
          </a:prstGeom>
        </p:spPr>
      </p:pic>
      <p:pic>
        <p:nvPicPr>
          <p:cNvPr id="9" name="Picture 8" descr="best-photos-of-gold-borders-and-frames-blackboard-utility-pole-white-board-transparent-png-1678438-removebg-preview.png"/>
          <p:cNvPicPr>
            <a:picLocks noChangeAspect="1"/>
          </p:cNvPicPr>
          <p:nvPr/>
        </p:nvPicPr>
        <p:blipFill>
          <a:blip r:embed="rId3" cstate="print"/>
          <a:stretch>
            <a:fillRect/>
          </a:stretch>
        </p:blipFill>
        <p:spPr>
          <a:xfrm>
            <a:off x="-182880" y="-194405"/>
            <a:ext cx="12536424" cy="7159966"/>
          </a:xfrm>
          <a:prstGeom prst="rect">
            <a:avLst/>
          </a:prstGeom>
        </p:spPr>
      </p:pic>
      <p:sp>
        <p:nvSpPr>
          <p:cNvPr id="10" name="Rectangle 9"/>
          <p:cNvSpPr/>
          <p:nvPr/>
        </p:nvSpPr>
        <p:spPr>
          <a:xfrm>
            <a:off x="1243584" y="758952"/>
            <a:ext cx="9683496" cy="5230368"/>
          </a:xfrm>
          <a:prstGeom prst="rect">
            <a:avLst/>
          </a:prstGeom>
          <a:solidFill>
            <a:schemeClr val="bg1">
              <a:lumMod val="85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12F86E5-2743-4AB4-A608-05E18C2CE18B}"/>
              </a:ext>
            </a:extLst>
          </p:cNvPr>
          <p:cNvSpPr txBox="1"/>
          <p:nvPr/>
        </p:nvSpPr>
        <p:spPr>
          <a:xfrm>
            <a:off x="1408176" y="1325304"/>
            <a:ext cx="5431536" cy="4093428"/>
          </a:xfrm>
          <a:prstGeom prst="rect">
            <a:avLst/>
          </a:prstGeom>
          <a:noFill/>
        </p:spPr>
        <p:txBody>
          <a:bodyPr wrap="square" rtlCol="0">
            <a:spAutoFit/>
          </a:bodyPr>
          <a:lstStyle/>
          <a:p>
            <a:pPr algn="l"/>
            <a:r>
              <a:rPr lang="en-US" b="0" i="0" dirty="0">
                <a:solidFill>
                  <a:srgbClr val="292929"/>
                </a:solidFill>
                <a:effectLst/>
                <a:latin typeface="sohne"/>
              </a:rPr>
              <a:t>  </a:t>
            </a:r>
            <a:r>
              <a:rPr lang="en-US" sz="2400" b="1" i="0" dirty="0">
                <a:solidFill>
                  <a:srgbClr val="292929"/>
                </a:solidFill>
                <a:effectLst/>
                <a:latin typeface="Century Schoolbook" panose="02040604050505020304" pitchFamily="18" charset="0"/>
              </a:rPr>
              <a:t>Convolutional Neural Network</a:t>
            </a:r>
            <a:endParaRPr lang="en-US" b="1" i="0" dirty="0">
              <a:solidFill>
                <a:srgbClr val="292929"/>
              </a:solidFill>
              <a:effectLst/>
              <a:latin typeface="Century Schoolbook" panose="02040604050505020304" pitchFamily="18" charset="0"/>
            </a:endParaRPr>
          </a:p>
          <a:p>
            <a:pPr algn="l"/>
            <a:endParaRPr lang="en-US" b="0" i="0" dirty="0">
              <a:solidFill>
                <a:srgbClr val="292929"/>
              </a:solidFill>
              <a:effectLst/>
              <a:latin typeface="charter"/>
            </a:endParaRPr>
          </a:p>
          <a:p>
            <a:pPr algn="l"/>
            <a:r>
              <a:rPr lang="en-US" sz="2000" b="0" i="0" dirty="0">
                <a:solidFill>
                  <a:srgbClr val="292929"/>
                </a:solidFill>
                <a:effectLst/>
                <a:latin typeface="charter"/>
              </a:rPr>
              <a:t>Although we see images with color and shapes, in their most basic level they are lists of numbers, each number corresponding to an RGB value which is then </a:t>
            </a:r>
          </a:p>
          <a:p>
            <a:pPr algn="l"/>
            <a:r>
              <a:rPr lang="en-US" sz="2000" b="0" i="0" dirty="0">
                <a:solidFill>
                  <a:srgbClr val="292929"/>
                </a:solidFill>
                <a:effectLst/>
                <a:latin typeface="charter"/>
              </a:rPr>
              <a:t>processed by your computer to show you the image. Convolutional neural networks have gained traction in image processing because they are able to split the RGB array into (1x1), (2x2), or (3x3) pixels in order to learn patterns within an image</a:t>
            </a:r>
          </a:p>
          <a:p>
            <a:endParaRPr lang="en-IN" dirty="0"/>
          </a:p>
        </p:txBody>
      </p:sp>
      <p:pic>
        <p:nvPicPr>
          <p:cNvPr id="6" name="Picture 5">
            <a:extLst>
              <a:ext uri="{FF2B5EF4-FFF2-40B4-BE49-F238E27FC236}">
                <a16:creationId xmlns:a16="http://schemas.microsoft.com/office/drawing/2014/main" id="{B9ED6023-4B4C-4FAA-9AA0-1AEDEF863A7F}"/>
              </a:ext>
            </a:extLst>
          </p:cNvPr>
          <p:cNvPicPr>
            <a:picLocks noChangeAspect="1"/>
          </p:cNvPicPr>
          <p:nvPr/>
        </p:nvPicPr>
        <p:blipFill>
          <a:blip r:embed="rId4" cstate="print"/>
          <a:stretch>
            <a:fillRect/>
          </a:stretch>
        </p:blipFill>
        <p:spPr>
          <a:xfrm>
            <a:off x="6945374" y="1667138"/>
            <a:ext cx="3544014" cy="33620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86363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ackground pattern&#10;&#10;Description automatically generated">
            <a:extLst>
              <a:ext uri="{FF2B5EF4-FFF2-40B4-BE49-F238E27FC236}">
                <a16:creationId xmlns:a16="http://schemas.microsoft.com/office/drawing/2014/main" id="{D3928D5F-32BF-4FE9-AF24-CD6DD9B0C8D9}"/>
              </a:ext>
            </a:extLst>
          </p:cNvPr>
          <p:cNvPicPr>
            <a:picLocks noChangeAspect="1"/>
          </p:cNvPicPr>
          <p:nvPr/>
        </p:nvPicPr>
        <p:blipFill>
          <a:blip r:embed="rId2" cstate="print"/>
          <a:stretch>
            <a:fillRect/>
          </a:stretch>
        </p:blipFill>
        <p:spPr>
          <a:xfrm>
            <a:off x="0" y="6133"/>
            <a:ext cx="12192000" cy="6851867"/>
          </a:xfrm>
          <a:prstGeom prst="rect">
            <a:avLst/>
          </a:prstGeom>
        </p:spPr>
      </p:pic>
      <p:pic>
        <p:nvPicPr>
          <p:cNvPr id="9" name="Picture 8" descr="best-photos-of-gold-borders-and-frames-blackboard-utility-pole-white-board-transparent-png-1678438-removebg-preview.png"/>
          <p:cNvPicPr>
            <a:picLocks noChangeAspect="1"/>
          </p:cNvPicPr>
          <p:nvPr/>
        </p:nvPicPr>
        <p:blipFill>
          <a:blip r:embed="rId3" cstate="print"/>
          <a:stretch>
            <a:fillRect/>
          </a:stretch>
        </p:blipFill>
        <p:spPr>
          <a:xfrm>
            <a:off x="-182880" y="-194405"/>
            <a:ext cx="12536424" cy="7159966"/>
          </a:xfrm>
          <a:prstGeom prst="rect">
            <a:avLst/>
          </a:prstGeom>
        </p:spPr>
      </p:pic>
      <p:sp>
        <p:nvSpPr>
          <p:cNvPr id="10" name="Rectangle 9"/>
          <p:cNvSpPr/>
          <p:nvPr/>
        </p:nvSpPr>
        <p:spPr>
          <a:xfrm>
            <a:off x="1243584" y="758952"/>
            <a:ext cx="9683496" cy="5230368"/>
          </a:xfrm>
          <a:prstGeom prst="rect">
            <a:avLst/>
          </a:prstGeom>
          <a:solidFill>
            <a:schemeClr val="bg1">
              <a:lumMod val="85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9EF7D27-04F3-41D7-B7B6-B3B9BB2C6B36}"/>
              </a:ext>
            </a:extLst>
          </p:cNvPr>
          <p:cNvSpPr txBox="1"/>
          <p:nvPr/>
        </p:nvSpPr>
        <p:spPr>
          <a:xfrm>
            <a:off x="1801368" y="1015016"/>
            <a:ext cx="8595360" cy="523220"/>
          </a:xfrm>
          <a:prstGeom prst="rect">
            <a:avLst/>
          </a:prstGeom>
          <a:noFill/>
        </p:spPr>
        <p:txBody>
          <a:bodyPr wrap="square" rtlCol="0">
            <a:spAutoFit/>
          </a:bodyPr>
          <a:lstStyle/>
          <a:p>
            <a:r>
              <a:rPr lang="en-IN" sz="2800" b="1" i="1" u="sng" dirty="0">
                <a:latin typeface="Century Schoolbook" panose="02040604050505020304" pitchFamily="18" charset="0"/>
              </a:rPr>
              <a:t>DOMAIN AND SUB – DOMAIN</a:t>
            </a:r>
            <a:r>
              <a:rPr lang="en-IN" sz="2800" b="1" i="1" dirty="0">
                <a:latin typeface="Century Schoolbook" panose="02040604050505020304" pitchFamily="18" charset="0"/>
              </a:rPr>
              <a:t> ( project area )</a:t>
            </a:r>
          </a:p>
        </p:txBody>
      </p:sp>
      <p:sp>
        <p:nvSpPr>
          <p:cNvPr id="6" name="TextBox 5">
            <a:extLst>
              <a:ext uri="{FF2B5EF4-FFF2-40B4-BE49-F238E27FC236}">
                <a16:creationId xmlns:a16="http://schemas.microsoft.com/office/drawing/2014/main" id="{12C6AE3E-4A17-45D1-8A32-8584ED3E51F1}"/>
              </a:ext>
            </a:extLst>
          </p:cNvPr>
          <p:cNvSpPr txBox="1"/>
          <p:nvPr/>
        </p:nvSpPr>
        <p:spPr>
          <a:xfrm>
            <a:off x="1371600" y="1964580"/>
            <a:ext cx="9672320" cy="3293209"/>
          </a:xfrm>
          <a:prstGeom prst="rect">
            <a:avLst/>
          </a:prstGeom>
          <a:noFill/>
        </p:spPr>
        <p:txBody>
          <a:bodyPr wrap="square" rtlCol="0">
            <a:spAutoFit/>
          </a:bodyPr>
          <a:lstStyle/>
          <a:p>
            <a:r>
              <a:rPr lang="en-US" sz="2400" b="1" dirty="0">
                <a:latin typeface="Book Antiqua" panose="02040602050305030304" pitchFamily="18" charset="0"/>
              </a:rPr>
              <a:t>COMPUTER VISION :- </a:t>
            </a:r>
          </a:p>
          <a:p>
            <a:r>
              <a:rPr lang="en-US" sz="2000" dirty="0">
                <a:latin typeface="Cambria" panose="02040503050406030204" pitchFamily="18" charset="0"/>
                <a:ea typeface="Cambria" panose="02040503050406030204" pitchFamily="18" charset="0"/>
              </a:rPr>
              <a:t>A computer vision is a branch of computer science that empowers machine to see, recognize and process images just like humans. It is a field that includes methods of acquiring, processing, analyzing, and understanding images . Examples of this </a:t>
            </a:r>
          </a:p>
          <a:p>
            <a:r>
              <a:rPr lang="en-US" sz="2000" dirty="0">
                <a:latin typeface="Cambria" panose="02040503050406030204" pitchFamily="18" charset="0"/>
                <a:ea typeface="Cambria" panose="02040503050406030204" pitchFamily="18" charset="0"/>
              </a:rPr>
              <a:t>technology include image recognition, visual recognition, and facial recognition.</a:t>
            </a:r>
          </a:p>
          <a:p>
            <a:endParaRPr lang="en-US" sz="2000" dirty="0">
              <a:latin typeface="Cambria" panose="02040503050406030204" pitchFamily="18" charset="0"/>
              <a:ea typeface="Cambria" panose="02040503050406030204" pitchFamily="18" charset="0"/>
            </a:endParaRPr>
          </a:p>
          <a:p>
            <a:r>
              <a:rPr lang="en-US" sz="2400" b="1" dirty="0">
                <a:latin typeface="Book Antiqua" panose="02040602050305030304" pitchFamily="18" charset="0"/>
                <a:ea typeface="Cambria" panose="02040503050406030204" pitchFamily="18" charset="0"/>
              </a:rPr>
              <a:t>IMAGE CLASSIFICATION :-</a:t>
            </a:r>
          </a:p>
          <a:p>
            <a:r>
              <a:rPr lang="en-US" sz="2000" i="0" dirty="0">
                <a:solidFill>
                  <a:srgbClr val="202124"/>
                </a:solidFill>
                <a:effectLst/>
                <a:latin typeface="Cambria" panose="02040503050406030204" pitchFamily="18" charset="0"/>
                <a:ea typeface="Cambria" panose="02040503050406030204" pitchFamily="18" charset="0"/>
              </a:rPr>
              <a:t>Image classification is the process of predicting a specific class, or label, for something that is defined by a set of data points. Image classification is a subset of the classification problem, where an entire image is assigned a label.</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8636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ackground pattern&#10;&#10;Description automatically generated">
            <a:extLst>
              <a:ext uri="{FF2B5EF4-FFF2-40B4-BE49-F238E27FC236}">
                <a16:creationId xmlns:a16="http://schemas.microsoft.com/office/drawing/2014/main" id="{D3928D5F-32BF-4FE9-AF24-CD6DD9B0C8D9}"/>
              </a:ext>
            </a:extLst>
          </p:cNvPr>
          <p:cNvPicPr>
            <a:picLocks noChangeAspect="1"/>
          </p:cNvPicPr>
          <p:nvPr/>
        </p:nvPicPr>
        <p:blipFill>
          <a:blip r:embed="rId2" cstate="print"/>
          <a:stretch>
            <a:fillRect/>
          </a:stretch>
        </p:blipFill>
        <p:spPr>
          <a:xfrm>
            <a:off x="0" y="-4027"/>
            <a:ext cx="12192000" cy="6851867"/>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1CD23FD1-60B1-4749-88C1-764BACD6B2CF}"/>
              </a:ext>
            </a:extLst>
          </p:cNvPr>
          <p:cNvPicPr>
            <a:picLocks noChangeAspect="1"/>
          </p:cNvPicPr>
          <p:nvPr/>
        </p:nvPicPr>
        <p:blipFill>
          <a:blip r:embed="rId3" cstate="print"/>
          <a:stretch>
            <a:fillRect/>
          </a:stretch>
        </p:blipFill>
        <p:spPr>
          <a:xfrm>
            <a:off x="681689" y="643754"/>
            <a:ext cx="10828621" cy="5570491"/>
          </a:xfrm>
          <a:prstGeom prst="rect">
            <a:avLst/>
          </a:prstGeom>
          <a:ln w="57150">
            <a:solidFill>
              <a:schemeClr val="accent2">
                <a:lumMod val="75000"/>
              </a:schemeClr>
            </a:solidFill>
          </a:ln>
        </p:spPr>
      </p:pic>
      <p:sp>
        <p:nvSpPr>
          <p:cNvPr id="9" name="TextBox 8">
            <a:extLst>
              <a:ext uri="{FF2B5EF4-FFF2-40B4-BE49-F238E27FC236}">
                <a16:creationId xmlns:a16="http://schemas.microsoft.com/office/drawing/2014/main" id="{38912957-4755-4249-BB31-1BB87255607F}"/>
              </a:ext>
            </a:extLst>
          </p:cNvPr>
          <p:cNvSpPr txBox="1"/>
          <p:nvPr/>
        </p:nvSpPr>
        <p:spPr>
          <a:xfrm>
            <a:off x="4064000" y="643754"/>
            <a:ext cx="5364480" cy="461665"/>
          </a:xfrm>
          <a:prstGeom prst="rect">
            <a:avLst/>
          </a:prstGeom>
          <a:noFill/>
        </p:spPr>
        <p:txBody>
          <a:bodyPr wrap="square" rtlCol="0">
            <a:spAutoFit/>
          </a:bodyPr>
          <a:lstStyle/>
          <a:p>
            <a:r>
              <a:rPr lang="en-IN" sz="2400" b="1" i="1" dirty="0">
                <a:latin typeface="Century Schoolbook" panose="02040604050505020304" pitchFamily="18" charset="0"/>
              </a:rPr>
              <a:t>LITERATURE SURVEY</a:t>
            </a:r>
          </a:p>
        </p:txBody>
      </p:sp>
      <p:pic>
        <p:nvPicPr>
          <p:cNvPr id="1026" name="Picture 2"/>
          <p:cNvPicPr>
            <a:picLocks noChangeAspect="1" noChangeArrowheads="1"/>
          </p:cNvPicPr>
          <p:nvPr/>
        </p:nvPicPr>
        <p:blipFill>
          <a:blip r:embed="rId4" cstate="print"/>
          <a:srcRect/>
          <a:stretch>
            <a:fillRect/>
          </a:stretch>
        </p:blipFill>
        <p:spPr bwMode="auto">
          <a:xfrm>
            <a:off x="1280160" y="1216152"/>
            <a:ext cx="9674352" cy="4507992"/>
          </a:xfrm>
          <a:prstGeom prst="rect">
            <a:avLst/>
          </a:prstGeom>
          <a:noFill/>
          <a:ln w="9525">
            <a:noFill/>
            <a:miter lim="800000"/>
            <a:headEnd/>
            <a:tailEnd/>
          </a:ln>
        </p:spPr>
      </p:pic>
    </p:spTree>
    <p:extLst>
      <p:ext uri="{BB962C8B-B14F-4D97-AF65-F5344CB8AC3E}">
        <p14:creationId xmlns:p14="http://schemas.microsoft.com/office/powerpoint/2010/main" val="1554707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ackground pattern&#10;&#10;Description automatically generated">
            <a:extLst>
              <a:ext uri="{FF2B5EF4-FFF2-40B4-BE49-F238E27FC236}">
                <a16:creationId xmlns:a16="http://schemas.microsoft.com/office/drawing/2014/main" id="{D3928D5F-32BF-4FE9-AF24-CD6DD9B0C8D9}"/>
              </a:ext>
            </a:extLst>
          </p:cNvPr>
          <p:cNvPicPr>
            <a:picLocks noChangeAspect="1"/>
          </p:cNvPicPr>
          <p:nvPr/>
        </p:nvPicPr>
        <p:blipFill>
          <a:blip r:embed="rId2" cstate="print"/>
          <a:stretch>
            <a:fillRect/>
          </a:stretch>
        </p:blipFill>
        <p:spPr>
          <a:xfrm>
            <a:off x="0" y="-4027"/>
            <a:ext cx="12192000" cy="6851867"/>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1CD23FD1-60B1-4749-88C1-764BACD6B2CF}"/>
              </a:ext>
            </a:extLst>
          </p:cNvPr>
          <p:cNvPicPr>
            <a:picLocks noChangeAspect="1"/>
          </p:cNvPicPr>
          <p:nvPr/>
        </p:nvPicPr>
        <p:blipFill>
          <a:blip r:embed="rId3" cstate="print"/>
          <a:stretch>
            <a:fillRect/>
          </a:stretch>
        </p:blipFill>
        <p:spPr>
          <a:xfrm>
            <a:off x="681689" y="643754"/>
            <a:ext cx="10828621" cy="5570491"/>
          </a:xfrm>
          <a:prstGeom prst="rect">
            <a:avLst/>
          </a:prstGeom>
          <a:ln w="57150">
            <a:solidFill>
              <a:schemeClr val="accent2">
                <a:lumMod val="75000"/>
              </a:schemeClr>
            </a:solidFill>
          </a:ln>
        </p:spPr>
      </p:pic>
      <p:pic>
        <p:nvPicPr>
          <p:cNvPr id="2050" name="Picture 2"/>
          <p:cNvPicPr>
            <a:picLocks noChangeAspect="1" noChangeArrowheads="1"/>
          </p:cNvPicPr>
          <p:nvPr/>
        </p:nvPicPr>
        <p:blipFill>
          <a:blip r:embed="rId4" cstate="print"/>
          <a:srcRect/>
          <a:stretch>
            <a:fillRect/>
          </a:stretch>
        </p:blipFill>
        <p:spPr bwMode="auto">
          <a:xfrm>
            <a:off x="1298448" y="1271016"/>
            <a:ext cx="9610344" cy="4425696"/>
          </a:xfrm>
          <a:prstGeom prst="rect">
            <a:avLst/>
          </a:prstGeom>
          <a:noFill/>
          <a:ln w="9525">
            <a:noFill/>
            <a:miter lim="800000"/>
            <a:headEnd/>
            <a:tailEnd/>
          </a:ln>
        </p:spPr>
      </p:pic>
    </p:spTree>
    <p:extLst>
      <p:ext uri="{BB962C8B-B14F-4D97-AF65-F5344CB8AC3E}">
        <p14:creationId xmlns:p14="http://schemas.microsoft.com/office/powerpoint/2010/main" val="3987292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ackground pattern&#10;&#10;Description automatically generated">
            <a:extLst>
              <a:ext uri="{FF2B5EF4-FFF2-40B4-BE49-F238E27FC236}">
                <a16:creationId xmlns:a16="http://schemas.microsoft.com/office/drawing/2014/main" id="{D3928D5F-32BF-4FE9-AF24-CD6DD9B0C8D9}"/>
              </a:ext>
            </a:extLst>
          </p:cNvPr>
          <p:cNvPicPr>
            <a:picLocks noChangeAspect="1"/>
          </p:cNvPicPr>
          <p:nvPr/>
        </p:nvPicPr>
        <p:blipFill>
          <a:blip r:embed="rId2" cstate="print"/>
          <a:stretch>
            <a:fillRect/>
          </a:stretch>
        </p:blipFill>
        <p:spPr>
          <a:xfrm>
            <a:off x="0" y="6133"/>
            <a:ext cx="12192000" cy="6851867"/>
          </a:xfrm>
          <a:prstGeom prst="rect">
            <a:avLst/>
          </a:prstGeom>
        </p:spPr>
      </p:pic>
      <p:pic>
        <p:nvPicPr>
          <p:cNvPr id="9" name="Picture 8" descr="best-photos-of-gold-borders-and-frames-blackboard-utility-pole-white-board-transparent-png-1678438-removebg-preview.png"/>
          <p:cNvPicPr>
            <a:picLocks noChangeAspect="1"/>
          </p:cNvPicPr>
          <p:nvPr/>
        </p:nvPicPr>
        <p:blipFill>
          <a:blip r:embed="rId3" cstate="print"/>
          <a:stretch>
            <a:fillRect/>
          </a:stretch>
        </p:blipFill>
        <p:spPr>
          <a:xfrm>
            <a:off x="-182880" y="-194405"/>
            <a:ext cx="12536424" cy="7159966"/>
          </a:xfrm>
          <a:prstGeom prst="rect">
            <a:avLst/>
          </a:prstGeom>
        </p:spPr>
      </p:pic>
      <p:sp>
        <p:nvSpPr>
          <p:cNvPr id="10" name="Rectangle 9"/>
          <p:cNvSpPr/>
          <p:nvPr/>
        </p:nvSpPr>
        <p:spPr>
          <a:xfrm>
            <a:off x="1243584" y="758952"/>
            <a:ext cx="9683496" cy="5230368"/>
          </a:xfrm>
          <a:prstGeom prst="rect">
            <a:avLst/>
          </a:prstGeom>
          <a:solidFill>
            <a:schemeClr val="bg1">
              <a:lumMod val="85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8EA2620-E887-462B-88D2-B9ACE6195DD4}"/>
              </a:ext>
            </a:extLst>
          </p:cNvPr>
          <p:cNvSpPr txBox="1"/>
          <p:nvPr/>
        </p:nvSpPr>
        <p:spPr>
          <a:xfrm>
            <a:off x="4036568" y="1152144"/>
            <a:ext cx="4734560" cy="646331"/>
          </a:xfrm>
          <a:prstGeom prst="rect">
            <a:avLst/>
          </a:prstGeom>
          <a:noFill/>
        </p:spPr>
        <p:txBody>
          <a:bodyPr wrap="square" rtlCol="0">
            <a:spAutoFit/>
          </a:bodyPr>
          <a:lstStyle/>
          <a:p>
            <a:r>
              <a:rPr lang="en-IN" sz="3600" b="1" i="1" dirty="0">
                <a:latin typeface="Century Schoolbook" panose="02040604050505020304" pitchFamily="18" charset="0"/>
              </a:rPr>
              <a:t>CONCLUSION </a:t>
            </a:r>
          </a:p>
        </p:txBody>
      </p:sp>
      <p:sp>
        <p:nvSpPr>
          <p:cNvPr id="6" name="TextBox 5">
            <a:extLst>
              <a:ext uri="{FF2B5EF4-FFF2-40B4-BE49-F238E27FC236}">
                <a16:creationId xmlns:a16="http://schemas.microsoft.com/office/drawing/2014/main" id="{0B17CF2D-D0FF-43E4-8E70-233E052A9428}"/>
              </a:ext>
            </a:extLst>
          </p:cNvPr>
          <p:cNvSpPr txBox="1"/>
          <p:nvPr/>
        </p:nvSpPr>
        <p:spPr>
          <a:xfrm>
            <a:off x="1433576" y="1990009"/>
            <a:ext cx="9367520" cy="3477875"/>
          </a:xfrm>
          <a:prstGeom prst="rect">
            <a:avLst/>
          </a:prstGeom>
          <a:noFill/>
        </p:spPr>
        <p:txBody>
          <a:bodyPr wrap="square" lIns="91440" tIns="45720" rIns="91440" bIns="45720" rtlCol="0" anchor="t">
            <a:spAutoFit/>
          </a:bodyPr>
          <a:lstStyle/>
          <a:p>
            <a:pPr marL="457200" indent="-457200">
              <a:buFont typeface="Arial" panose="020B0604020202020204" pitchFamily="34" charset="0"/>
              <a:buChar char="•"/>
            </a:pPr>
            <a:r>
              <a:rPr lang="en-US" sz="2000" dirty="0">
                <a:latin typeface="Cambria" panose="02040503050406030204" pitchFamily="18" charset="0"/>
                <a:ea typeface="Cambria" panose="02040503050406030204" pitchFamily="18" charset="0"/>
              </a:rPr>
              <a:t>Early detection of pneumonia is crucial for determining the appropriate treatment of the disease and preventing it from threatening the patient’s life. Chest radiographs are the most widely used tool for diagnosing pneumonia; however, they are subject to inter-class variability and the diagnosis depends on the clinicians’ expertise in detecting early pneumonia traces. To assist medical practitioners, an automated CAD system was developed in this study, which uses deep transfer learning-based classification to classify chest X-ray images into two classes “Pneumonia” and “Normal.”</a:t>
            </a:r>
          </a:p>
          <a:p>
            <a:pPr marL="457200" indent="-457200">
              <a:buFont typeface="Arial" panose="020B0604020202020204" pitchFamily="34" charset="0"/>
              <a:buChar char="•"/>
            </a:pPr>
            <a:r>
              <a:rPr lang="en-US" sz="2000" dirty="0">
                <a:latin typeface="Cambria" panose="02040503050406030204" pitchFamily="18" charset="0"/>
                <a:ea typeface="Cambria" panose="02040503050406030204" pitchFamily="18" charset="0"/>
              </a:rPr>
              <a:t>It describes the use of deep learning in order to classify digital images of chest X-rays according to presence or absence of changes consistent with pneumonia. </a:t>
            </a:r>
          </a:p>
          <a:p>
            <a:pPr marL="457200" indent="-457200">
              <a:buFont typeface="Arial" panose="020B0604020202020204" pitchFamily="34" charset="0"/>
              <a:buChar char="•"/>
            </a:pPr>
            <a:r>
              <a:rPr lang="en-US" sz="2000" dirty="0">
                <a:latin typeface="Cambria" panose="02040503050406030204" pitchFamily="18" charset="0"/>
                <a:ea typeface="Cambria" panose="02040503050406030204" pitchFamily="18" charset="0"/>
              </a:rPr>
              <a:t>The implementation was using Python programming and scientific tools.</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86363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ackground pattern&#10;&#10;Description automatically generated">
            <a:extLst>
              <a:ext uri="{FF2B5EF4-FFF2-40B4-BE49-F238E27FC236}">
                <a16:creationId xmlns:a16="http://schemas.microsoft.com/office/drawing/2014/main" id="{D3928D5F-32BF-4FE9-AF24-CD6DD9B0C8D9}"/>
              </a:ext>
            </a:extLst>
          </p:cNvPr>
          <p:cNvPicPr>
            <a:picLocks noChangeAspect="1"/>
          </p:cNvPicPr>
          <p:nvPr/>
        </p:nvPicPr>
        <p:blipFill>
          <a:blip r:embed="rId2" cstate="print"/>
          <a:stretch>
            <a:fillRect/>
          </a:stretch>
        </p:blipFill>
        <p:spPr>
          <a:xfrm>
            <a:off x="0" y="6133"/>
            <a:ext cx="12192000" cy="6851867"/>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1CD23FD1-60B1-4749-88C1-764BACD6B2CF}"/>
              </a:ext>
            </a:extLst>
          </p:cNvPr>
          <p:cNvPicPr>
            <a:picLocks noChangeAspect="1"/>
          </p:cNvPicPr>
          <p:nvPr/>
        </p:nvPicPr>
        <p:blipFill>
          <a:blip r:embed="rId3" cstate="print"/>
          <a:stretch>
            <a:fillRect/>
          </a:stretch>
        </p:blipFill>
        <p:spPr>
          <a:xfrm>
            <a:off x="689061" y="638535"/>
            <a:ext cx="10828621" cy="5570491"/>
          </a:xfrm>
          <a:prstGeom prst="rect">
            <a:avLst/>
          </a:prstGeom>
          <a:ln w="57150">
            <a:solidFill>
              <a:schemeClr val="accent2">
                <a:lumMod val="75000"/>
              </a:schemeClr>
            </a:solidFill>
          </a:ln>
        </p:spPr>
      </p:pic>
      <p:pic>
        <p:nvPicPr>
          <p:cNvPr id="5" name="Picture 4">
            <a:extLst>
              <a:ext uri="{FF2B5EF4-FFF2-40B4-BE49-F238E27FC236}">
                <a16:creationId xmlns:a16="http://schemas.microsoft.com/office/drawing/2014/main" id="{894D285D-82C1-4699-83EB-ECE28D806798}"/>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161291" y="2326500"/>
            <a:ext cx="7680960" cy="1849260"/>
          </a:xfrm>
          <a:prstGeom prst="rect">
            <a:avLst/>
          </a:prstGeom>
        </p:spPr>
      </p:pic>
    </p:spTree>
    <p:extLst>
      <p:ext uri="{BB962C8B-B14F-4D97-AF65-F5344CB8AC3E}">
        <p14:creationId xmlns:p14="http://schemas.microsoft.com/office/powerpoint/2010/main" val="3307491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ackground pattern&#10;&#10;Description automatically generated">
            <a:extLst>
              <a:ext uri="{FF2B5EF4-FFF2-40B4-BE49-F238E27FC236}">
                <a16:creationId xmlns:a16="http://schemas.microsoft.com/office/drawing/2014/main" id="{D3928D5F-32BF-4FE9-AF24-CD6DD9B0C8D9}"/>
              </a:ext>
            </a:extLst>
          </p:cNvPr>
          <p:cNvPicPr>
            <a:picLocks noChangeAspect="1"/>
          </p:cNvPicPr>
          <p:nvPr/>
        </p:nvPicPr>
        <p:blipFill>
          <a:blip r:embed="rId2" cstate="print"/>
          <a:stretch>
            <a:fillRect/>
          </a:stretch>
        </p:blipFill>
        <p:spPr>
          <a:xfrm>
            <a:off x="0" y="6133"/>
            <a:ext cx="12192000" cy="6851867"/>
          </a:xfrm>
          <a:prstGeom prst="rect">
            <a:avLst/>
          </a:prstGeom>
        </p:spPr>
      </p:pic>
      <p:pic>
        <p:nvPicPr>
          <p:cNvPr id="9" name="Picture 8" descr="best-photos-of-gold-borders-and-frames-blackboard-utility-pole-white-board-transparent-png-1678438-removebg-preview.png"/>
          <p:cNvPicPr>
            <a:picLocks noChangeAspect="1"/>
          </p:cNvPicPr>
          <p:nvPr/>
        </p:nvPicPr>
        <p:blipFill>
          <a:blip r:embed="rId3" cstate="print"/>
          <a:stretch>
            <a:fillRect/>
          </a:stretch>
        </p:blipFill>
        <p:spPr>
          <a:xfrm>
            <a:off x="-182880" y="-194405"/>
            <a:ext cx="12536424" cy="7159966"/>
          </a:xfrm>
          <a:prstGeom prst="rect">
            <a:avLst/>
          </a:prstGeom>
        </p:spPr>
      </p:pic>
      <p:sp>
        <p:nvSpPr>
          <p:cNvPr id="10" name="Rectangle 9"/>
          <p:cNvSpPr/>
          <p:nvPr/>
        </p:nvSpPr>
        <p:spPr>
          <a:xfrm>
            <a:off x="1243584" y="758952"/>
            <a:ext cx="9683496" cy="5230368"/>
          </a:xfrm>
          <a:prstGeom prst="rect">
            <a:avLst/>
          </a:prstGeom>
          <a:solidFill>
            <a:schemeClr val="bg1">
              <a:lumMod val="85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F91A6C8-40BF-4393-BD15-F0BB4984F340}"/>
              </a:ext>
            </a:extLst>
          </p:cNvPr>
          <p:cNvSpPr txBox="1"/>
          <p:nvPr/>
        </p:nvSpPr>
        <p:spPr>
          <a:xfrm>
            <a:off x="1702021" y="2585500"/>
            <a:ext cx="4135120" cy="646331"/>
          </a:xfrm>
          <a:prstGeom prst="rect">
            <a:avLst/>
          </a:prstGeom>
          <a:noFill/>
        </p:spPr>
        <p:txBody>
          <a:bodyPr wrap="square" rtlCol="0">
            <a:spAutoFit/>
          </a:bodyPr>
          <a:lstStyle/>
          <a:p>
            <a:r>
              <a:rPr lang="en-IN" sz="3600" b="1" i="1" u="sng" dirty="0">
                <a:latin typeface="Baskerville Old Face" panose="02020602080505020303" pitchFamily="18" charset="0"/>
              </a:rPr>
              <a:t>PRESENTERS :-</a:t>
            </a:r>
          </a:p>
        </p:txBody>
      </p:sp>
      <p:sp>
        <p:nvSpPr>
          <p:cNvPr id="12" name="TextBox 11">
            <a:extLst>
              <a:ext uri="{FF2B5EF4-FFF2-40B4-BE49-F238E27FC236}">
                <a16:creationId xmlns:a16="http://schemas.microsoft.com/office/drawing/2014/main" id="{9DAF1307-7807-4356-8D83-851D67C4C883}"/>
              </a:ext>
            </a:extLst>
          </p:cNvPr>
          <p:cNvSpPr txBox="1"/>
          <p:nvPr/>
        </p:nvSpPr>
        <p:spPr>
          <a:xfrm>
            <a:off x="1702021" y="3282631"/>
            <a:ext cx="6977269" cy="1815882"/>
          </a:xfrm>
          <a:prstGeom prst="rect">
            <a:avLst/>
          </a:prstGeom>
          <a:noFill/>
        </p:spPr>
        <p:txBody>
          <a:bodyPr wrap="square" rtlCol="0">
            <a:spAutoFit/>
          </a:bodyPr>
          <a:lstStyle/>
          <a:p>
            <a:r>
              <a:rPr lang="en-IN" sz="2800" b="1" dirty="0">
                <a:latin typeface="Garamond" panose="02020404030301010803" pitchFamily="18" charset="0"/>
                <a:ea typeface="Cascadia Mono SemiBold" panose="020B0609020000020004" pitchFamily="49" charset="0"/>
                <a:cs typeface="Cascadia Mono SemiBold" panose="020B0609020000020004" pitchFamily="49" charset="0"/>
              </a:rPr>
              <a:t>V. VIDYASRI  -  2010030534</a:t>
            </a:r>
          </a:p>
          <a:p>
            <a:r>
              <a:rPr lang="en-IN" sz="2800" b="1" dirty="0">
                <a:latin typeface="Garamond" panose="02020404030301010803" pitchFamily="18" charset="0"/>
                <a:ea typeface="Cascadia Mono SemiBold" panose="020B0609020000020004" pitchFamily="49" charset="0"/>
                <a:cs typeface="Cascadia Mono SemiBold" panose="020B0609020000020004" pitchFamily="49" charset="0"/>
              </a:rPr>
              <a:t>N. VAISHNAVI  -  2010030537</a:t>
            </a:r>
          </a:p>
          <a:p>
            <a:r>
              <a:rPr lang="en-IN" sz="2800" b="1" dirty="0">
                <a:latin typeface="Garamond" panose="02020404030301010803" pitchFamily="18" charset="0"/>
                <a:ea typeface="Cascadia Mono SemiBold" panose="020B0609020000020004" pitchFamily="49" charset="0"/>
                <a:cs typeface="Cascadia Mono SemiBold" panose="020B0609020000020004" pitchFamily="49" charset="0"/>
              </a:rPr>
              <a:t>K. DEEPTHISRI  -  2010030450</a:t>
            </a:r>
          </a:p>
          <a:p>
            <a:r>
              <a:rPr lang="en-IN" sz="2800" b="1" dirty="0">
                <a:latin typeface="Garamond" panose="02020404030301010803" pitchFamily="18" charset="0"/>
                <a:ea typeface="Cascadia Mono SemiBold" panose="020B0609020000020004" pitchFamily="49" charset="0"/>
                <a:cs typeface="Cascadia Mono SemiBold" panose="020B0609020000020004" pitchFamily="49" charset="0"/>
              </a:rPr>
              <a:t>K. NANDINI  -  2010030385</a:t>
            </a:r>
          </a:p>
        </p:txBody>
      </p:sp>
      <p:sp>
        <p:nvSpPr>
          <p:cNvPr id="13" name="TextBox 12">
            <a:extLst>
              <a:ext uri="{FF2B5EF4-FFF2-40B4-BE49-F238E27FC236}">
                <a16:creationId xmlns:a16="http://schemas.microsoft.com/office/drawing/2014/main" id="{37C5211B-0546-4309-939A-B362355E69FD}"/>
              </a:ext>
            </a:extLst>
          </p:cNvPr>
          <p:cNvSpPr txBox="1"/>
          <p:nvPr/>
        </p:nvSpPr>
        <p:spPr>
          <a:xfrm>
            <a:off x="5933439" y="1811722"/>
            <a:ext cx="4706245" cy="584775"/>
          </a:xfrm>
          <a:prstGeom prst="rect">
            <a:avLst/>
          </a:prstGeom>
          <a:noFill/>
        </p:spPr>
        <p:txBody>
          <a:bodyPr wrap="square" rtlCol="0">
            <a:spAutoFit/>
          </a:bodyPr>
          <a:lstStyle/>
          <a:p>
            <a:r>
              <a:rPr lang="en-IN" sz="3200" b="1" i="1" u="sng" dirty="0">
                <a:latin typeface="Book Antiqua" panose="02040602050305030304" pitchFamily="18" charset="0"/>
              </a:rPr>
              <a:t>GUIDED BY -</a:t>
            </a:r>
          </a:p>
        </p:txBody>
      </p:sp>
      <p:sp>
        <p:nvSpPr>
          <p:cNvPr id="14" name="TextBox 13"/>
          <p:cNvSpPr txBox="1"/>
          <p:nvPr/>
        </p:nvSpPr>
        <p:spPr>
          <a:xfrm>
            <a:off x="6604000" y="2458720"/>
            <a:ext cx="3841886" cy="523220"/>
          </a:xfrm>
          <a:prstGeom prst="rect">
            <a:avLst/>
          </a:prstGeom>
          <a:noFill/>
        </p:spPr>
        <p:txBody>
          <a:bodyPr wrap="none" rtlCol="0">
            <a:spAutoFit/>
          </a:bodyPr>
          <a:lstStyle/>
          <a:p>
            <a:r>
              <a:rPr lang="en-IN" sz="2800" b="1" dirty="0">
                <a:latin typeface="Bell MT" pitchFamily="18" charset="0"/>
              </a:rPr>
              <a:t>Dr . Arpita Gupta mam</a:t>
            </a:r>
            <a:endParaRPr lang="en-US" sz="2800" b="1" dirty="0">
              <a:latin typeface="Bell MT" pitchFamily="18" charset="0"/>
            </a:endParaRPr>
          </a:p>
        </p:txBody>
      </p:sp>
    </p:spTree>
    <p:extLst>
      <p:ext uri="{BB962C8B-B14F-4D97-AF65-F5344CB8AC3E}">
        <p14:creationId xmlns:p14="http://schemas.microsoft.com/office/powerpoint/2010/main" val="3186363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ackground pattern&#10;&#10;Description automatically generated">
            <a:extLst>
              <a:ext uri="{FF2B5EF4-FFF2-40B4-BE49-F238E27FC236}">
                <a16:creationId xmlns:a16="http://schemas.microsoft.com/office/drawing/2014/main" id="{D3928D5F-32BF-4FE9-AF24-CD6DD9B0C8D9}"/>
              </a:ext>
            </a:extLst>
          </p:cNvPr>
          <p:cNvPicPr>
            <a:picLocks noChangeAspect="1"/>
          </p:cNvPicPr>
          <p:nvPr/>
        </p:nvPicPr>
        <p:blipFill>
          <a:blip r:embed="rId2" cstate="print"/>
          <a:stretch>
            <a:fillRect/>
          </a:stretch>
        </p:blipFill>
        <p:spPr>
          <a:xfrm>
            <a:off x="0" y="6133"/>
            <a:ext cx="12192000" cy="6851867"/>
          </a:xfrm>
          <a:prstGeom prst="rect">
            <a:avLst/>
          </a:prstGeom>
        </p:spPr>
      </p:pic>
      <p:pic>
        <p:nvPicPr>
          <p:cNvPr id="9" name="Picture 8" descr="best-photos-of-gold-borders-and-frames-blackboard-utility-pole-white-board-transparent-png-1678438-removebg-preview.png"/>
          <p:cNvPicPr>
            <a:picLocks noChangeAspect="1"/>
          </p:cNvPicPr>
          <p:nvPr/>
        </p:nvPicPr>
        <p:blipFill>
          <a:blip r:embed="rId3" cstate="print"/>
          <a:stretch>
            <a:fillRect/>
          </a:stretch>
        </p:blipFill>
        <p:spPr>
          <a:xfrm>
            <a:off x="-182880" y="-194405"/>
            <a:ext cx="12536424" cy="7159966"/>
          </a:xfrm>
          <a:prstGeom prst="rect">
            <a:avLst/>
          </a:prstGeom>
        </p:spPr>
      </p:pic>
      <p:sp>
        <p:nvSpPr>
          <p:cNvPr id="10" name="Rectangle 9"/>
          <p:cNvSpPr/>
          <p:nvPr/>
        </p:nvSpPr>
        <p:spPr>
          <a:xfrm>
            <a:off x="1243584" y="758952"/>
            <a:ext cx="9683496" cy="5230368"/>
          </a:xfrm>
          <a:prstGeom prst="rect">
            <a:avLst/>
          </a:prstGeom>
          <a:solidFill>
            <a:schemeClr val="bg1">
              <a:lumMod val="85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AA1B375-22B7-4D34-A2F8-F60804C5B6A0}"/>
              </a:ext>
            </a:extLst>
          </p:cNvPr>
          <p:cNvSpPr txBox="1"/>
          <p:nvPr/>
        </p:nvSpPr>
        <p:spPr>
          <a:xfrm>
            <a:off x="3543300" y="1524000"/>
            <a:ext cx="61817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Book Antiqua"/>
                <a:cs typeface="Calibri"/>
              </a:rPr>
              <a:t>TABLE OF CONTENTS</a:t>
            </a:r>
          </a:p>
        </p:txBody>
      </p:sp>
      <p:sp>
        <p:nvSpPr>
          <p:cNvPr id="6" name="TextBox 5">
            <a:extLst>
              <a:ext uri="{FF2B5EF4-FFF2-40B4-BE49-F238E27FC236}">
                <a16:creationId xmlns:a16="http://schemas.microsoft.com/office/drawing/2014/main" id="{1FBAF7C2-9A56-46B5-B181-12129E1DC368}"/>
              </a:ext>
            </a:extLst>
          </p:cNvPr>
          <p:cNvSpPr txBox="1"/>
          <p:nvPr/>
        </p:nvSpPr>
        <p:spPr>
          <a:xfrm>
            <a:off x="4198911" y="2298373"/>
            <a:ext cx="5305916" cy="3089493"/>
          </a:xfrm>
          <a:prstGeom prst="rect">
            <a:avLst/>
          </a:prstGeom>
          <a:noFill/>
        </p:spPr>
        <p:txBody>
          <a:bodyPr wrap="square" lIns="91440" tIns="45720" rIns="91440" bIns="45720" rtlCol="0" anchor="t">
            <a:spAutoFit/>
          </a:bodyPr>
          <a:lstStyle/>
          <a:p>
            <a:r>
              <a:rPr lang="en-US" sz="2800" dirty="0">
                <a:latin typeface="Rockwell"/>
              </a:rPr>
              <a:t> </a:t>
            </a:r>
            <a:r>
              <a:rPr lang="en-US" sz="2800" dirty="0">
                <a:latin typeface="Times New Roman"/>
                <a:ea typeface="Malgun Gothic"/>
                <a:cs typeface="Times New Roman"/>
              </a:rPr>
              <a:t>Abstract</a:t>
            </a:r>
          </a:p>
          <a:p>
            <a:r>
              <a:rPr lang="en-US" sz="2800" dirty="0">
                <a:latin typeface="Times New Roman"/>
                <a:ea typeface="Malgun Gothic"/>
                <a:cs typeface="Times New Roman"/>
              </a:rPr>
              <a:t> Problem Statement</a:t>
            </a:r>
          </a:p>
          <a:p>
            <a:r>
              <a:rPr lang="en-US" sz="2800" dirty="0">
                <a:latin typeface="Times New Roman"/>
                <a:ea typeface="Malgun Gothic"/>
                <a:cs typeface="Times New Roman"/>
              </a:rPr>
              <a:t> Data Sets Information</a:t>
            </a:r>
          </a:p>
          <a:p>
            <a:r>
              <a:rPr lang="en-US" sz="2800" dirty="0">
                <a:latin typeface="Times New Roman"/>
                <a:ea typeface="Malgun Gothic"/>
                <a:cs typeface="Times New Roman"/>
              </a:rPr>
              <a:t> Project Area</a:t>
            </a:r>
          </a:p>
          <a:p>
            <a:r>
              <a:rPr lang="en-US" sz="2800" dirty="0">
                <a:latin typeface="Times New Roman"/>
                <a:ea typeface="Malgun Gothic"/>
                <a:cs typeface="Times New Roman"/>
              </a:rPr>
              <a:t> Literature Survey</a:t>
            </a:r>
          </a:p>
          <a:p>
            <a:r>
              <a:rPr lang="en-IN" sz="2800" dirty="0">
                <a:latin typeface="Times New Roman"/>
                <a:ea typeface="Malgun Gothic"/>
                <a:cs typeface="Times New Roman"/>
              </a:rPr>
              <a:t> Conclusion</a:t>
            </a:r>
            <a:endParaRPr lang="en-US" sz="2800" dirty="0">
              <a:latin typeface="Times New Roman"/>
              <a:ea typeface="Malgun Gothic"/>
              <a:cs typeface="Times New Roman"/>
            </a:endParaRPr>
          </a:p>
          <a:p>
            <a:r>
              <a:rPr lang="en-US" sz="2800" dirty="0">
                <a:latin typeface="Times New Roman"/>
                <a:ea typeface="Malgun Gothic"/>
                <a:cs typeface="Times New Roman"/>
              </a:rPr>
              <a:t> Thank you</a:t>
            </a:r>
          </a:p>
        </p:txBody>
      </p:sp>
      <p:pic>
        <p:nvPicPr>
          <p:cNvPr id="7" name="Graphic 4" descr="Arrow: Straight with solid fill">
            <a:extLst>
              <a:ext uri="{FF2B5EF4-FFF2-40B4-BE49-F238E27FC236}">
                <a16:creationId xmlns:a16="http://schemas.microsoft.com/office/drawing/2014/main" id="{9D8356B1-44F1-40F6-83C8-7AFCB1B43B19}"/>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rot="10800000">
            <a:off x="3642464" y="2243984"/>
            <a:ext cx="549059" cy="559498"/>
          </a:xfrm>
          <a:prstGeom prst="rect">
            <a:avLst/>
          </a:prstGeom>
        </p:spPr>
      </p:pic>
      <p:pic>
        <p:nvPicPr>
          <p:cNvPr id="8" name="Graphic 4" descr="Arrow: Straight with solid fill">
            <a:extLst>
              <a:ext uri="{FF2B5EF4-FFF2-40B4-BE49-F238E27FC236}">
                <a16:creationId xmlns:a16="http://schemas.microsoft.com/office/drawing/2014/main" id="{CE6B1CB4-C11E-455F-932C-06F70D5DEDED}"/>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rot="10800000">
            <a:off x="3642464" y="2682133"/>
            <a:ext cx="549059" cy="559498"/>
          </a:xfrm>
          <a:prstGeom prst="rect">
            <a:avLst/>
          </a:prstGeom>
        </p:spPr>
      </p:pic>
      <p:pic>
        <p:nvPicPr>
          <p:cNvPr id="11" name="Graphic 4" descr="Arrow: Straight with solid fill">
            <a:extLst>
              <a:ext uri="{FF2B5EF4-FFF2-40B4-BE49-F238E27FC236}">
                <a16:creationId xmlns:a16="http://schemas.microsoft.com/office/drawing/2014/main" id="{ABB673FC-548C-46C7-920A-067617217E04}"/>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rot="10800000">
            <a:off x="3642464" y="3148858"/>
            <a:ext cx="549059" cy="559498"/>
          </a:xfrm>
          <a:prstGeom prst="rect">
            <a:avLst/>
          </a:prstGeom>
        </p:spPr>
      </p:pic>
      <p:pic>
        <p:nvPicPr>
          <p:cNvPr id="12" name="Graphic 4" descr="Arrow: Straight with solid fill">
            <a:extLst>
              <a:ext uri="{FF2B5EF4-FFF2-40B4-BE49-F238E27FC236}">
                <a16:creationId xmlns:a16="http://schemas.microsoft.com/office/drawing/2014/main" id="{58FAE11D-884F-4935-9455-0C2A3D1AFC36}"/>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rot="10800000">
            <a:off x="3642464" y="3567958"/>
            <a:ext cx="549059" cy="559498"/>
          </a:xfrm>
          <a:prstGeom prst="rect">
            <a:avLst/>
          </a:prstGeom>
        </p:spPr>
      </p:pic>
      <p:pic>
        <p:nvPicPr>
          <p:cNvPr id="13" name="Graphic 4" descr="Arrow: Straight with solid fill">
            <a:extLst>
              <a:ext uri="{FF2B5EF4-FFF2-40B4-BE49-F238E27FC236}">
                <a16:creationId xmlns:a16="http://schemas.microsoft.com/office/drawing/2014/main" id="{1976CC3C-B5A1-49DE-A919-44A2134D210B}"/>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rot="10800000">
            <a:off x="3642464" y="4034683"/>
            <a:ext cx="549059" cy="559498"/>
          </a:xfrm>
          <a:prstGeom prst="rect">
            <a:avLst/>
          </a:prstGeom>
        </p:spPr>
      </p:pic>
      <p:pic>
        <p:nvPicPr>
          <p:cNvPr id="14" name="Graphic 4" descr="Arrow: Straight with solid fill">
            <a:extLst>
              <a:ext uri="{FF2B5EF4-FFF2-40B4-BE49-F238E27FC236}">
                <a16:creationId xmlns:a16="http://schemas.microsoft.com/office/drawing/2014/main" id="{7574B936-0600-4A6D-BAFF-562BA1489F7D}"/>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rot="10800000">
            <a:off x="3642464" y="4415683"/>
            <a:ext cx="549059" cy="559498"/>
          </a:xfrm>
          <a:prstGeom prst="rect">
            <a:avLst/>
          </a:prstGeom>
        </p:spPr>
      </p:pic>
      <p:pic>
        <p:nvPicPr>
          <p:cNvPr id="15" name="Graphic 4" descr="Arrow: Straight with solid fill">
            <a:extLst>
              <a:ext uri="{FF2B5EF4-FFF2-40B4-BE49-F238E27FC236}">
                <a16:creationId xmlns:a16="http://schemas.microsoft.com/office/drawing/2014/main" id="{6C0F2F61-0A0F-43EF-8707-CD4AC7485DCC}"/>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rot="10800000">
            <a:off x="3642464" y="4844308"/>
            <a:ext cx="549059" cy="559498"/>
          </a:xfrm>
          <a:prstGeom prst="rect">
            <a:avLst/>
          </a:prstGeom>
        </p:spPr>
      </p:pic>
    </p:spTree>
    <p:extLst>
      <p:ext uri="{BB962C8B-B14F-4D97-AF65-F5344CB8AC3E}">
        <p14:creationId xmlns:p14="http://schemas.microsoft.com/office/powerpoint/2010/main" val="3186363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ackground pattern&#10;&#10;Description automatically generated">
            <a:extLst>
              <a:ext uri="{FF2B5EF4-FFF2-40B4-BE49-F238E27FC236}">
                <a16:creationId xmlns:a16="http://schemas.microsoft.com/office/drawing/2014/main" id="{D3928D5F-32BF-4FE9-AF24-CD6DD9B0C8D9}"/>
              </a:ext>
            </a:extLst>
          </p:cNvPr>
          <p:cNvPicPr>
            <a:picLocks noChangeAspect="1"/>
          </p:cNvPicPr>
          <p:nvPr/>
        </p:nvPicPr>
        <p:blipFill>
          <a:blip r:embed="rId2" cstate="print"/>
          <a:stretch>
            <a:fillRect/>
          </a:stretch>
        </p:blipFill>
        <p:spPr>
          <a:xfrm>
            <a:off x="0" y="6133"/>
            <a:ext cx="12192000" cy="6851867"/>
          </a:xfrm>
          <a:prstGeom prst="rect">
            <a:avLst/>
          </a:prstGeom>
        </p:spPr>
      </p:pic>
      <p:pic>
        <p:nvPicPr>
          <p:cNvPr id="9" name="Picture 8" descr="best-photos-of-gold-borders-and-frames-blackboard-utility-pole-white-board-transparent-png-1678438-removebg-preview.png"/>
          <p:cNvPicPr>
            <a:picLocks noChangeAspect="1"/>
          </p:cNvPicPr>
          <p:nvPr/>
        </p:nvPicPr>
        <p:blipFill>
          <a:blip r:embed="rId3" cstate="print"/>
          <a:stretch>
            <a:fillRect/>
          </a:stretch>
        </p:blipFill>
        <p:spPr>
          <a:xfrm>
            <a:off x="-182880" y="-194405"/>
            <a:ext cx="12536424" cy="7159966"/>
          </a:xfrm>
          <a:prstGeom prst="rect">
            <a:avLst/>
          </a:prstGeom>
        </p:spPr>
      </p:pic>
      <p:sp>
        <p:nvSpPr>
          <p:cNvPr id="10" name="Rectangle 9"/>
          <p:cNvSpPr/>
          <p:nvPr/>
        </p:nvSpPr>
        <p:spPr>
          <a:xfrm>
            <a:off x="1243584" y="758952"/>
            <a:ext cx="9683496" cy="5230368"/>
          </a:xfrm>
          <a:prstGeom prst="rect">
            <a:avLst/>
          </a:prstGeom>
          <a:solidFill>
            <a:schemeClr val="bg1">
              <a:lumMod val="85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F280E6B-CB15-4A65-9D6F-AB9C605F2A2C}"/>
              </a:ext>
            </a:extLst>
          </p:cNvPr>
          <p:cNvSpPr txBox="1"/>
          <p:nvPr/>
        </p:nvSpPr>
        <p:spPr>
          <a:xfrm>
            <a:off x="1381835" y="1476465"/>
            <a:ext cx="9508670" cy="4462760"/>
          </a:xfrm>
          <a:prstGeom prst="rect">
            <a:avLst/>
          </a:prstGeom>
          <a:noFill/>
        </p:spPr>
        <p:txBody>
          <a:bodyPr wrap="square" lIns="91440" tIns="45720" rIns="91440" bIns="45720" rtlCol="0" anchor="t">
            <a:spAutoFit/>
          </a:bodyPr>
          <a:lstStyle/>
          <a:p>
            <a:r>
              <a:rPr lang="en-US" dirty="0">
                <a:solidFill>
                  <a:srgbClr val="333333"/>
                </a:solidFill>
                <a:latin typeface="Arial"/>
                <a:cs typeface="Arial"/>
              </a:rPr>
              <a:t>                 </a:t>
            </a:r>
            <a:r>
              <a:rPr lang="en-US" sz="1900" b="0" i="0" dirty="0">
                <a:solidFill>
                  <a:srgbClr val="333333"/>
                </a:solidFill>
                <a:effectLst/>
                <a:latin typeface="Cambria"/>
                <a:ea typeface="Cambria"/>
                <a:cs typeface="Arial"/>
              </a:rPr>
              <a:t>Artificial intelligence has found its use in various fields during the course </a:t>
            </a:r>
            <a:endParaRPr lang="en-US" sz="1900" dirty="0">
              <a:solidFill>
                <a:srgbClr val="000000"/>
              </a:solidFill>
              <a:latin typeface="Cambria"/>
              <a:ea typeface="Cambria"/>
              <a:cs typeface="Arial"/>
            </a:endParaRPr>
          </a:p>
          <a:p>
            <a:r>
              <a:rPr lang="en-US" sz="1900" dirty="0">
                <a:solidFill>
                  <a:srgbClr val="333333"/>
                </a:solidFill>
                <a:latin typeface="Cambria"/>
                <a:ea typeface="Cambria"/>
                <a:cs typeface="Arial"/>
              </a:rPr>
              <a:t> </a:t>
            </a:r>
            <a:r>
              <a:rPr lang="en-US" sz="1900" b="0" i="0" dirty="0">
                <a:solidFill>
                  <a:srgbClr val="333333"/>
                </a:solidFill>
                <a:effectLst/>
                <a:latin typeface="Cambria"/>
                <a:ea typeface="Cambria"/>
                <a:cs typeface="Arial"/>
              </a:rPr>
              <a:t>of</a:t>
            </a:r>
            <a:r>
              <a:rPr lang="en-US" sz="1900" dirty="0">
                <a:solidFill>
                  <a:srgbClr val="333333"/>
                </a:solidFill>
                <a:latin typeface="Cambria"/>
                <a:ea typeface="Cambria"/>
                <a:cs typeface="Arial"/>
              </a:rPr>
              <a:t> </a:t>
            </a:r>
            <a:r>
              <a:rPr lang="en-US" sz="1900" b="0" i="0" dirty="0">
                <a:solidFill>
                  <a:srgbClr val="333333"/>
                </a:solidFill>
                <a:effectLst/>
                <a:latin typeface="Cambria"/>
                <a:ea typeface="Cambria"/>
                <a:cs typeface="Arial"/>
              </a:rPr>
              <a:t>its</a:t>
            </a:r>
            <a:r>
              <a:rPr lang="en-US" sz="1900" dirty="0">
                <a:solidFill>
                  <a:srgbClr val="333333"/>
                </a:solidFill>
                <a:latin typeface="Cambria"/>
                <a:ea typeface="Cambria"/>
                <a:cs typeface="Arial"/>
              </a:rPr>
              <a:t> </a:t>
            </a:r>
            <a:r>
              <a:rPr lang="en-US" sz="1900" b="0" i="0" dirty="0">
                <a:solidFill>
                  <a:srgbClr val="333333"/>
                </a:solidFill>
                <a:effectLst/>
                <a:latin typeface="Cambria"/>
                <a:ea typeface="Cambria"/>
                <a:cs typeface="Arial"/>
              </a:rPr>
              <a:t>development, especially in recent years with the enormous increase </a:t>
            </a:r>
            <a:r>
              <a:rPr lang="en-US" sz="1900" dirty="0">
                <a:solidFill>
                  <a:srgbClr val="333333"/>
                </a:solidFill>
                <a:latin typeface="Cambria"/>
                <a:ea typeface="Cambria"/>
                <a:cs typeface="Arial"/>
              </a:rPr>
              <a:t>in available</a:t>
            </a:r>
            <a:r>
              <a:rPr lang="en-US" sz="1900" b="0" i="0" dirty="0">
                <a:solidFill>
                  <a:srgbClr val="333333"/>
                </a:solidFill>
                <a:effectLst/>
                <a:latin typeface="Cambria"/>
                <a:ea typeface="Cambria"/>
                <a:cs typeface="Arial"/>
              </a:rPr>
              <a:t> data.</a:t>
            </a:r>
            <a:r>
              <a:rPr lang="en-US" sz="1900" dirty="0">
                <a:solidFill>
                  <a:srgbClr val="333333"/>
                </a:solidFill>
                <a:latin typeface="Cambria"/>
                <a:ea typeface="Cambria"/>
                <a:cs typeface="Arial"/>
              </a:rPr>
              <a:t> </a:t>
            </a:r>
            <a:r>
              <a:rPr lang="en-US" sz="1900" b="0" i="0" dirty="0">
                <a:solidFill>
                  <a:srgbClr val="333333"/>
                </a:solidFill>
                <a:effectLst/>
                <a:latin typeface="Cambria"/>
                <a:ea typeface="Cambria"/>
                <a:cs typeface="Arial"/>
              </a:rPr>
              <a:t>Its main task is to assist making better, faster and more </a:t>
            </a:r>
            <a:r>
              <a:rPr lang="en-US" sz="1900" dirty="0">
                <a:solidFill>
                  <a:srgbClr val="333333"/>
                </a:solidFill>
                <a:latin typeface="Cambria"/>
                <a:ea typeface="Cambria"/>
                <a:cs typeface="Arial"/>
              </a:rPr>
              <a:t>reliable decisions. Artificial</a:t>
            </a:r>
            <a:r>
              <a:rPr lang="en-US" sz="1900" b="0" i="0" dirty="0">
                <a:solidFill>
                  <a:srgbClr val="333333"/>
                </a:solidFill>
                <a:effectLst/>
                <a:latin typeface="Cambria"/>
                <a:ea typeface="Cambria"/>
                <a:cs typeface="Arial"/>
              </a:rPr>
              <a:t> intelligence and machine learning are increasingly finding their application in medicine. This is especially true for medical fields that utilize various types of biomedical images and where diagnostic procedures rely on collecting and processing a large number</a:t>
            </a:r>
            <a:r>
              <a:rPr lang="en-US" sz="1900" dirty="0">
                <a:solidFill>
                  <a:srgbClr val="333333"/>
                </a:solidFill>
                <a:latin typeface="Cambria"/>
                <a:ea typeface="Cambria"/>
                <a:cs typeface="Arial"/>
              </a:rPr>
              <a:t> </a:t>
            </a:r>
            <a:r>
              <a:rPr lang="en-US" sz="1900" b="0" i="0" dirty="0">
                <a:solidFill>
                  <a:srgbClr val="333333"/>
                </a:solidFill>
                <a:effectLst/>
                <a:latin typeface="Cambria"/>
                <a:ea typeface="Cambria"/>
                <a:cs typeface="Arial"/>
              </a:rPr>
              <a:t>of digital images. The application of machine learning in processing of medical images helps</a:t>
            </a:r>
            <a:r>
              <a:rPr lang="en-US" sz="1900" dirty="0">
                <a:solidFill>
                  <a:srgbClr val="333333"/>
                </a:solidFill>
                <a:latin typeface="Cambria"/>
                <a:ea typeface="Cambria"/>
                <a:cs typeface="Arial"/>
              </a:rPr>
              <a:t> </a:t>
            </a:r>
            <a:r>
              <a:rPr lang="en-US" sz="1900" b="0" i="0" dirty="0">
                <a:solidFill>
                  <a:srgbClr val="333333"/>
                </a:solidFill>
                <a:effectLst/>
                <a:latin typeface="Cambria"/>
                <a:ea typeface="Cambria"/>
                <a:cs typeface="Arial"/>
              </a:rPr>
              <a:t>with consistency and boosts accuracy in reporting. </a:t>
            </a:r>
            <a:r>
              <a:rPr lang="en-US" sz="1900" dirty="0">
                <a:solidFill>
                  <a:srgbClr val="333333"/>
                </a:solidFill>
                <a:latin typeface="Cambria"/>
                <a:ea typeface="Cambria"/>
                <a:cs typeface="Arial"/>
              </a:rPr>
              <a:t>Our project</a:t>
            </a:r>
            <a:r>
              <a:rPr lang="en-US" sz="1900" b="0" i="0" dirty="0">
                <a:solidFill>
                  <a:srgbClr val="333333"/>
                </a:solidFill>
                <a:effectLst/>
                <a:latin typeface="Cambria"/>
                <a:ea typeface="Cambria"/>
                <a:cs typeface="Arial"/>
              </a:rPr>
              <a:t> describes the use of machine learning algorithms to process chest X-ray images in order to support the decision making process in determining the correct diagnosis. Specifically, the research is focused on the use of deep learning algorithm based on convolutional neural network in order to build a processing model. This model has the task to help with a classification problem that is detecting whether a chest X-ray shows changes consistent with pneumonia or not, and classifying the</a:t>
            </a:r>
            <a:r>
              <a:rPr lang="en-US" sz="1900" dirty="0">
                <a:solidFill>
                  <a:srgbClr val="333333"/>
                </a:solidFill>
                <a:latin typeface="Cambria"/>
                <a:ea typeface="Cambria"/>
                <a:cs typeface="Arial"/>
              </a:rPr>
              <a:t> X-ray images</a:t>
            </a:r>
            <a:r>
              <a:rPr lang="en-US" sz="1900" b="0" i="0" dirty="0">
                <a:solidFill>
                  <a:srgbClr val="333333"/>
                </a:solidFill>
                <a:effectLst/>
                <a:latin typeface="Cambria"/>
                <a:ea typeface="Cambria"/>
                <a:cs typeface="Arial"/>
              </a:rPr>
              <a:t> in two groups</a:t>
            </a:r>
            <a:r>
              <a:rPr lang="en-US" sz="1900" dirty="0">
                <a:solidFill>
                  <a:srgbClr val="333333"/>
                </a:solidFill>
                <a:latin typeface="Cambria"/>
                <a:ea typeface="Cambria"/>
                <a:cs typeface="Arial"/>
              </a:rPr>
              <a:t> </a:t>
            </a:r>
            <a:r>
              <a:rPr lang="en-US" sz="1900" b="0" i="0" dirty="0">
                <a:solidFill>
                  <a:srgbClr val="333333"/>
                </a:solidFill>
                <a:effectLst/>
                <a:latin typeface="Cambria"/>
                <a:ea typeface="Cambria"/>
                <a:cs typeface="Arial"/>
              </a:rPr>
              <a:t>depending on the detection results</a:t>
            </a:r>
            <a:r>
              <a:rPr lang="en-US" sz="1900" dirty="0">
                <a:solidFill>
                  <a:srgbClr val="333333"/>
                </a:solidFill>
                <a:latin typeface="Cambria"/>
                <a:ea typeface="Cambria"/>
                <a:cs typeface="Arial"/>
              </a:rPr>
              <a:t>.</a:t>
            </a:r>
            <a:endParaRPr lang="en-US" sz="1900" dirty="0">
              <a:latin typeface="Cambria"/>
              <a:ea typeface="Cambria"/>
              <a:cs typeface="Arial"/>
            </a:endParaRPr>
          </a:p>
          <a:p>
            <a:endParaRPr lang="en-IN" dirty="0"/>
          </a:p>
        </p:txBody>
      </p:sp>
      <p:sp>
        <p:nvSpPr>
          <p:cNvPr id="17" name="TextBox 16">
            <a:extLst>
              <a:ext uri="{FF2B5EF4-FFF2-40B4-BE49-F238E27FC236}">
                <a16:creationId xmlns:a16="http://schemas.microsoft.com/office/drawing/2014/main" id="{91BF5264-E618-49B3-A075-EA151289BD34}"/>
              </a:ext>
            </a:extLst>
          </p:cNvPr>
          <p:cNvSpPr txBox="1"/>
          <p:nvPr/>
        </p:nvSpPr>
        <p:spPr>
          <a:xfrm>
            <a:off x="4705731" y="874776"/>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000" b="1" i="1" dirty="0">
                <a:latin typeface="Century Schoolbook"/>
                <a:cs typeface="Calibri"/>
              </a:rPr>
              <a:t>ABSTRACT</a:t>
            </a:r>
          </a:p>
        </p:txBody>
      </p:sp>
    </p:spTree>
    <p:extLst>
      <p:ext uri="{BB962C8B-B14F-4D97-AF65-F5344CB8AC3E}">
        <p14:creationId xmlns:p14="http://schemas.microsoft.com/office/powerpoint/2010/main" val="3186363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ackground pattern&#10;&#10;Description automatically generated">
            <a:extLst>
              <a:ext uri="{FF2B5EF4-FFF2-40B4-BE49-F238E27FC236}">
                <a16:creationId xmlns:a16="http://schemas.microsoft.com/office/drawing/2014/main" id="{D3928D5F-32BF-4FE9-AF24-CD6DD9B0C8D9}"/>
              </a:ext>
            </a:extLst>
          </p:cNvPr>
          <p:cNvPicPr>
            <a:picLocks noChangeAspect="1"/>
          </p:cNvPicPr>
          <p:nvPr/>
        </p:nvPicPr>
        <p:blipFill>
          <a:blip r:embed="rId2" cstate="print"/>
          <a:stretch>
            <a:fillRect/>
          </a:stretch>
        </p:blipFill>
        <p:spPr>
          <a:xfrm>
            <a:off x="0" y="6133"/>
            <a:ext cx="12192000" cy="6851867"/>
          </a:xfrm>
          <a:prstGeom prst="rect">
            <a:avLst/>
          </a:prstGeom>
        </p:spPr>
      </p:pic>
      <p:pic>
        <p:nvPicPr>
          <p:cNvPr id="9" name="Picture 8" descr="best-photos-of-gold-borders-and-frames-blackboard-utility-pole-white-board-transparent-png-1678438-removebg-preview.png"/>
          <p:cNvPicPr>
            <a:picLocks noChangeAspect="1"/>
          </p:cNvPicPr>
          <p:nvPr/>
        </p:nvPicPr>
        <p:blipFill>
          <a:blip r:embed="rId3" cstate="print"/>
          <a:stretch>
            <a:fillRect/>
          </a:stretch>
        </p:blipFill>
        <p:spPr>
          <a:xfrm>
            <a:off x="-182880" y="-194405"/>
            <a:ext cx="12536424" cy="7159966"/>
          </a:xfrm>
          <a:prstGeom prst="rect">
            <a:avLst/>
          </a:prstGeom>
        </p:spPr>
      </p:pic>
      <p:sp>
        <p:nvSpPr>
          <p:cNvPr id="10" name="Rectangle 9"/>
          <p:cNvSpPr/>
          <p:nvPr/>
        </p:nvSpPr>
        <p:spPr>
          <a:xfrm>
            <a:off x="1243584" y="758952"/>
            <a:ext cx="9683496" cy="5230368"/>
          </a:xfrm>
          <a:prstGeom prst="rect">
            <a:avLst/>
          </a:prstGeom>
          <a:solidFill>
            <a:schemeClr val="bg1">
              <a:lumMod val="85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A13FF78-C0B9-4188-BBE3-D65A33B09F15}"/>
              </a:ext>
            </a:extLst>
          </p:cNvPr>
          <p:cNvSpPr txBox="1"/>
          <p:nvPr/>
        </p:nvSpPr>
        <p:spPr>
          <a:xfrm>
            <a:off x="1327845" y="1492823"/>
            <a:ext cx="9536309" cy="4401205"/>
          </a:xfrm>
          <a:prstGeom prst="rect">
            <a:avLst/>
          </a:prstGeom>
          <a:noFill/>
        </p:spPr>
        <p:txBody>
          <a:bodyPr wrap="square" lIns="91440" tIns="45720" rIns="91440" bIns="45720" rtlCol="0" anchor="t">
            <a:spAutoFit/>
          </a:bodyPr>
          <a:lstStyle/>
          <a:p>
            <a:r>
              <a:rPr lang="en-US" dirty="0"/>
              <a:t>         </a:t>
            </a:r>
            <a:r>
              <a:rPr lang="en-US" dirty="0">
                <a:latin typeface="Calibri"/>
                <a:ea typeface="Malgun Gothic"/>
                <a:cs typeface="Calibri"/>
              </a:rPr>
              <a:t>          </a:t>
            </a:r>
            <a:r>
              <a:rPr lang="en-US" sz="2000" dirty="0">
                <a:latin typeface="Cambria"/>
                <a:ea typeface="Malgun Gothic"/>
              </a:rPr>
              <a:t>The goal is to build a pneumonia detection system to locate the position of inflammation in image. Even for trained Radiologists, it is a challenging task to examine chest x – ray images. There is a need to improve diagnosis accuracy. So the aim of our project is to design an intelligence system that receives x – ray images of the lungs as an input parameter and based on the processed image, detects the possibility of pneumonia as an output. We want to build an algorithm to automatically identify whether a patient is suffering with pneumonia or not by looking into the chest x – ray images. We want to make this algorithm extremely accurate because lives of people is at stake. For this project, an efficient model for detection of pneumonia trained on digital chest x – rays is proposed, which acts as an aid for radiologists in their decision making process. X – ray images which are used for diagnosis of pneumonia need expert radiotherapists for evaluation. Thus developing an automatic system for detecting pneumonia would be beneficial for treating the disease without any delay  particularly in remote areas.</a:t>
            </a:r>
            <a:endParaRPr lang="en-IN" sz="2000" dirty="0">
              <a:latin typeface="Cambria"/>
              <a:ea typeface="Malgun Gothic"/>
            </a:endParaRPr>
          </a:p>
        </p:txBody>
      </p:sp>
      <p:sp>
        <p:nvSpPr>
          <p:cNvPr id="6" name="TextBox 5">
            <a:extLst>
              <a:ext uri="{FF2B5EF4-FFF2-40B4-BE49-F238E27FC236}">
                <a16:creationId xmlns:a16="http://schemas.microsoft.com/office/drawing/2014/main" id="{F9C91496-1294-4DB4-9439-27F446441359}"/>
              </a:ext>
            </a:extLst>
          </p:cNvPr>
          <p:cNvSpPr txBox="1"/>
          <p:nvPr/>
        </p:nvSpPr>
        <p:spPr>
          <a:xfrm>
            <a:off x="3574148" y="873911"/>
            <a:ext cx="5224169" cy="861774"/>
          </a:xfrm>
          <a:prstGeom prst="rect">
            <a:avLst/>
          </a:prstGeom>
          <a:noFill/>
        </p:spPr>
        <p:txBody>
          <a:bodyPr wrap="square" lIns="91440" tIns="45720" rIns="91440" bIns="45720" rtlCol="0" anchor="t">
            <a:spAutoFit/>
          </a:bodyPr>
          <a:lstStyle/>
          <a:p>
            <a:pPr algn="ctr"/>
            <a:r>
              <a:rPr lang="en-IN" sz="3000" b="1" i="1" dirty="0">
                <a:latin typeface="Century Schoolbook"/>
              </a:rPr>
              <a:t>PROBLEM STATEMENT</a:t>
            </a:r>
          </a:p>
          <a:p>
            <a:pPr algn="ctr"/>
            <a:endParaRPr lang="en-IN" dirty="0"/>
          </a:p>
        </p:txBody>
      </p:sp>
    </p:spTree>
    <p:extLst>
      <p:ext uri="{BB962C8B-B14F-4D97-AF65-F5344CB8AC3E}">
        <p14:creationId xmlns:p14="http://schemas.microsoft.com/office/powerpoint/2010/main" val="3186363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ackground pattern&#10;&#10;Description automatically generated">
            <a:extLst>
              <a:ext uri="{FF2B5EF4-FFF2-40B4-BE49-F238E27FC236}">
                <a16:creationId xmlns:a16="http://schemas.microsoft.com/office/drawing/2014/main" id="{D3928D5F-32BF-4FE9-AF24-CD6DD9B0C8D9}"/>
              </a:ext>
            </a:extLst>
          </p:cNvPr>
          <p:cNvPicPr>
            <a:picLocks noChangeAspect="1"/>
          </p:cNvPicPr>
          <p:nvPr/>
        </p:nvPicPr>
        <p:blipFill>
          <a:blip r:embed="rId2" cstate="print"/>
          <a:stretch>
            <a:fillRect/>
          </a:stretch>
        </p:blipFill>
        <p:spPr>
          <a:xfrm>
            <a:off x="0" y="6133"/>
            <a:ext cx="12192000" cy="6851867"/>
          </a:xfrm>
          <a:prstGeom prst="rect">
            <a:avLst/>
          </a:prstGeom>
        </p:spPr>
      </p:pic>
      <p:pic>
        <p:nvPicPr>
          <p:cNvPr id="9" name="Picture 8" descr="best-photos-of-gold-borders-and-frames-blackboard-utility-pole-white-board-transparent-png-1678438-removebg-preview.png"/>
          <p:cNvPicPr>
            <a:picLocks noChangeAspect="1"/>
          </p:cNvPicPr>
          <p:nvPr/>
        </p:nvPicPr>
        <p:blipFill>
          <a:blip r:embed="rId3" cstate="print"/>
          <a:stretch>
            <a:fillRect/>
          </a:stretch>
        </p:blipFill>
        <p:spPr>
          <a:xfrm>
            <a:off x="-182880" y="-194405"/>
            <a:ext cx="12536424" cy="7159966"/>
          </a:xfrm>
          <a:prstGeom prst="rect">
            <a:avLst/>
          </a:prstGeom>
        </p:spPr>
      </p:pic>
      <p:sp>
        <p:nvSpPr>
          <p:cNvPr id="10" name="Rectangle 9"/>
          <p:cNvSpPr/>
          <p:nvPr/>
        </p:nvSpPr>
        <p:spPr>
          <a:xfrm>
            <a:off x="1243584" y="758952"/>
            <a:ext cx="9683496" cy="5230368"/>
          </a:xfrm>
          <a:prstGeom prst="rect">
            <a:avLst/>
          </a:prstGeom>
          <a:solidFill>
            <a:schemeClr val="bg1">
              <a:lumMod val="85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725672" y="1266952"/>
            <a:ext cx="5157374" cy="523220"/>
          </a:xfrm>
          <a:prstGeom prst="rect">
            <a:avLst/>
          </a:prstGeom>
          <a:noFill/>
        </p:spPr>
        <p:txBody>
          <a:bodyPr wrap="none" rtlCol="0">
            <a:spAutoFit/>
          </a:bodyPr>
          <a:lstStyle/>
          <a:p>
            <a:r>
              <a:rPr lang="en-IN" sz="2800" b="1" i="1" dirty="0">
                <a:latin typeface="Bodoni MT" pitchFamily="18" charset="0"/>
              </a:rPr>
              <a:t>DATA SETS INFORMATION </a:t>
            </a:r>
            <a:endParaRPr lang="en-US" sz="2800" b="1" i="1" dirty="0">
              <a:latin typeface="Bodoni MT" pitchFamily="18" charset="0"/>
            </a:endParaRPr>
          </a:p>
        </p:txBody>
      </p:sp>
      <p:sp>
        <p:nvSpPr>
          <p:cNvPr id="6" name="TextBox 5"/>
          <p:cNvSpPr txBox="1"/>
          <p:nvPr/>
        </p:nvSpPr>
        <p:spPr>
          <a:xfrm>
            <a:off x="1524000" y="1905000"/>
            <a:ext cx="9245600" cy="707886"/>
          </a:xfrm>
          <a:prstGeom prst="rect">
            <a:avLst/>
          </a:prstGeom>
          <a:noFill/>
        </p:spPr>
        <p:txBody>
          <a:bodyPr wrap="square" rtlCol="0">
            <a:spAutoFit/>
          </a:bodyPr>
          <a:lstStyle/>
          <a:p>
            <a:r>
              <a:rPr lang="en-US" sz="2000" dirty="0">
                <a:latin typeface="Cambria" pitchFamily="18" charset="0"/>
                <a:ea typeface="Cambria" pitchFamily="18" charset="0"/>
              </a:rPr>
              <a:t>The dataset composes of two classes which are normal lung and pneumonia lung as can be seen in the figure below.</a:t>
            </a:r>
          </a:p>
        </p:txBody>
      </p:sp>
      <p:pic>
        <p:nvPicPr>
          <p:cNvPr id="7" name="Picture 3"/>
          <p:cNvPicPr>
            <a:picLocks noChangeAspect="1" noChangeArrowheads="1"/>
          </p:cNvPicPr>
          <p:nvPr/>
        </p:nvPicPr>
        <p:blipFill>
          <a:blip r:embed="rId4" cstate="print"/>
          <a:srcRect/>
          <a:stretch>
            <a:fillRect/>
          </a:stretch>
        </p:blipFill>
        <p:spPr bwMode="auto">
          <a:xfrm>
            <a:off x="1636079" y="2834324"/>
            <a:ext cx="4453826" cy="2438716"/>
          </a:xfrm>
          <a:prstGeom prst="rect">
            <a:avLst/>
          </a:prstGeom>
          <a:ln w="88900" cap="sq" cmpd="thickThin">
            <a:solidFill>
              <a:srgbClr val="000000"/>
            </a:solidFill>
            <a:prstDash val="solid"/>
            <a:miter lim="800000"/>
          </a:ln>
          <a:effectLst>
            <a:innerShdw blurRad="76200">
              <a:srgbClr val="000000"/>
            </a:innerShdw>
          </a:effectLst>
        </p:spPr>
      </p:pic>
      <p:pic>
        <p:nvPicPr>
          <p:cNvPr id="8" name="Picture 2"/>
          <p:cNvPicPr>
            <a:picLocks noChangeAspect="1" noChangeArrowheads="1"/>
          </p:cNvPicPr>
          <p:nvPr/>
        </p:nvPicPr>
        <p:blipFill>
          <a:blip r:embed="rId5" cstate="print"/>
          <a:srcRect/>
          <a:stretch>
            <a:fillRect/>
          </a:stretch>
        </p:blipFill>
        <p:spPr bwMode="auto">
          <a:xfrm>
            <a:off x="6573774" y="2816352"/>
            <a:ext cx="3972923" cy="247802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86363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ackground pattern&#10;&#10;Description automatically generated">
            <a:extLst>
              <a:ext uri="{FF2B5EF4-FFF2-40B4-BE49-F238E27FC236}">
                <a16:creationId xmlns:a16="http://schemas.microsoft.com/office/drawing/2014/main" id="{D3928D5F-32BF-4FE9-AF24-CD6DD9B0C8D9}"/>
              </a:ext>
            </a:extLst>
          </p:cNvPr>
          <p:cNvPicPr>
            <a:picLocks noChangeAspect="1"/>
          </p:cNvPicPr>
          <p:nvPr/>
        </p:nvPicPr>
        <p:blipFill>
          <a:blip r:embed="rId2" cstate="print"/>
          <a:stretch>
            <a:fillRect/>
          </a:stretch>
        </p:blipFill>
        <p:spPr>
          <a:xfrm>
            <a:off x="0" y="6133"/>
            <a:ext cx="12192000" cy="6851867"/>
          </a:xfrm>
          <a:prstGeom prst="rect">
            <a:avLst/>
          </a:prstGeom>
        </p:spPr>
      </p:pic>
      <p:pic>
        <p:nvPicPr>
          <p:cNvPr id="9" name="Picture 8" descr="best-photos-of-gold-borders-and-frames-blackboard-utility-pole-white-board-transparent-png-1678438-removebg-preview.png"/>
          <p:cNvPicPr>
            <a:picLocks noChangeAspect="1"/>
          </p:cNvPicPr>
          <p:nvPr/>
        </p:nvPicPr>
        <p:blipFill>
          <a:blip r:embed="rId3" cstate="print"/>
          <a:stretch>
            <a:fillRect/>
          </a:stretch>
        </p:blipFill>
        <p:spPr>
          <a:xfrm>
            <a:off x="-182880" y="-194405"/>
            <a:ext cx="12536424" cy="7159966"/>
          </a:xfrm>
          <a:prstGeom prst="rect">
            <a:avLst/>
          </a:prstGeom>
        </p:spPr>
      </p:pic>
      <p:sp>
        <p:nvSpPr>
          <p:cNvPr id="10" name="Rectangle 9"/>
          <p:cNvSpPr/>
          <p:nvPr/>
        </p:nvSpPr>
        <p:spPr>
          <a:xfrm>
            <a:off x="1243584" y="758952"/>
            <a:ext cx="9683496" cy="5230368"/>
          </a:xfrm>
          <a:prstGeom prst="rect">
            <a:avLst/>
          </a:prstGeom>
          <a:solidFill>
            <a:schemeClr val="bg1">
              <a:lumMod val="85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p:cNvPicPr>
            <a:picLocks noChangeAspect="1" noChangeArrowheads="1"/>
          </p:cNvPicPr>
          <p:nvPr/>
        </p:nvPicPr>
        <p:blipFill>
          <a:blip r:embed="rId4" cstate="print"/>
          <a:srcRect/>
          <a:stretch>
            <a:fillRect/>
          </a:stretch>
        </p:blipFill>
        <p:spPr bwMode="auto">
          <a:xfrm>
            <a:off x="1446784" y="1106424"/>
            <a:ext cx="9306560" cy="449884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86363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ackground pattern&#10;&#10;Description automatically generated">
            <a:extLst>
              <a:ext uri="{FF2B5EF4-FFF2-40B4-BE49-F238E27FC236}">
                <a16:creationId xmlns:a16="http://schemas.microsoft.com/office/drawing/2014/main" id="{D3928D5F-32BF-4FE9-AF24-CD6DD9B0C8D9}"/>
              </a:ext>
            </a:extLst>
          </p:cNvPr>
          <p:cNvPicPr>
            <a:picLocks noChangeAspect="1"/>
          </p:cNvPicPr>
          <p:nvPr/>
        </p:nvPicPr>
        <p:blipFill>
          <a:blip r:embed="rId2" cstate="print"/>
          <a:stretch>
            <a:fillRect/>
          </a:stretch>
        </p:blipFill>
        <p:spPr>
          <a:xfrm>
            <a:off x="0" y="6133"/>
            <a:ext cx="12192000" cy="6851867"/>
          </a:xfrm>
          <a:prstGeom prst="rect">
            <a:avLst/>
          </a:prstGeom>
        </p:spPr>
      </p:pic>
      <p:pic>
        <p:nvPicPr>
          <p:cNvPr id="9" name="Picture 8" descr="best-photos-of-gold-borders-and-frames-blackboard-utility-pole-white-board-transparent-png-1678438-removebg-preview.png"/>
          <p:cNvPicPr>
            <a:picLocks noChangeAspect="1"/>
          </p:cNvPicPr>
          <p:nvPr/>
        </p:nvPicPr>
        <p:blipFill>
          <a:blip r:embed="rId3" cstate="print"/>
          <a:stretch>
            <a:fillRect/>
          </a:stretch>
        </p:blipFill>
        <p:spPr>
          <a:xfrm>
            <a:off x="-182880" y="-194405"/>
            <a:ext cx="12536424" cy="7159966"/>
          </a:xfrm>
          <a:prstGeom prst="rect">
            <a:avLst/>
          </a:prstGeom>
        </p:spPr>
      </p:pic>
      <p:sp>
        <p:nvSpPr>
          <p:cNvPr id="10" name="Rectangle 9"/>
          <p:cNvSpPr/>
          <p:nvPr/>
        </p:nvSpPr>
        <p:spPr>
          <a:xfrm>
            <a:off x="1243584" y="758952"/>
            <a:ext cx="9683496" cy="5230368"/>
          </a:xfrm>
          <a:prstGeom prst="rect">
            <a:avLst/>
          </a:prstGeom>
          <a:solidFill>
            <a:schemeClr val="bg1">
              <a:lumMod val="85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8DF5313-1124-4BCD-B888-271CA5024CDB}"/>
              </a:ext>
            </a:extLst>
          </p:cNvPr>
          <p:cNvSpPr txBox="1"/>
          <p:nvPr/>
        </p:nvSpPr>
        <p:spPr>
          <a:xfrm>
            <a:off x="1646936" y="905075"/>
            <a:ext cx="6847840" cy="646331"/>
          </a:xfrm>
          <a:prstGeom prst="rect">
            <a:avLst/>
          </a:prstGeom>
          <a:noFill/>
        </p:spPr>
        <p:txBody>
          <a:bodyPr wrap="square" rtlCol="0">
            <a:spAutoFit/>
          </a:bodyPr>
          <a:lstStyle/>
          <a:p>
            <a:r>
              <a:rPr lang="en-IN" sz="3600" b="1" dirty="0"/>
              <a:t>PNEUMONIA DETECTED X - RAYS :</a:t>
            </a:r>
          </a:p>
        </p:txBody>
      </p:sp>
      <p:pic>
        <p:nvPicPr>
          <p:cNvPr id="7" name="Picture 6">
            <a:extLst>
              <a:ext uri="{FF2B5EF4-FFF2-40B4-BE49-F238E27FC236}">
                <a16:creationId xmlns:a16="http://schemas.microsoft.com/office/drawing/2014/main" id="{A7CE3F4B-68AD-4094-84A7-475C883AA3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552" y="1076960"/>
            <a:ext cx="9985248" cy="5213625"/>
          </a:xfrm>
          <a:prstGeom prst="rect">
            <a:avLst/>
          </a:prstGeom>
        </p:spPr>
      </p:pic>
      <p:pic>
        <p:nvPicPr>
          <p:cNvPr id="8" name="Picture 7">
            <a:extLst>
              <a:ext uri="{FF2B5EF4-FFF2-40B4-BE49-F238E27FC236}">
                <a16:creationId xmlns:a16="http://schemas.microsoft.com/office/drawing/2014/main" id="{BC4309EA-5DE9-4091-9B5C-1AE90A7B05ED}"/>
              </a:ext>
            </a:extLst>
          </p:cNvPr>
          <p:cNvPicPr>
            <a:picLocks noChangeAspect="1"/>
          </p:cNvPicPr>
          <p:nvPr/>
        </p:nvPicPr>
        <p:blipFill>
          <a:blip r:embed="rId5" cstate="print"/>
          <a:stretch>
            <a:fillRect/>
          </a:stretch>
        </p:blipFill>
        <p:spPr>
          <a:xfrm rot="1326863">
            <a:off x="1922850" y="2087280"/>
            <a:ext cx="1920495" cy="2051626"/>
          </a:xfrm>
          <a:prstGeom prst="rect">
            <a:avLst/>
          </a:prstGeom>
        </p:spPr>
      </p:pic>
      <p:pic>
        <p:nvPicPr>
          <p:cNvPr id="11" name="Picture 10">
            <a:extLst>
              <a:ext uri="{FF2B5EF4-FFF2-40B4-BE49-F238E27FC236}">
                <a16:creationId xmlns:a16="http://schemas.microsoft.com/office/drawing/2014/main" id="{087227C6-6162-4074-BAF0-3A76EFCBF046}"/>
              </a:ext>
            </a:extLst>
          </p:cNvPr>
          <p:cNvPicPr>
            <a:picLocks noChangeAspect="1"/>
          </p:cNvPicPr>
          <p:nvPr/>
        </p:nvPicPr>
        <p:blipFill>
          <a:blip r:embed="rId6" cstate="print"/>
          <a:stretch>
            <a:fillRect/>
          </a:stretch>
        </p:blipFill>
        <p:spPr>
          <a:xfrm rot="20762980">
            <a:off x="3645347" y="2822108"/>
            <a:ext cx="2033307" cy="2026645"/>
          </a:xfrm>
          <a:prstGeom prst="rect">
            <a:avLst/>
          </a:prstGeom>
          <a:ln>
            <a:noFill/>
          </a:ln>
          <a:effectLst>
            <a:softEdge rad="112500"/>
          </a:effectLst>
        </p:spPr>
      </p:pic>
      <p:pic>
        <p:nvPicPr>
          <p:cNvPr id="12" name="Picture 11">
            <a:extLst>
              <a:ext uri="{FF2B5EF4-FFF2-40B4-BE49-F238E27FC236}">
                <a16:creationId xmlns:a16="http://schemas.microsoft.com/office/drawing/2014/main" id="{E76495C6-3CD5-4A24-A46A-7EFE4EEB147C}"/>
              </a:ext>
            </a:extLst>
          </p:cNvPr>
          <p:cNvPicPr>
            <a:picLocks noChangeAspect="1"/>
          </p:cNvPicPr>
          <p:nvPr/>
        </p:nvPicPr>
        <p:blipFill>
          <a:blip r:embed="rId7" cstate="print"/>
          <a:stretch>
            <a:fillRect/>
          </a:stretch>
        </p:blipFill>
        <p:spPr>
          <a:xfrm rot="1482722">
            <a:off x="5882681" y="2578289"/>
            <a:ext cx="2364016" cy="2434341"/>
          </a:xfrm>
          <a:prstGeom prst="rect">
            <a:avLst/>
          </a:prstGeom>
        </p:spPr>
      </p:pic>
      <p:pic>
        <p:nvPicPr>
          <p:cNvPr id="13" name="Picture 12">
            <a:extLst>
              <a:ext uri="{FF2B5EF4-FFF2-40B4-BE49-F238E27FC236}">
                <a16:creationId xmlns:a16="http://schemas.microsoft.com/office/drawing/2014/main" id="{230C38EA-B04B-4D3D-A0D0-7BE852B8B32F}"/>
              </a:ext>
            </a:extLst>
          </p:cNvPr>
          <p:cNvPicPr>
            <a:picLocks noChangeAspect="1"/>
          </p:cNvPicPr>
          <p:nvPr/>
        </p:nvPicPr>
        <p:blipFill>
          <a:blip r:embed="rId6" cstate="print"/>
          <a:stretch>
            <a:fillRect/>
          </a:stretch>
        </p:blipFill>
        <p:spPr>
          <a:xfrm>
            <a:off x="8473440" y="2423859"/>
            <a:ext cx="1940560" cy="2037334"/>
          </a:xfrm>
          <a:prstGeom prst="rect">
            <a:avLst/>
          </a:prstGeom>
        </p:spPr>
      </p:pic>
    </p:spTree>
    <p:extLst>
      <p:ext uri="{BB962C8B-B14F-4D97-AF65-F5344CB8AC3E}">
        <p14:creationId xmlns:p14="http://schemas.microsoft.com/office/powerpoint/2010/main" val="3186363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ackground pattern&#10;&#10;Description automatically generated">
            <a:extLst>
              <a:ext uri="{FF2B5EF4-FFF2-40B4-BE49-F238E27FC236}">
                <a16:creationId xmlns:a16="http://schemas.microsoft.com/office/drawing/2014/main" id="{D3928D5F-32BF-4FE9-AF24-CD6DD9B0C8D9}"/>
              </a:ext>
            </a:extLst>
          </p:cNvPr>
          <p:cNvPicPr>
            <a:picLocks noChangeAspect="1"/>
          </p:cNvPicPr>
          <p:nvPr/>
        </p:nvPicPr>
        <p:blipFill>
          <a:blip r:embed="rId2" cstate="print"/>
          <a:stretch>
            <a:fillRect/>
          </a:stretch>
        </p:blipFill>
        <p:spPr>
          <a:xfrm>
            <a:off x="0" y="6133"/>
            <a:ext cx="12192000" cy="6851867"/>
          </a:xfrm>
          <a:prstGeom prst="rect">
            <a:avLst/>
          </a:prstGeom>
        </p:spPr>
      </p:pic>
      <p:pic>
        <p:nvPicPr>
          <p:cNvPr id="9" name="Picture 8" descr="best-photos-of-gold-borders-and-frames-blackboard-utility-pole-white-board-transparent-png-1678438-removebg-preview.png"/>
          <p:cNvPicPr>
            <a:picLocks noChangeAspect="1"/>
          </p:cNvPicPr>
          <p:nvPr/>
        </p:nvPicPr>
        <p:blipFill>
          <a:blip r:embed="rId3" cstate="print"/>
          <a:stretch>
            <a:fillRect/>
          </a:stretch>
        </p:blipFill>
        <p:spPr>
          <a:xfrm>
            <a:off x="-182880" y="-194405"/>
            <a:ext cx="12536424" cy="7159966"/>
          </a:xfrm>
          <a:prstGeom prst="rect">
            <a:avLst/>
          </a:prstGeom>
        </p:spPr>
      </p:pic>
      <p:sp>
        <p:nvSpPr>
          <p:cNvPr id="10" name="Rectangle 9"/>
          <p:cNvSpPr/>
          <p:nvPr/>
        </p:nvSpPr>
        <p:spPr>
          <a:xfrm>
            <a:off x="1243584" y="758952"/>
            <a:ext cx="9683496" cy="5230368"/>
          </a:xfrm>
          <a:prstGeom prst="rect">
            <a:avLst/>
          </a:prstGeom>
          <a:solidFill>
            <a:schemeClr val="bg1">
              <a:lumMod val="85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8DF5313-1124-4BCD-B888-271CA5024CDB}"/>
              </a:ext>
            </a:extLst>
          </p:cNvPr>
          <p:cNvSpPr txBox="1"/>
          <p:nvPr/>
        </p:nvSpPr>
        <p:spPr>
          <a:xfrm>
            <a:off x="1381760" y="914219"/>
            <a:ext cx="9306560" cy="646331"/>
          </a:xfrm>
          <a:prstGeom prst="rect">
            <a:avLst/>
          </a:prstGeom>
          <a:noFill/>
        </p:spPr>
        <p:txBody>
          <a:bodyPr wrap="square" rtlCol="0">
            <a:spAutoFit/>
          </a:bodyPr>
          <a:lstStyle/>
          <a:p>
            <a:r>
              <a:rPr lang="en-IN" sz="3600" b="1" dirty="0"/>
              <a:t>PNEUMONIA NOT DETECTED X - RAYS :</a:t>
            </a:r>
          </a:p>
        </p:txBody>
      </p:sp>
      <p:pic>
        <p:nvPicPr>
          <p:cNvPr id="6" name="Picture 5">
            <a:extLst>
              <a:ext uri="{FF2B5EF4-FFF2-40B4-BE49-F238E27FC236}">
                <a16:creationId xmlns:a16="http://schemas.microsoft.com/office/drawing/2014/main" id="{A7CE3F4B-68AD-4094-84A7-475C883AA3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5840" y="1076960"/>
            <a:ext cx="9966960" cy="5204077"/>
          </a:xfrm>
          <a:prstGeom prst="rect">
            <a:avLst/>
          </a:prstGeom>
        </p:spPr>
      </p:pic>
      <p:pic>
        <p:nvPicPr>
          <p:cNvPr id="7" name="Picture 2"/>
          <p:cNvPicPr>
            <a:picLocks noChangeAspect="1" noChangeArrowheads="1"/>
          </p:cNvPicPr>
          <p:nvPr/>
        </p:nvPicPr>
        <p:blipFill>
          <a:blip r:embed="rId5" cstate="print"/>
          <a:srcRect/>
          <a:stretch>
            <a:fillRect/>
          </a:stretch>
        </p:blipFill>
        <p:spPr bwMode="auto">
          <a:xfrm rot="1240990">
            <a:off x="1939127" y="2111249"/>
            <a:ext cx="1883476" cy="2072536"/>
          </a:xfrm>
          <a:prstGeom prst="rect">
            <a:avLst/>
          </a:prstGeom>
          <a:noFill/>
          <a:ln w="9525">
            <a:noFill/>
            <a:miter lim="800000"/>
            <a:headEnd/>
            <a:tailEnd/>
          </a:ln>
          <a:effectLst/>
        </p:spPr>
      </p:pic>
      <p:pic>
        <p:nvPicPr>
          <p:cNvPr id="8" name="Picture 3"/>
          <p:cNvPicPr>
            <a:picLocks noChangeAspect="1" noChangeArrowheads="1"/>
          </p:cNvPicPr>
          <p:nvPr/>
        </p:nvPicPr>
        <p:blipFill>
          <a:blip r:embed="rId6" cstate="print"/>
          <a:srcRect/>
          <a:stretch>
            <a:fillRect/>
          </a:stretch>
        </p:blipFill>
        <p:spPr bwMode="auto">
          <a:xfrm rot="20642948">
            <a:off x="3845115" y="2934092"/>
            <a:ext cx="1754340" cy="1763186"/>
          </a:xfrm>
          <a:prstGeom prst="rect">
            <a:avLst/>
          </a:prstGeom>
          <a:ln>
            <a:noFill/>
          </a:ln>
          <a:effectLst>
            <a:softEdge rad="112500"/>
          </a:effectLst>
        </p:spPr>
      </p:pic>
      <p:pic>
        <p:nvPicPr>
          <p:cNvPr id="11" name="Picture 10">
            <a:extLst>
              <a:ext uri="{FF2B5EF4-FFF2-40B4-BE49-F238E27FC236}">
                <a16:creationId xmlns:a16="http://schemas.microsoft.com/office/drawing/2014/main" id="{62AD7A35-1E98-4577-B2FA-7FB328443E95}"/>
              </a:ext>
            </a:extLst>
          </p:cNvPr>
          <p:cNvPicPr>
            <a:picLocks noChangeAspect="1"/>
          </p:cNvPicPr>
          <p:nvPr/>
        </p:nvPicPr>
        <p:blipFill>
          <a:blip r:embed="rId7" cstate="print"/>
          <a:stretch>
            <a:fillRect/>
          </a:stretch>
        </p:blipFill>
        <p:spPr>
          <a:xfrm rot="1423898">
            <a:off x="5707094" y="2585644"/>
            <a:ext cx="2503543" cy="2943595"/>
          </a:xfrm>
          <a:prstGeom prst="rect">
            <a:avLst/>
          </a:prstGeom>
        </p:spPr>
      </p:pic>
      <p:pic>
        <p:nvPicPr>
          <p:cNvPr id="12" name="Picture 11">
            <a:extLst>
              <a:ext uri="{FF2B5EF4-FFF2-40B4-BE49-F238E27FC236}">
                <a16:creationId xmlns:a16="http://schemas.microsoft.com/office/drawing/2014/main" id="{81CE0FEE-8968-4E1B-B4C9-4AED7B3205E7}"/>
              </a:ext>
            </a:extLst>
          </p:cNvPr>
          <p:cNvPicPr>
            <a:picLocks noChangeAspect="1"/>
          </p:cNvPicPr>
          <p:nvPr/>
        </p:nvPicPr>
        <p:blipFill>
          <a:blip r:embed="rId8" cstate="print"/>
          <a:stretch>
            <a:fillRect/>
          </a:stretch>
        </p:blipFill>
        <p:spPr>
          <a:xfrm rot="21408426">
            <a:off x="8498767" y="2431460"/>
            <a:ext cx="2044577" cy="1980891"/>
          </a:xfrm>
          <a:prstGeom prst="rect">
            <a:avLst/>
          </a:prstGeom>
        </p:spPr>
      </p:pic>
    </p:spTree>
    <p:extLst>
      <p:ext uri="{BB962C8B-B14F-4D97-AF65-F5344CB8AC3E}">
        <p14:creationId xmlns:p14="http://schemas.microsoft.com/office/powerpoint/2010/main" val="3186363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841</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vt:i4>
      </vt:variant>
    </vt:vector>
  </HeadingPairs>
  <TitlesOfParts>
    <vt:vector size="30" baseType="lpstr">
      <vt:lpstr>Arial</vt:lpstr>
      <vt:lpstr>Baskerville Old Face</vt:lpstr>
      <vt:lpstr>Bell MT</vt:lpstr>
      <vt:lpstr>Bodoni MT</vt:lpstr>
      <vt:lpstr>Book Antiqua</vt:lpstr>
      <vt:lpstr>Calibri</vt:lpstr>
      <vt:lpstr>Calibri Light</vt:lpstr>
      <vt:lpstr>Cambria</vt:lpstr>
      <vt:lpstr>Century Schoolbook</vt:lpstr>
      <vt:lpstr>charter</vt:lpstr>
      <vt:lpstr>Garamond</vt:lpstr>
      <vt:lpstr>Rockwell</vt:lpstr>
      <vt:lpstr>sohne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vidyasrivegesna@hotmail.com</dc:creator>
  <cp:lastModifiedBy>vidyasrivegesna@hotmail.com</cp:lastModifiedBy>
  <cp:revision>74</cp:revision>
  <dcterms:created xsi:type="dcterms:W3CDTF">2022-01-04T14:11:48Z</dcterms:created>
  <dcterms:modified xsi:type="dcterms:W3CDTF">2022-01-08T16:57:15Z</dcterms:modified>
</cp:coreProperties>
</file>