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6"/>
  </p:notesMasterIdLst>
  <p:sldIdLst>
    <p:sldId id="256" r:id="rId2"/>
    <p:sldId id="261" r:id="rId3"/>
    <p:sldId id="293" r:id="rId4"/>
    <p:sldId id="270" r:id="rId5"/>
    <p:sldId id="264" r:id="rId6"/>
    <p:sldId id="271" r:id="rId7"/>
    <p:sldId id="297" r:id="rId8"/>
    <p:sldId id="257" r:id="rId9"/>
    <p:sldId id="280" r:id="rId10"/>
    <p:sldId id="260" r:id="rId11"/>
    <p:sldId id="296" r:id="rId12"/>
    <p:sldId id="276" r:id="rId13"/>
    <p:sldId id="286" r:id="rId14"/>
    <p:sldId id="290" r:id="rId15"/>
  </p:sldIdLst>
  <p:sldSz cx="9144000" cy="5143500" type="screen16x9"/>
  <p:notesSz cx="6858000" cy="9144000"/>
  <p:embeddedFontLst>
    <p:embeddedFont>
      <p:font typeface="Arial Rounded MT Bold" panose="020F0704030504030204" pitchFamily="34" charset="0"/>
      <p:regular r:id="rId17"/>
    </p:embeddedFont>
    <p:embeddedFont>
      <p:font typeface="Bahnschrift Condensed" panose="020B0502040204020203" pitchFamily="34" charset="0"/>
      <p:regular r:id="rId18"/>
      <p:bold r:id="rId19"/>
    </p:embeddedFont>
    <p:embeddedFont>
      <p:font typeface="Bahnschrift SemiBold" panose="020B0502040204020203" pitchFamily="34" charset="0"/>
      <p:bold r:id="rId20"/>
    </p:embeddedFont>
    <p:embeddedFont>
      <p:font typeface="Bebas Neue" panose="020B0604020202020204" charset="0"/>
      <p:regular r:id="rId21"/>
    </p:embeddedFont>
    <p:embeddedFont>
      <p:font typeface="Bell MT" panose="02020503060305020303" pitchFamily="18" charset="0"/>
      <p:regular r:id="rId22"/>
      <p:bold r:id="rId23"/>
      <p:italic r:id="rId24"/>
    </p:embeddedFont>
    <p:embeddedFont>
      <p:font typeface="Calibri" panose="020F0502020204030204" pitchFamily="34" charset="0"/>
      <p:regular r:id="rId25"/>
      <p:bold r:id="rId26"/>
      <p:italic r:id="rId27"/>
      <p:boldItalic r:id="rId28"/>
    </p:embeddedFont>
    <p:embeddedFont>
      <p:font typeface="Comic Sans MS" panose="030F0702030302020204" pitchFamily="66"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Darker Grotesque" panose="020B0604020202020204" charset="0"/>
      <p:regular r:id="rId37"/>
      <p:bold r:id="rId38"/>
    </p:embeddedFont>
    <p:embeddedFont>
      <p:font typeface="Open Sans" panose="020B0606030504020204" pitchFamily="34" charset="0"/>
      <p:regular r:id="rId39"/>
      <p:bold r:id="rId40"/>
      <p:italic r:id="rId41"/>
      <p:boldItalic r:id="rId42"/>
    </p:embeddedFont>
    <p:embeddedFont>
      <p:font typeface="Orbitron Black" panose="020B0604020202020204" charset="0"/>
      <p:bold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83C65B-E64B-4639-86EA-2E9BB4D60C0D}">
  <a:tblStyle styleId="{BF83C65B-E64B-4639-86EA-2E9BB4D60C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C80918-0293-4A5B-9CC3-6F1A9EC2883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2503" autoAdjust="0"/>
  </p:normalViewPr>
  <p:slideViewPr>
    <p:cSldViewPr>
      <p:cViewPr varScale="1">
        <p:scale>
          <a:sx n="103" d="100"/>
          <a:sy n="103" d="100"/>
        </p:scale>
        <p:origin x="701" y="-365"/>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presProps" Target="presProps.xml"/><Relationship Id="rId20" Type="http://schemas.openxmlformats.org/officeDocument/2006/relationships/font" Target="fonts/font4.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d527f7846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d527f7846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d55b463498_4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d55b463498_4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d55b463498_4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d55b463498_4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920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d55b463498_4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d55b463498_4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d55b463498_0_2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d55b463498_0_2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d55b463498_0_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d55b463498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d55b463498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d55b463498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d55b463498_4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d55b463498_4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55b4634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55b4634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d55b463498_4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d55b463498_4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d55b463498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d55b46349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55b4634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55b4634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4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55b4634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55b4634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d55b463498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d55b463498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2250" y="1870875"/>
            <a:ext cx="5804400" cy="1221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800">
                <a:latin typeface="Orbitron Black"/>
                <a:ea typeface="Orbitron Black"/>
                <a:cs typeface="Orbitron Black"/>
                <a:sym typeface="Orbitron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2380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 name="Google Shape;11;p2"/>
          <p:cNvSpPr/>
          <p:nvPr/>
        </p:nvSpPr>
        <p:spPr>
          <a:xfrm>
            <a:off x="2509175" y="-3861800"/>
            <a:ext cx="4830000" cy="4830300"/>
          </a:xfrm>
          <a:prstGeom prst="ellipse">
            <a:avLst/>
          </a:prstGeom>
          <a:solidFill>
            <a:schemeClr val="dk2"/>
          </a:soli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446650" y="3964738"/>
            <a:ext cx="1260600" cy="12606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rgbClr val="4877FF">
                <a:alpha val="7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77700" y="181680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11775" y="-156985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rotWithShape="1">
          <a:blip r:embed="rId2">
            <a:alphaModFix/>
          </a:blip>
          <a:srcRect l="7340" r="4538" b="19768"/>
          <a:stretch/>
        </p:blipFill>
        <p:spPr>
          <a:xfrm rot="-9134663" flipH="1">
            <a:off x="-1755148" y="3031026"/>
            <a:ext cx="5981304" cy="4126625"/>
          </a:xfrm>
          <a:prstGeom prst="rect">
            <a:avLst/>
          </a:prstGeom>
          <a:noFill/>
          <a:ln>
            <a:noFill/>
          </a:ln>
        </p:spPr>
      </p:pic>
      <p:pic>
        <p:nvPicPr>
          <p:cNvPr id="16" name="Google Shape;16;p2"/>
          <p:cNvPicPr preferRelativeResize="0"/>
          <p:nvPr/>
        </p:nvPicPr>
        <p:blipFill rotWithShape="1">
          <a:blip r:embed="rId2">
            <a:alphaModFix/>
          </a:blip>
          <a:srcRect l="7340" r="4538" b="19768"/>
          <a:stretch/>
        </p:blipFill>
        <p:spPr>
          <a:xfrm rot="2359540" flipH="1">
            <a:off x="6573591" y="-1878314"/>
            <a:ext cx="3498423" cy="2413614"/>
          </a:xfrm>
          <a:prstGeom prst="rect">
            <a:avLst/>
          </a:prstGeom>
          <a:noFill/>
          <a:ln>
            <a:noFill/>
          </a:ln>
        </p:spPr>
      </p:pic>
      <p:pic>
        <p:nvPicPr>
          <p:cNvPr id="17" name="Google Shape;17;p2"/>
          <p:cNvPicPr preferRelativeResize="0"/>
          <p:nvPr/>
        </p:nvPicPr>
        <p:blipFill rotWithShape="1">
          <a:blip r:embed="rId2">
            <a:alphaModFix/>
          </a:blip>
          <a:srcRect l="7340" r="4538" b="19768"/>
          <a:stretch/>
        </p:blipFill>
        <p:spPr>
          <a:xfrm rot="8099997" flipH="1">
            <a:off x="906367" y="-2284251"/>
            <a:ext cx="4111489" cy="2836579"/>
          </a:xfrm>
          <a:prstGeom prst="rect">
            <a:avLst/>
          </a:prstGeom>
          <a:noFill/>
          <a:ln>
            <a:noFill/>
          </a:ln>
        </p:spPr>
      </p:pic>
      <p:pic>
        <p:nvPicPr>
          <p:cNvPr id="18" name="Google Shape;18;p2"/>
          <p:cNvPicPr preferRelativeResize="0"/>
          <p:nvPr/>
        </p:nvPicPr>
        <p:blipFill rotWithShape="1">
          <a:blip r:embed="rId2">
            <a:alphaModFix/>
          </a:blip>
          <a:srcRect l="7340" r="4538" b="19768"/>
          <a:stretch/>
        </p:blipFill>
        <p:spPr>
          <a:xfrm rot="7200074" flipH="1">
            <a:off x="6735534" y="2930973"/>
            <a:ext cx="4276576" cy="2950509"/>
          </a:xfrm>
          <a:prstGeom prst="rect">
            <a:avLst/>
          </a:prstGeom>
          <a:noFill/>
          <a:ln>
            <a:noFill/>
          </a:ln>
        </p:spPr>
      </p:pic>
      <p:pic>
        <p:nvPicPr>
          <p:cNvPr id="19" name="Google Shape;19;p2"/>
          <p:cNvPicPr preferRelativeResize="0"/>
          <p:nvPr/>
        </p:nvPicPr>
        <p:blipFill>
          <a:blip r:embed="rId3">
            <a:alphaModFix/>
          </a:blip>
          <a:stretch>
            <a:fillRect/>
          </a:stretch>
        </p:blipFill>
        <p:spPr>
          <a:xfrm rot="2051224">
            <a:off x="7536343" y="152779"/>
            <a:ext cx="709013" cy="537293"/>
          </a:xfrm>
          <a:prstGeom prst="rect">
            <a:avLst/>
          </a:prstGeom>
          <a:noFill/>
          <a:ln>
            <a:noFill/>
          </a:ln>
        </p:spPr>
      </p:pic>
      <p:sp>
        <p:nvSpPr>
          <p:cNvPr id="20" name="Google Shape;20;p2"/>
          <p:cNvSpPr/>
          <p:nvPr/>
        </p:nvSpPr>
        <p:spPr>
          <a:xfrm>
            <a:off x="-680625" y="-262950"/>
            <a:ext cx="1633500" cy="1633500"/>
          </a:xfrm>
          <a:prstGeom prst="ellipse">
            <a:avLst/>
          </a:prstGeom>
          <a:solidFill>
            <a:schemeClr val="dk2"/>
          </a:soli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56"/>
        <p:cNvGrpSpPr/>
        <p:nvPr/>
      </p:nvGrpSpPr>
      <p:grpSpPr>
        <a:xfrm>
          <a:off x="0" y="0"/>
          <a:ext cx="0" cy="0"/>
          <a:chOff x="0" y="0"/>
          <a:chExt cx="0" cy="0"/>
        </a:xfrm>
      </p:grpSpPr>
      <p:grpSp>
        <p:nvGrpSpPr>
          <p:cNvPr id="357" name="Google Shape;357;p32"/>
          <p:cNvGrpSpPr/>
          <p:nvPr/>
        </p:nvGrpSpPr>
        <p:grpSpPr>
          <a:xfrm>
            <a:off x="-1959721" y="-1274223"/>
            <a:ext cx="12394943" cy="7074744"/>
            <a:chOff x="-1959721" y="-1274223"/>
            <a:chExt cx="12394943" cy="7074744"/>
          </a:xfrm>
        </p:grpSpPr>
        <p:pic>
          <p:nvPicPr>
            <p:cNvPr id="358" name="Google Shape;358;p32"/>
            <p:cNvPicPr preferRelativeResize="0"/>
            <p:nvPr/>
          </p:nvPicPr>
          <p:blipFill rotWithShape="1">
            <a:blip r:embed="rId2">
              <a:alphaModFix/>
            </a:blip>
            <a:srcRect l="7340" r="4538" b="19768"/>
            <a:stretch/>
          </p:blipFill>
          <p:spPr>
            <a:xfrm rot="-3692448">
              <a:off x="-1819005" y="-396878"/>
              <a:ext cx="3387391" cy="2337035"/>
            </a:xfrm>
            <a:prstGeom prst="rect">
              <a:avLst/>
            </a:prstGeom>
            <a:noFill/>
            <a:ln>
              <a:noFill/>
            </a:ln>
          </p:spPr>
        </p:pic>
        <p:pic>
          <p:nvPicPr>
            <p:cNvPr id="359" name="Google Shape;359;p32"/>
            <p:cNvPicPr preferRelativeResize="0"/>
            <p:nvPr/>
          </p:nvPicPr>
          <p:blipFill rotWithShape="1">
            <a:blip r:embed="rId2">
              <a:alphaModFix/>
            </a:blip>
            <a:srcRect l="7340" r="4538" b="19768"/>
            <a:stretch/>
          </p:blipFill>
          <p:spPr>
            <a:xfrm rot="5805905" flipH="1">
              <a:off x="7725949" y="3149387"/>
              <a:ext cx="3005445" cy="2073501"/>
            </a:xfrm>
            <a:prstGeom prst="rect">
              <a:avLst/>
            </a:prstGeom>
            <a:noFill/>
            <a:ln>
              <a:noFill/>
            </a:ln>
          </p:spPr>
        </p:pic>
        <p:pic>
          <p:nvPicPr>
            <p:cNvPr id="360" name="Google Shape;360;p32"/>
            <p:cNvPicPr preferRelativeResize="0"/>
            <p:nvPr/>
          </p:nvPicPr>
          <p:blipFill>
            <a:blip r:embed="rId3">
              <a:alphaModFix/>
            </a:blip>
            <a:stretch>
              <a:fillRect/>
            </a:stretch>
          </p:blipFill>
          <p:spPr>
            <a:xfrm rot="-5786570">
              <a:off x="216039" y="4390301"/>
              <a:ext cx="540373" cy="409502"/>
            </a:xfrm>
            <a:prstGeom prst="rect">
              <a:avLst/>
            </a:prstGeom>
            <a:noFill/>
            <a:ln>
              <a:noFill/>
            </a:ln>
          </p:spPr>
        </p:pic>
      </p:grpSp>
      <p:sp>
        <p:nvSpPr>
          <p:cNvPr id="361" name="Google Shape;361;p32"/>
          <p:cNvSpPr txBox="1">
            <a:spLocks noGrp="1"/>
          </p:cNvSpPr>
          <p:nvPr>
            <p:ph type="title"/>
          </p:nvPr>
        </p:nvSpPr>
        <p:spPr>
          <a:xfrm>
            <a:off x="720000" y="2003094"/>
            <a:ext cx="2305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2" name="Google Shape;362;p32"/>
          <p:cNvSpPr txBox="1">
            <a:spLocks noGrp="1"/>
          </p:cNvSpPr>
          <p:nvPr>
            <p:ph type="subTitle" idx="1"/>
          </p:nvPr>
        </p:nvSpPr>
        <p:spPr>
          <a:xfrm>
            <a:off x="961500" y="2361019"/>
            <a:ext cx="182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3" name="Google Shape;363;p32"/>
          <p:cNvSpPr txBox="1">
            <a:spLocks noGrp="1"/>
          </p:cNvSpPr>
          <p:nvPr>
            <p:ph type="title" idx="2"/>
          </p:nvPr>
        </p:nvSpPr>
        <p:spPr>
          <a:xfrm>
            <a:off x="3419268" y="2003094"/>
            <a:ext cx="2305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2"/>
          <p:cNvSpPr txBox="1">
            <a:spLocks noGrp="1"/>
          </p:cNvSpPr>
          <p:nvPr>
            <p:ph type="subTitle" idx="3"/>
          </p:nvPr>
        </p:nvSpPr>
        <p:spPr>
          <a:xfrm>
            <a:off x="3660768" y="2361019"/>
            <a:ext cx="182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2"/>
          <p:cNvSpPr txBox="1">
            <a:spLocks noGrp="1"/>
          </p:cNvSpPr>
          <p:nvPr>
            <p:ph type="title" idx="4"/>
          </p:nvPr>
        </p:nvSpPr>
        <p:spPr>
          <a:xfrm>
            <a:off x="720000" y="3821069"/>
            <a:ext cx="2305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6" name="Google Shape;366;p32"/>
          <p:cNvSpPr txBox="1">
            <a:spLocks noGrp="1"/>
          </p:cNvSpPr>
          <p:nvPr>
            <p:ph type="subTitle" idx="5"/>
          </p:nvPr>
        </p:nvSpPr>
        <p:spPr>
          <a:xfrm>
            <a:off x="961500" y="4178994"/>
            <a:ext cx="182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7" name="Google Shape;367;p32"/>
          <p:cNvSpPr txBox="1">
            <a:spLocks noGrp="1"/>
          </p:cNvSpPr>
          <p:nvPr>
            <p:ph type="title" idx="6"/>
          </p:nvPr>
        </p:nvSpPr>
        <p:spPr>
          <a:xfrm>
            <a:off x="3419268" y="3821069"/>
            <a:ext cx="2305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8" name="Google Shape;368;p32"/>
          <p:cNvSpPr txBox="1">
            <a:spLocks noGrp="1"/>
          </p:cNvSpPr>
          <p:nvPr>
            <p:ph type="subTitle" idx="7"/>
          </p:nvPr>
        </p:nvSpPr>
        <p:spPr>
          <a:xfrm>
            <a:off x="3660768" y="4178994"/>
            <a:ext cx="182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9" name="Google Shape;369;p32"/>
          <p:cNvSpPr txBox="1">
            <a:spLocks noGrp="1"/>
          </p:cNvSpPr>
          <p:nvPr>
            <p:ph type="title" idx="8"/>
          </p:nvPr>
        </p:nvSpPr>
        <p:spPr>
          <a:xfrm>
            <a:off x="6118578" y="2003094"/>
            <a:ext cx="2305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0" name="Google Shape;370;p32"/>
          <p:cNvSpPr txBox="1">
            <a:spLocks noGrp="1"/>
          </p:cNvSpPr>
          <p:nvPr>
            <p:ph type="subTitle" idx="9"/>
          </p:nvPr>
        </p:nvSpPr>
        <p:spPr>
          <a:xfrm>
            <a:off x="6360078" y="2361019"/>
            <a:ext cx="182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1" name="Google Shape;371;p32"/>
          <p:cNvSpPr txBox="1">
            <a:spLocks noGrp="1"/>
          </p:cNvSpPr>
          <p:nvPr>
            <p:ph type="title" idx="13"/>
          </p:nvPr>
        </p:nvSpPr>
        <p:spPr>
          <a:xfrm>
            <a:off x="6118578" y="3821069"/>
            <a:ext cx="23055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2" name="Google Shape;372;p32"/>
          <p:cNvSpPr txBox="1">
            <a:spLocks noGrp="1"/>
          </p:cNvSpPr>
          <p:nvPr>
            <p:ph type="subTitle" idx="14"/>
          </p:nvPr>
        </p:nvSpPr>
        <p:spPr>
          <a:xfrm>
            <a:off x="6360078" y="4178994"/>
            <a:ext cx="182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3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387"/>
        <p:cNvGrpSpPr/>
        <p:nvPr/>
      </p:nvGrpSpPr>
      <p:grpSpPr>
        <a:xfrm>
          <a:off x="0" y="0"/>
          <a:ext cx="0" cy="0"/>
          <a:chOff x="0" y="0"/>
          <a:chExt cx="0" cy="0"/>
        </a:xfrm>
      </p:grpSpPr>
      <p:grpSp>
        <p:nvGrpSpPr>
          <p:cNvPr id="388" name="Google Shape;388;p34"/>
          <p:cNvGrpSpPr/>
          <p:nvPr/>
        </p:nvGrpSpPr>
        <p:grpSpPr>
          <a:xfrm>
            <a:off x="-2425150" y="-1023875"/>
            <a:ext cx="13825430" cy="7993425"/>
            <a:chOff x="-2425150" y="-1023875"/>
            <a:chExt cx="13825430" cy="7993425"/>
          </a:xfrm>
        </p:grpSpPr>
        <p:sp>
          <p:nvSpPr>
            <p:cNvPr id="389" name="Google Shape;389;p34"/>
            <p:cNvSpPr/>
            <p:nvPr/>
          </p:nvSpPr>
          <p:spPr>
            <a:xfrm>
              <a:off x="-2425150" y="-1023875"/>
              <a:ext cx="3734700" cy="37347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8040225" y="3583400"/>
              <a:ext cx="3058800" cy="3058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1" name="Google Shape;391;p34"/>
            <p:cNvPicPr preferRelativeResize="0"/>
            <p:nvPr/>
          </p:nvPicPr>
          <p:blipFill rotWithShape="1">
            <a:blip r:embed="rId2">
              <a:alphaModFix/>
            </a:blip>
            <a:srcRect l="7340" r="4538" b="19768"/>
            <a:stretch/>
          </p:blipFill>
          <p:spPr>
            <a:xfrm rot="5255970">
              <a:off x="7585331" y="887914"/>
              <a:ext cx="4407293" cy="3040678"/>
            </a:xfrm>
            <a:prstGeom prst="rect">
              <a:avLst/>
            </a:prstGeom>
            <a:noFill/>
            <a:ln>
              <a:noFill/>
            </a:ln>
          </p:spPr>
        </p:pic>
        <p:pic>
          <p:nvPicPr>
            <p:cNvPr id="392" name="Google Shape;392;p34"/>
            <p:cNvPicPr preferRelativeResize="0"/>
            <p:nvPr/>
          </p:nvPicPr>
          <p:blipFill rotWithShape="1">
            <a:blip r:embed="rId2">
              <a:alphaModFix/>
            </a:blip>
            <a:srcRect l="7340" r="4538" b="19768"/>
            <a:stretch/>
          </p:blipFill>
          <p:spPr>
            <a:xfrm rot="-5919143">
              <a:off x="-2423341" y="2718234"/>
              <a:ext cx="4407289" cy="3040679"/>
            </a:xfrm>
            <a:prstGeom prst="rect">
              <a:avLst/>
            </a:prstGeom>
            <a:noFill/>
            <a:ln>
              <a:noFill/>
            </a:ln>
          </p:spPr>
        </p:pic>
        <p:pic>
          <p:nvPicPr>
            <p:cNvPr id="393" name="Google Shape;393;p34"/>
            <p:cNvPicPr preferRelativeResize="0"/>
            <p:nvPr/>
          </p:nvPicPr>
          <p:blipFill>
            <a:blip r:embed="rId3">
              <a:alphaModFix/>
            </a:blip>
            <a:stretch>
              <a:fillRect/>
            </a:stretch>
          </p:blipFill>
          <p:spPr>
            <a:xfrm rot="2051224">
              <a:off x="8267343" y="1984054"/>
              <a:ext cx="709013" cy="537293"/>
            </a:xfrm>
            <a:prstGeom prst="rect">
              <a:avLst/>
            </a:prstGeom>
            <a:noFill/>
            <a:ln>
              <a:noFill/>
            </a:ln>
          </p:spPr>
        </p:pic>
        <p:sp>
          <p:nvSpPr>
            <p:cNvPr id="394" name="Google Shape;394;p34"/>
            <p:cNvSpPr/>
            <p:nvPr/>
          </p:nvSpPr>
          <p:spPr>
            <a:xfrm>
              <a:off x="3356050" y="459505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4"/>
          <p:cNvSpPr txBox="1">
            <a:spLocks noGrp="1"/>
          </p:cNvSpPr>
          <p:nvPr>
            <p:ph type="title" hasCustomPrompt="1"/>
          </p:nvPr>
        </p:nvSpPr>
        <p:spPr>
          <a:xfrm>
            <a:off x="1224050" y="3517711"/>
            <a:ext cx="198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6" name="Google Shape;396;p34"/>
          <p:cNvSpPr txBox="1">
            <a:spLocks noGrp="1"/>
          </p:cNvSpPr>
          <p:nvPr>
            <p:ph type="subTitle" idx="1"/>
          </p:nvPr>
        </p:nvSpPr>
        <p:spPr>
          <a:xfrm>
            <a:off x="1224050" y="4157073"/>
            <a:ext cx="1983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34"/>
          <p:cNvSpPr txBox="1">
            <a:spLocks noGrp="1"/>
          </p:cNvSpPr>
          <p:nvPr>
            <p:ph type="title" idx="2" hasCustomPrompt="1"/>
          </p:nvPr>
        </p:nvSpPr>
        <p:spPr>
          <a:xfrm>
            <a:off x="3580200" y="2432175"/>
            <a:ext cx="198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8" name="Google Shape;398;p34"/>
          <p:cNvSpPr txBox="1">
            <a:spLocks noGrp="1"/>
          </p:cNvSpPr>
          <p:nvPr>
            <p:ph type="subTitle" idx="3"/>
          </p:nvPr>
        </p:nvSpPr>
        <p:spPr>
          <a:xfrm>
            <a:off x="3580200" y="3138201"/>
            <a:ext cx="1983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9" name="Google Shape;399;p34"/>
          <p:cNvSpPr txBox="1">
            <a:spLocks noGrp="1"/>
          </p:cNvSpPr>
          <p:nvPr>
            <p:ph type="title" idx="4" hasCustomPrompt="1"/>
          </p:nvPr>
        </p:nvSpPr>
        <p:spPr>
          <a:xfrm>
            <a:off x="5878938" y="3517711"/>
            <a:ext cx="198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00" name="Google Shape;400;p34"/>
          <p:cNvSpPr txBox="1">
            <a:spLocks noGrp="1"/>
          </p:cNvSpPr>
          <p:nvPr>
            <p:ph type="subTitle" idx="5"/>
          </p:nvPr>
        </p:nvSpPr>
        <p:spPr>
          <a:xfrm>
            <a:off x="5878938" y="4157073"/>
            <a:ext cx="1983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4"/>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16"/>
        <p:cNvGrpSpPr/>
        <p:nvPr/>
      </p:nvGrpSpPr>
      <p:grpSpPr>
        <a:xfrm>
          <a:off x="0" y="0"/>
          <a:ext cx="0" cy="0"/>
          <a:chOff x="0" y="0"/>
          <a:chExt cx="0" cy="0"/>
        </a:xfrm>
      </p:grpSpPr>
      <p:grpSp>
        <p:nvGrpSpPr>
          <p:cNvPr id="417" name="Google Shape;417;p36"/>
          <p:cNvGrpSpPr/>
          <p:nvPr/>
        </p:nvGrpSpPr>
        <p:grpSpPr>
          <a:xfrm>
            <a:off x="-1648646" y="-1233751"/>
            <a:ext cx="12569250" cy="7898248"/>
            <a:chOff x="-1648646" y="-1233751"/>
            <a:chExt cx="12569250" cy="7898248"/>
          </a:xfrm>
        </p:grpSpPr>
        <p:pic>
          <p:nvPicPr>
            <p:cNvPr id="418" name="Google Shape;418;p36"/>
            <p:cNvPicPr preferRelativeResize="0"/>
            <p:nvPr/>
          </p:nvPicPr>
          <p:blipFill rotWithShape="1">
            <a:blip r:embed="rId2">
              <a:alphaModFix/>
            </a:blip>
            <a:srcRect l="7340" r="4538" b="19768"/>
            <a:stretch/>
          </p:blipFill>
          <p:spPr>
            <a:xfrm rot="-8830939">
              <a:off x="-928451" y="3942039"/>
              <a:ext cx="3005450" cy="2073498"/>
            </a:xfrm>
            <a:prstGeom prst="rect">
              <a:avLst/>
            </a:prstGeom>
            <a:noFill/>
            <a:ln>
              <a:noFill/>
            </a:ln>
          </p:spPr>
        </p:pic>
        <p:pic>
          <p:nvPicPr>
            <p:cNvPr id="419" name="Google Shape;419;p36"/>
            <p:cNvPicPr preferRelativeResize="0"/>
            <p:nvPr/>
          </p:nvPicPr>
          <p:blipFill rotWithShape="1">
            <a:blip r:embed="rId2">
              <a:alphaModFix/>
            </a:blip>
            <a:srcRect l="7340" r="4538" b="19768"/>
            <a:stretch/>
          </p:blipFill>
          <p:spPr>
            <a:xfrm rot="-3692456">
              <a:off x="7666315" y="-424490"/>
              <a:ext cx="3124503" cy="2155654"/>
            </a:xfrm>
            <a:prstGeom prst="rect">
              <a:avLst/>
            </a:prstGeom>
            <a:noFill/>
            <a:ln>
              <a:noFill/>
            </a:ln>
          </p:spPr>
        </p:pic>
        <p:pic>
          <p:nvPicPr>
            <p:cNvPr id="420" name="Google Shape;420;p36"/>
            <p:cNvPicPr preferRelativeResize="0"/>
            <p:nvPr/>
          </p:nvPicPr>
          <p:blipFill rotWithShape="1">
            <a:blip r:embed="rId2">
              <a:alphaModFix/>
            </a:blip>
            <a:srcRect l="7340" r="4538" b="19768"/>
            <a:stretch/>
          </p:blipFill>
          <p:spPr>
            <a:xfrm rot="-3692448">
              <a:off x="-1507930" y="-292453"/>
              <a:ext cx="3387391" cy="2337035"/>
            </a:xfrm>
            <a:prstGeom prst="rect">
              <a:avLst/>
            </a:prstGeom>
            <a:noFill/>
            <a:ln>
              <a:noFill/>
            </a:ln>
          </p:spPr>
        </p:pic>
        <p:pic>
          <p:nvPicPr>
            <p:cNvPr id="421" name="Google Shape;421;p36"/>
            <p:cNvPicPr preferRelativeResize="0"/>
            <p:nvPr/>
          </p:nvPicPr>
          <p:blipFill rotWithShape="1">
            <a:blip r:embed="rId2">
              <a:alphaModFix/>
            </a:blip>
            <a:srcRect l="7340" r="4538" b="19768"/>
            <a:stretch/>
          </p:blipFill>
          <p:spPr>
            <a:xfrm rot="8100021" flipH="1">
              <a:off x="7267750" y="3694063"/>
              <a:ext cx="3005446" cy="2073500"/>
            </a:xfrm>
            <a:prstGeom prst="rect">
              <a:avLst/>
            </a:prstGeom>
            <a:noFill/>
            <a:ln>
              <a:noFill/>
            </a:ln>
          </p:spPr>
        </p:pic>
        <p:pic>
          <p:nvPicPr>
            <p:cNvPr id="422" name="Google Shape;422;p36"/>
            <p:cNvPicPr preferRelativeResize="0"/>
            <p:nvPr/>
          </p:nvPicPr>
          <p:blipFill>
            <a:blip r:embed="rId3">
              <a:alphaModFix/>
            </a:blip>
            <a:stretch>
              <a:fillRect/>
            </a:stretch>
          </p:blipFill>
          <p:spPr>
            <a:xfrm rot="9900052">
              <a:off x="7263844" y="271354"/>
              <a:ext cx="709013" cy="537293"/>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23"/>
        <p:cNvGrpSpPr/>
        <p:nvPr/>
      </p:nvGrpSpPr>
      <p:grpSpPr>
        <a:xfrm>
          <a:off x="0" y="0"/>
          <a:ext cx="0" cy="0"/>
          <a:chOff x="0" y="0"/>
          <a:chExt cx="0" cy="0"/>
        </a:xfrm>
      </p:grpSpPr>
      <p:sp>
        <p:nvSpPr>
          <p:cNvPr id="424" name="Google Shape;424;p37"/>
          <p:cNvSpPr/>
          <p:nvPr/>
        </p:nvSpPr>
        <p:spPr>
          <a:xfrm>
            <a:off x="1181400" y="4001050"/>
            <a:ext cx="3029400" cy="30294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5" name="Google Shape;425;p37"/>
          <p:cNvPicPr preferRelativeResize="0"/>
          <p:nvPr/>
        </p:nvPicPr>
        <p:blipFill rotWithShape="1">
          <a:blip r:embed="rId2">
            <a:alphaModFix/>
          </a:blip>
          <a:srcRect l="7340" r="4538" b="19768"/>
          <a:stretch/>
        </p:blipFill>
        <p:spPr>
          <a:xfrm rot="9000006">
            <a:off x="6631531" y="3074710"/>
            <a:ext cx="4407288" cy="3040679"/>
          </a:xfrm>
          <a:prstGeom prst="rect">
            <a:avLst/>
          </a:prstGeom>
          <a:noFill/>
          <a:ln>
            <a:noFill/>
          </a:ln>
        </p:spPr>
      </p:pic>
      <p:pic>
        <p:nvPicPr>
          <p:cNvPr id="426" name="Google Shape;426;p37"/>
          <p:cNvPicPr preferRelativeResize="0"/>
          <p:nvPr/>
        </p:nvPicPr>
        <p:blipFill rotWithShape="1">
          <a:blip r:embed="rId2">
            <a:alphaModFix/>
          </a:blip>
          <a:srcRect l="7340" r="4538" b="19768"/>
          <a:stretch/>
        </p:blipFill>
        <p:spPr>
          <a:xfrm rot="10078522">
            <a:off x="2368356" y="-2528990"/>
            <a:ext cx="4407288" cy="3040677"/>
          </a:xfrm>
          <a:prstGeom prst="rect">
            <a:avLst/>
          </a:prstGeom>
          <a:noFill/>
          <a:ln>
            <a:noFill/>
          </a:ln>
        </p:spPr>
      </p:pic>
      <p:pic>
        <p:nvPicPr>
          <p:cNvPr id="427" name="Google Shape;427;p37"/>
          <p:cNvPicPr preferRelativeResize="0"/>
          <p:nvPr/>
        </p:nvPicPr>
        <p:blipFill rotWithShape="1">
          <a:blip r:embed="rId2">
            <a:alphaModFix/>
          </a:blip>
          <a:srcRect l="7340" r="4538" b="19768"/>
          <a:stretch/>
        </p:blipFill>
        <p:spPr>
          <a:xfrm rot="-8099992">
            <a:off x="-1888368" y="3524285"/>
            <a:ext cx="4407289" cy="30406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428"/>
        <p:cNvGrpSpPr/>
        <p:nvPr/>
      </p:nvGrpSpPr>
      <p:grpSpPr>
        <a:xfrm>
          <a:off x="0" y="0"/>
          <a:ext cx="0" cy="0"/>
          <a:chOff x="0" y="0"/>
          <a:chExt cx="0" cy="0"/>
        </a:xfrm>
      </p:grpSpPr>
      <p:sp>
        <p:nvSpPr>
          <p:cNvPr id="429" name="Google Shape;429;p38"/>
          <p:cNvSpPr/>
          <p:nvPr/>
        </p:nvSpPr>
        <p:spPr>
          <a:xfrm>
            <a:off x="6982463" y="3599050"/>
            <a:ext cx="3058800" cy="3058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0" name="Google Shape;430;p38"/>
          <p:cNvPicPr preferRelativeResize="0"/>
          <p:nvPr/>
        </p:nvPicPr>
        <p:blipFill rotWithShape="1">
          <a:blip r:embed="rId2">
            <a:alphaModFix/>
          </a:blip>
          <a:srcRect l="7340" r="4538" b="19768"/>
          <a:stretch/>
        </p:blipFill>
        <p:spPr>
          <a:xfrm rot="9134656">
            <a:off x="6293780" y="3644943"/>
            <a:ext cx="4436165" cy="3060612"/>
          </a:xfrm>
          <a:prstGeom prst="rect">
            <a:avLst/>
          </a:prstGeom>
          <a:noFill/>
          <a:ln>
            <a:noFill/>
          </a:ln>
        </p:spPr>
      </p:pic>
      <p:pic>
        <p:nvPicPr>
          <p:cNvPr id="431" name="Google Shape;431;p38"/>
          <p:cNvPicPr preferRelativeResize="0"/>
          <p:nvPr/>
        </p:nvPicPr>
        <p:blipFill rotWithShape="1">
          <a:blip r:embed="rId2">
            <a:alphaModFix/>
          </a:blip>
          <a:srcRect l="7340" r="4538" b="19768"/>
          <a:stretch/>
        </p:blipFill>
        <p:spPr>
          <a:xfrm rot="-2359540">
            <a:off x="-1115599" y="-633789"/>
            <a:ext cx="3498423" cy="2413614"/>
          </a:xfrm>
          <a:prstGeom prst="rect">
            <a:avLst/>
          </a:prstGeom>
          <a:noFill/>
          <a:ln>
            <a:noFill/>
          </a:ln>
        </p:spPr>
      </p:pic>
      <p:pic>
        <p:nvPicPr>
          <p:cNvPr id="432" name="Google Shape;432;p38"/>
          <p:cNvPicPr preferRelativeResize="0"/>
          <p:nvPr/>
        </p:nvPicPr>
        <p:blipFill rotWithShape="1">
          <a:blip r:embed="rId2">
            <a:alphaModFix/>
          </a:blip>
          <a:srcRect l="7340" r="4538" b="19768"/>
          <a:stretch/>
        </p:blipFill>
        <p:spPr>
          <a:xfrm rot="8382963">
            <a:off x="7473048" y="-1903224"/>
            <a:ext cx="3498429" cy="2413614"/>
          </a:xfrm>
          <a:prstGeom prst="rect">
            <a:avLst/>
          </a:prstGeom>
          <a:noFill/>
          <a:ln>
            <a:noFill/>
          </a:ln>
        </p:spPr>
      </p:pic>
      <p:sp>
        <p:nvSpPr>
          <p:cNvPr id="433" name="Google Shape;433;p38"/>
          <p:cNvSpPr/>
          <p:nvPr/>
        </p:nvSpPr>
        <p:spPr>
          <a:xfrm>
            <a:off x="-1677013" y="3486525"/>
            <a:ext cx="3352800" cy="3352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300"/>
              <a:buNone/>
              <a:defRPr sz="23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9" name="Google Shape;2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50">
                <a:solidFill>
                  <a:srgbClr val="434343"/>
                </a:solidFill>
                <a:latin typeface="Darker Grotesque"/>
                <a:ea typeface="Darker Grotesque"/>
                <a:cs typeface="Darker Grotesque"/>
                <a:sym typeface="Darker Grotesqu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30" name="Google Shape;30;p4"/>
          <p:cNvGrpSpPr/>
          <p:nvPr/>
        </p:nvGrpSpPr>
        <p:grpSpPr>
          <a:xfrm>
            <a:off x="-1339904" y="-1185801"/>
            <a:ext cx="12160813" cy="7808633"/>
            <a:chOff x="-1339904" y="-1185801"/>
            <a:chExt cx="12160813" cy="7808633"/>
          </a:xfrm>
        </p:grpSpPr>
        <p:pic>
          <p:nvPicPr>
            <p:cNvPr id="31" name="Google Shape;31;p4"/>
            <p:cNvPicPr preferRelativeResize="0"/>
            <p:nvPr/>
          </p:nvPicPr>
          <p:blipFill rotWithShape="1">
            <a:blip r:embed="rId2">
              <a:alphaModFix/>
            </a:blip>
            <a:srcRect l="7340" r="4538" b="19768"/>
            <a:stretch/>
          </p:blipFill>
          <p:spPr>
            <a:xfrm rot="8953342">
              <a:off x="7319478" y="3926390"/>
              <a:ext cx="3005447" cy="2073500"/>
            </a:xfrm>
            <a:prstGeom prst="rect">
              <a:avLst/>
            </a:prstGeom>
            <a:noFill/>
            <a:ln>
              <a:noFill/>
            </a:ln>
          </p:spPr>
        </p:pic>
        <p:pic>
          <p:nvPicPr>
            <p:cNvPr id="32" name="Google Shape;32;p4"/>
            <p:cNvPicPr preferRelativeResize="0"/>
            <p:nvPr/>
          </p:nvPicPr>
          <p:blipFill rotWithShape="1">
            <a:blip r:embed="rId2">
              <a:alphaModFix/>
            </a:blip>
            <a:srcRect l="7340" r="4538" b="19768"/>
            <a:stretch/>
          </p:blipFill>
          <p:spPr>
            <a:xfrm rot="-3692454">
              <a:off x="-1239920" y="-562380"/>
              <a:ext cx="2406994" cy="1660633"/>
            </a:xfrm>
            <a:prstGeom prst="rect">
              <a:avLst/>
            </a:prstGeom>
            <a:noFill/>
            <a:ln>
              <a:noFill/>
            </a:ln>
          </p:spPr>
        </p:pic>
        <p:pic>
          <p:nvPicPr>
            <p:cNvPr id="33" name="Google Shape;33;p4"/>
            <p:cNvPicPr preferRelativeResize="0"/>
            <p:nvPr/>
          </p:nvPicPr>
          <p:blipFill rotWithShape="1">
            <a:blip r:embed="rId2">
              <a:alphaModFix/>
            </a:blip>
            <a:srcRect l="7340" r="4538" b="19768"/>
            <a:stretch/>
          </p:blipFill>
          <p:spPr>
            <a:xfrm rot="-3692454">
              <a:off x="8313930" y="-562380"/>
              <a:ext cx="2406994" cy="1660633"/>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grpSp>
        <p:nvGrpSpPr>
          <p:cNvPr id="35" name="Google Shape;35;p5"/>
          <p:cNvGrpSpPr/>
          <p:nvPr/>
        </p:nvGrpSpPr>
        <p:grpSpPr>
          <a:xfrm>
            <a:off x="-1150210" y="-986414"/>
            <a:ext cx="12304614" cy="7932672"/>
            <a:chOff x="-1150210" y="-986414"/>
            <a:chExt cx="12304614" cy="7932672"/>
          </a:xfrm>
        </p:grpSpPr>
        <p:pic>
          <p:nvPicPr>
            <p:cNvPr id="36" name="Google Shape;36;p5"/>
            <p:cNvPicPr preferRelativeResize="0"/>
            <p:nvPr/>
          </p:nvPicPr>
          <p:blipFill rotWithShape="1">
            <a:blip r:embed="rId2">
              <a:alphaModFix/>
            </a:blip>
            <a:srcRect l="7340" r="4538" b="19768"/>
            <a:stretch/>
          </p:blipFill>
          <p:spPr>
            <a:xfrm rot="-5155791">
              <a:off x="-1461292" y="1368095"/>
              <a:ext cx="2583232" cy="1782211"/>
            </a:xfrm>
            <a:prstGeom prst="rect">
              <a:avLst/>
            </a:prstGeom>
            <a:noFill/>
            <a:ln>
              <a:noFill/>
            </a:ln>
          </p:spPr>
        </p:pic>
        <p:pic>
          <p:nvPicPr>
            <p:cNvPr id="37" name="Google Shape;37;p5"/>
            <p:cNvPicPr preferRelativeResize="0"/>
            <p:nvPr/>
          </p:nvPicPr>
          <p:blipFill rotWithShape="1">
            <a:blip r:embed="rId2">
              <a:alphaModFix/>
            </a:blip>
            <a:srcRect l="7340" r="4538" b="19768"/>
            <a:stretch/>
          </p:blipFill>
          <p:spPr>
            <a:xfrm rot="-5155791">
              <a:off x="7977458" y="-525905"/>
              <a:ext cx="2583232" cy="1782211"/>
            </a:xfrm>
            <a:prstGeom prst="rect">
              <a:avLst/>
            </a:prstGeom>
            <a:noFill/>
            <a:ln>
              <a:noFill/>
            </a:ln>
          </p:spPr>
        </p:pic>
        <p:pic>
          <p:nvPicPr>
            <p:cNvPr id="38" name="Google Shape;38;p5"/>
            <p:cNvPicPr preferRelativeResize="0"/>
            <p:nvPr/>
          </p:nvPicPr>
          <p:blipFill rotWithShape="1">
            <a:blip r:embed="rId2">
              <a:alphaModFix/>
            </a:blip>
            <a:srcRect l="7340" r="4538" b="19768"/>
            <a:stretch/>
          </p:blipFill>
          <p:spPr>
            <a:xfrm rot="7762612">
              <a:off x="6899762" y="3215881"/>
              <a:ext cx="3925475" cy="2708229"/>
            </a:xfrm>
            <a:prstGeom prst="rect">
              <a:avLst/>
            </a:prstGeom>
            <a:noFill/>
            <a:ln>
              <a:noFill/>
            </a:ln>
          </p:spPr>
        </p:pic>
        <p:pic>
          <p:nvPicPr>
            <p:cNvPr id="39" name="Google Shape;39;p5"/>
            <p:cNvPicPr preferRelativeResize="0"/>
            <p:nvPr/>
          </p:nvPicPr>
          <p:blipFill>
            <a:blip r:embed="rId3">
              <a:alphaModFix/>
            </a:blip>
            <a:stretch>
              <a:fillRect/>
            </a:stretch>
          </p:blipFill>
          <p:spPr>
            <a:xfrm rot="2700000">
              <a:off x="305786" y="1972849"/>
              <a:ext cx="755727" cy="572699"/>
            </a:xfrm>
            <a:prstGeom prst="rect">
              <a:avLst/>
            </a:prstGeom>
            <a:noFill/>
            <a:ln>
              <a:noFill/>
            </a:ln>
          </p:spPr>
        </p:pic>
      </p:grpSp>
      <p:sp>
        <p:nvSpPr>
          <p:cNvPr id="40" name="Google Shape;40;p5"/>
          <p:cNvSpPr txBox="1">
            <a:spLocks noGrp="1"/>
          </p:cNvSpPr>
          <p:nvPr>
            <p:ph type="subTitle" idx="1"/>
          </p:nvPr>
        </p:nvSpPr>
        <p:spPr>
          <a:xfrm>
            <a:off x="1717500" y="3032145"/>
            <a:ext cx="2907600" cy="4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1" name="Google Shape;41;p5"/>
          <p:cNvSpPr txBox="1">
            <a:spLocks noGrp="1"/>
          </p:cNvSpPr>
          <p:nvPr>
            <p:ph type="subTitle" idx="2"/>
          </p:nvPr>
        </p:nvSpPr>
        <p:spPr>
          <a:xfrm>
            <a:off x="4625100" y="3032145"/>
            <a:ext cx="2907600" cy="4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2" name="Google Shape;42;p5"/>
          <p:cNvSpPr txBox="1">
            <a:spLocks noGrp="1"/>
          </p:cNvSpPr>
          <p:nvPr>
            <p:ph type="subTitle" idx="3"/>
          </p:nvPr>
        </p:nvSpPr>
        <p:spPr>
          <a:xfrm>
            <a:off x="1992450" y="3500525"/>
            <a:ext cx="2357700" cy="105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4"/>
          </p:nvPr>
        </p:nvSpPr>
        <p:spPr>
          <a:xfrm>
            <a:off x="4900050" y="3500525"/>
            <a:ext cx="2357700" cy="105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grpSp>
        <p:nvGrpSpPr>
          <p:cNvPr id="72" name="Google Shape;72;p9"/>
          <p:cNvGrpSpPr/>
          <p:nvPr/>
        </p:nvGrpSpPr>
        <p:grpSpPr>
          <a:xfrm>
            <a:off x="6644363" y="-2043963"/>
            <a:ext cx="4566851" cy="4634703"/>
            <a:chOff x="6644363" y="-2043963"/>
            <a:chExt cx="4566851" cy="4634703"/>
          </a:xfrm>
        </p:grpSpPr>
        <p:sp>
          <p:nvSpPr>
            <p:cNvPr id="73" name="Google Shape;73;p9"/>
            <p:cNvSpPr/>
            <p:nvPr/>
          </p:nvSpPr>
          <p:spPr>
            <a:xfrm>
              <a:off x="7796525" y="-1669075"/>
              <a:ext cx="3257100" cy="32571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9"/>
            <p:cNvPicPr preferRelativeResize="0"/>
            <p:nvPr/>
          </p:nvPicPr>
          <p:blipFill rotWithShape="1">
            <a:blip r:embed="rId2">
              <a:alphaModFix/>
            </a:blip>
            <a:srcRect l="7340" r="4538" b="19768"/>
            <a:stretch/>
          </p:blipFill>
          <p:spPr>
            <a:xfrm rot="2838283">
              <a:off x="7001145" y="-1055845"/>
              <a:ext cx="3853286" cy="2658465"/>
            </a:xfrm>
            <a:prstGeom prst="rect">
              <a:avLst/>
            </a:prstGeom>
            <a:noFill/>
            <a:ln>
              <a:noFill/>
            </a:ln>
          </p:spPr>
        </p:pic>
      </p:grpSp>
      <p:sp>
        <p:nvSpPr>
          <p:cNvPr id="75" name="Google Shape;75;p9"/>
          <p:cNvSpPr txBox="1">
            <a:spLocks noGrp="1"/>
          </p:cNvSpPr>
          <p:nvPr>
            <p:ph type="title"/>
          </p:nvPr>
        </p:nvSpPr>
        <p:spPr>
          <a:xfrm>
            <a:off x="720000" y="654862"/>
            <a:ext cx="4200900" cy="596400"/>
          </a:xfrm>
          <a:prstGeom prst="rect">
            <a:avLst/>
          </a:prstGeom>
        </p:spPr>
        <p:txBody>
          <a:bodyPr spcFirstLastPara="1" wrap="square" lIns="91425" tIns="91425" rIns="91425" bIns="91425" anchor="t" anchorCtr="0">
            <a:noAutofit/>
          </a:bodyPr>
          <a:lstStyle>
            <a:lvl1pPr lvl="0" rtl="0">
              <a:spcBef>
                <a:spcPts val="0"/>
              </a:spcBef>
              <a:spcAft>
                <a:spcPts val="0"/>
              </a:spcAft>
              <a:buSzPts val="2300"/>
              <a:buNone/>
              <a:defRPr sz="30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6" name="Google Shape;76;p9"/>
          <p:cNvSpPr txBox="1">
            <a:spLocks noGrp="1"/>
          </p:cNvSpPr>
          <p:nvPr>
            <p:ph type="body" idx="1"/>
          </p:nvPr>
        </p:nvSpPr>
        <p:spPr>
          <a:xfrm>
            <a:off x="720000" y="1880012"/>
            <a:ext cx="3613500" cy="23199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rgbClr val="999999"/>
              </a:buClr>
              <a:buSzPts val="1400"/>
              <a:buFont typeface="Anaheim"/>
              <a:buAutoNum type="arabicPeriod"/>
              <a:defRPr sz="1400"/>
            </a:lvl1pPr>
            <a:lvl2pPr marL="914400" lvl="1" indent="-279400" rtl="0">
              <a:lnSpc>
                <a:spcPct val="115000"/>
              </a:lnSpc>
              <a:spcBef>
                <a:spcPts val="1600"/>
              </a:spcBef>
              <a:spcAft>
                <a:spcPts val="0"/>
              </a:spcAft>
              <a:buClr>
                <a:srgbClr val="999999"/>
              </a:buClr>
              <a:buSzPts val="800"/>
              <a:buFont typeface="Open Sans"/>
              <a:buAutoNum type="alphaLcPeriod"/>
              <a:defRPr/>
            </a:lvl2pPr>
            <a:lvl3pPr marL="1371600" lvl="2" indent="-279400" rtl="0">
              <a:lnSpc>
                <a:spcPct val="115000"/>
              </a:lnSpc>
              <a:spcBef>
                <a:spcPts val="0"/>
              </a:spcBef>
              <a:spcAft>
                <a:spcPts val="0"/>
              </a:spcAft>
              <a:buClr>
                <a:srgbClr val="999999"/>
              </a:buClr>
              <a:buSzPts val="800"/>
              <a:buFont typeface="Open Sans"/>
              <a:buAutoNum type="romanLcPeriod"/>
              <a:defRPr/>
            </a:lvl3pPr>
            <a:lvl4pPr marL="1828800" lvl="3" indent="-279400" rtl="0">
              <a:lnSpc>
                <a:spcPct val="115000"/>
              </a:lnSpc>
              <a:spcBef>
                <a:spcPts val="0"/>
              </a:spcBef>
              <a:spcAft>
                <a:spcPts val="0"/>
              </a:spcAft>
              <a:buClr>
                <a:srgbClr val="999999"/>
              </a:buClr>
              <a:buSzPts val="800"/>
              <a:buFont typeface="Open Sans"/>
              <a:buAutoNum type="arabicPeriod"/>
              <a:defRPr/>
            </a:lvl4pPr>
            <a:lvl5pPr marL="2286000" lvl="4" indent="-304800" rtl="0">
              <a:lnSpc>
                <a:spcPct val="115000"/>
              </a:lnSpc>
              <a:spcBef>
                <a:spcPts val="0"/>
              </a:spcBef>
              <a:spcAft>
                <a:spcPts val="0"/>
              </a:spcAft>
              <a:buClr>
                <a:srgbClr val="999999"/>
              </a:buClr>
              <a:buSzPts val="1200"/>
              <a:buFont typeface="Open Sans"/>
              <a:buAutoNum type="alphaLcPeriod"/>
              <a:defRPr/>
            </a:lvl5pPr>
            <a:lvl6pPr marL="2743200" lvl="5" indent="-304800" rtl="0">
              <a:lnSpc>
                <a:spcPct val="115000"/>
              </a:lnSpc>
              <a:spcBef>
                <a:spcPts val="0"/>
              </a:spcBef>
              <a:spcAft>
                <a:spcPts val="0"/>
              </a:spcAft>
              <a:buClr>
                <a:srgbClr val="999999"/>
              </a:buClr>
              <a:buSzPts val="1200"/>
              <a:buFont typeface="Open Sans"/>
              <a:buAutoNum type="romanLcPeriod"/>
              <a:defRPr/>
            </a:lvl6pPr>
            <a:lvl7pPr marL="3200400" lvl="6" indent="-273050" rtl="0">
              <a:lnSpc>
                <a:spcPct val="115000"/>
              </a:lnSpc>
              <a:spcBef>
                <a:spcPts val="0"/>
              </a:spcBef>
              <a:spcAft>
                <a:spcPts val="0"/>
              </a:spcAft>
              <a:buClr>
                <a:srgbClr val="999999"/>
              </a:buClr>
              <a:buSzPts val="700"/>
              <a:buFont typeface="Open Sans"/>
              <a:buAutoNum type="arabicPeriod"/>
              <a:defRPr/>
            </a:lvl7pPr>
            <a:lvl8pPr marL="3657600" lvl="7" indent="-273050" rtl="0">
              <a:lnSpc>
                <a:spcPct val="115000"/>
              </a:lnSpc>
              <a:spcBef>
                <a:spcPts val="0"/>
              </a:spcBef>
              <a:spcAft>
                <a:spcPts val="0"/>
              </a:spcAft>
              <a:buClr>
                <a:srgbClr val="999999"/>
              </a:buClr>
              <a:buSzPts val="700"/>
              <a:buFont typeface="Open Sans"/>
              <a:buAutoNum type="alphaLcPeriod"/>
              <a:defRPr/>
            </a:lvl8pPr>
            <a:lvl9pPr marL="4114800" lvl="8" indent="-266700" rtl="0">
              <a:lnSpc>
                <a:spcPct val="115000"/>
              </a:lnSpc>
              <a:spcBef>
                <a:spcPts val="0"/>
              </a:spcBef>
              <a:spcAft>
                <a:spcPts val="0"/>
              </a:spcAft>
              <a:buClr>
                <a:srgbClr val="999999"/>
              </a:buClr>
              <a:buSzPts val="600"/>
              <a:buFont typeface="Open Sans"/>
              <a:buAutoNum type="romanLcPeriod"/>
              <a:defRPr/>
            </a:lvl9pPr>
          </a:lstStyle>
          <a:p>
            <a:endParaRPr/>
          </a:p>
        </p:txBody>
      </p:sp>
      <p:pic>
        <p:nvPicPr>
          <p:cNvPr id="77" name="Google Shape;77;p9"/>
          <p:cNvPicPr preferRelativeResize="0"/>
          <p:nvPr/>
        </p:nvPicPr>
        <p:blipFill rotWithShape="1">
          <a:blip r:embed="rId2">
            <a:alphaModFix/>
          </a:blip>
          <a:srcRect l="7340" r="4538" b="19768"/>
          <a:stretch/>
        </p:blipFill>
        <p:spPr>
          <a:xfrm rot="-8100003">
            <a:off x="-1854460" y="3356557"/>
            <a:ext cx="4536370" cy="3129710"/>
          </a:xfrm>
          <a:prstGeom prst="rect">
            <a:avLst/>
          </a:prstGeom>
          <a:noFill/>
          <a:ln>
            <a:noFill/>
          </a:ln>
        </p:spPr>
      </p:pic>
      <p:sp>
        <p:nvSpPr>
          <p:cNvPr id="78" name="Google Shape;78;p9"/>
          <p:cNvSpPr/>
          <p:nvPr/>
        </p:nvSpPr>
        <p:spPr>
          <a:xfrm>
            <a:off x="8125275" y="3927563"/>
            <a:ext cx="1633500" cy="1633500"/>
          </a:xfrm>
          <a:prstGeom prst="ellipse">
            <a:avLst/>
          </a:prstGeom>
          <a:solidFill>
            <a:schemeClr val="dk2"/>
          </a:solidFill>
          <a:ln>
            <a:noFill/>
          </a:ln>
          <a:effectLst>
            <a:outerShdw blurRad="57150" dist="19050" dir="540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5"/>
        <p:cNvGrpSpPr/>
        <p:nvPr/>
      </p:nvGrpSpPr>
      <p:grpSpPr>
        <a:xfrm>
          <a:off x="0" y="0"/>
          <a:ext cx="0" cy="0"/>
          <a:chOff x="0" y="0"/>
          <a:chExt cx="0" cy="0"/>
        </a:xfrm>
      </p:grpSpPr>
      <p:grpSp>
        <p:nvGrpSpPr>
          <p:cNvPr id="126" name="Google Shape;126;p14"/>
          <p:cNvGrpSpPr/>
          <p:nvPr/>
        </p:nvGrpSpPr>
        <p:grpSpPr>
          <a:xfrm>
            <a:off x="-2287613" y="-2849757"/>
            <a:ext cx="13137064" cy="11818857"/>
            <a:chOff x="-2287613" y="-2849757"/>
            <a:chExt cx="13137064" cy="11818857"/>
          </a:xfrm>
        </p:grpSpPr>
        <p:sp>
          <p:nvSpPr>
            <p:cNvPr id="127" name="Google Shape;127;p14"/>
            <p:cNvSpPr/>
            <p:nvPr/>
          </p:nvSpPr>
          <p:spPr>
            <a:xfrm>
              <a:off x="2730925" y="4136100"/>
              <a:ext cx="4833000" cy="4833000"/>
            </a:xfrm>
            <a:prstGeom prst="ellipse">
              <a:avLst/>
            </a:prstGeom>
            <a:solidFill>
              <a:schemeClr val="dk2"/>
            </a:solidFill>
            <a:ln w="9525" cap="flat" cmpd="sng">
              <a:solidFill>
                <a:schemeClr val="dk2"/>
              </a:solidFill>
              <a:prstDash val="solid"/>
              <a:round/>
              <a:headEnd type="none" w="sm" len="sm"/>
              <a:tailEnd type="none" w="sm" len="sm"/>
            </a:ln>
            <a:effectLst>
              <a:outerShdw blurRad="57150" dist="19050" dir="13560000" algn="bl" rotWithShape="0">
                <a:srgbClr val="4877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14"/>
            <p:cNvPicPr preferRelativeResize="0"/>
            <p:nvPr/>
          </p:nvPicPr>
          <p:blipFill rotWithShape="1">
            <a:blip r:embed="rId2">
              <a:alphaModFix/>
            </a:blip>
            <a:srcRect l="7340" r="4538" b="19768"/>
            <a:stretch/>
          </p:blipFill>
          <p:spPr>
            <a:xfrm rot="-1024815">
              <a:off x="-1813499" y="-2062374"/>
              <a:ext cx="5981303" cy="4126626"/>
            </a:xfrm>
            <a:prstGeom prst="rect">
              <a:avLst/>
            </a:prstGeom>
            <a:noFill/>
            <a:ln>
              <a:noFill/>
            </a:ln>
          </p:spPr>
        </p:pic>
        <p:sp>
          <p:nvSpPr>
            <p:cNvPr id="129" name="Google Shape;129;p14"/>
            <p:cNvSpPr/>
            <p:nvPr/>
          </p:nvSpPr>
          <p:spPr>
            <a:xfrm>
              <a:off x="6320525" y="-2551325"/>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rgbClr val="4877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753300" y="4387750"/>
              <a:ext cx="4510200" cy="45102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rgbClr val="4877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14"/>
            <p:cNvPicPr preferRelativeResize="0"/>
            <p:nvPr/>
          </p:nvPicPr>
          <p:blipFill rotWithShape="1">
            <a:blip r:embed="rId2">
              <a:alphaModFix/>
            </a:blip>
            <a:srcRect l="7340" r="4538" b="19768"/>
            <a:stretch/>
          </p:blipFill>
          <p:spPr>
            <a:xfrm rot="8440460">
              <a:off x="6573591" y="3723802"/>
              <a:ext cx="3498423" cy="2413614"/>
            </a:xfrm>
            <a:prstGeom prst="rect">
              <a:avLst/>
            </a:prstGeom>
            <a:noFill/>
            <a:ln>
              <a:noFill/>
            </a:ln>
          </p:spPr>
        </p:pic>
        <p:pic>
          <p:nvPicPr>
            <p:cNvPr id="132" name="Google Shape;132;p14"/>
            <p:cNvPicPr preferRelativeResize="0"/>
            <p:nvPr/>
          </p:nvPicPr>
          <p:blipFill rotWithShape="1">
            <a:blip r:embed="rId2">
              <a:alphaModFix/>
            </a:blip>
            <a:srcRect l="7340" r="4538" b="19768"/>
            <a:stretch/>
          </p:blipFill>
          <p:spPr>
            <a:xfrm rot="2700007">
              <a:off x="-1549410" y="3811827"/>
              <a:ext cx="3498423" cy="2413616"/>
            </a:xfrm>
            <a:prstGeom prst="rect">
              <a:avLst/>
            </a:prstGeom>
            <a:noFill/>
            <a:ln>
              <a:noFill/>
            </a:ln>
          </p:spPr>
        </p:pic>
        <p:pic>
          <p:nvPicPr>
            <p:cNvPr id="133" name="Google Shape;133;p14"/>
            <p:cNvPicPr preferRelativeResize="0"/>
            <p:nvPr/>
          </p:nvPicPr>
          <p:blipFill rotWithShape="1">
            <a:blip r:embed="rId2">
              <a:alphaModFix/>
            </a:blip>
            <a:srcRect l="7340" r="4538" b="19768"/>
            <a:stretch/>
          </p:blipFill>
          <p:spPr>
            <a:xfrm rot="-2700067">
              <a:off x="8196332" y="-663976"/>
              <a:ext cx="2417488" cy="1667874"/>
            </a:xfrm>
            <a:prstGeom prst="rect">
              <a:avLst/>
            </a:prstGeom>
            <a:noFill/>
            <a:ln>
              <a:noFill/>
            </a:ln>
          </p:spPr>
        </p:pic>
      </p:grpSp>
      <p:sp>
        <p:nvSpPr>
          <p:cNvPr id="134" name="Google Shape;134;p14"/>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400">
                <a:solidFill>
                  <a:srgbClr val="00000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35" name="Google Shape;135;p14"/>
          <p:cNvSpPr txBox="1">
            <a:spLocks noGrp="1"/>
          </p:cNvSpPr>
          <p:nvPr>
            <p:ph type="subTitle" idx="1"/>
          </p:nvPr>
        </p:nvSpPr>
        <p:spPr>
          <a:xfrm>
            <a:off x="1458125" y="14409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solidFill>
                  <a:srgbClr val="000000"/>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197"/>
        <p:cNvGrpSpPr/>
        <p:nvPr/>
      </p:nvGrpSpPr>
      <p:grpSpPr>
        <a:xfrm>
          <a:off x="0" y="0"/>
          <a:ext cx="0" cy="0"/>
          <a:chOff x="0" y="0"/>
          <a:chExt cx="0" cy="0"/>
        </a:xfrm>
      </p:grpSpPr>
      <p:sp>
        <p:nvSpPr>
          <p:cNvPr id="198" name="Google Shape;198;p20"/>
          <p:cNvSpPr/>
          <p:nvPr/>
        </p:nvSpPr>
        <p:spPr>
          <a:xfrm>
            <a:off x="7457238" y="394890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 name="Google Shape;199;p20"/>
          <p:cNvPicPr preferRelativeResize="0"/>
          <p:nvPr/>
        </p:nvPicPr>
        <p:blipFill rotWithShape="1">
          <a:blip r:embed="rId2">
            <a:alphaModFix/>
          </a:blip>
          <a:srcRect l="7340" r="4538" b="19768"/>
          <a:stretch/>
        </p:blipFill>
        <p:spPr>
          <a:xfrm rot="8100026" flipH="1">
            <a:off x="5801431" y="3214356"/>
            <a:ext cx="5686114" cy="3922938"/>
          </a:xfrm>
          <a:prstGeom prst="rect">
            <a:avLst/>
          </a:prstGeom>
          <a:noFill/>
          <a:ln>
            <a:noFill/>
          </a:ln>
        </p:spPr>
      </p:pic>
      <p:sp>
        <p:nvSpPr>
          <p:cNvPr id="200" name="Google Shape;200;p20"/>
          <p:cNvSpPr/>
          <p:nvPr/>
        </p:nvSpPr>
        <p:spPr>
          <a:xfrm>
            <a:off x="-457200" y="-207325"/>
            <a:ext cx="1877400" cy="1877400"/>
          </a:xfrm>
          <a:prstGeom prst="ellipse">
            <a:avLst/>
          </a:prstGeom>
          <a:gradFill>
            <a:gsLst>
              <a:gs pos="0">
                <a:srgbClr val="8DF1FF"/>
              </a:gs>
              <a:gs pos="30000">
                <a:srgbClr val="F2CEFF"/>
              </a:gs>
              <a:gs pos="100000">
                <a:srgbClr val="0445FF"/>
              </a:gs>
            </a:gsLst>
            <a:lin ang="8100019" scaled="0"/>
          </a:gradFill>
          <a:ln>
            <a:noFill/>
          </a:ln>
          <a:effectLst>
            <a:outerShdw blurRad="57150" dist="19050" dir="5400000" algn="bl" rotWithShape="0">
              <a:schemeClr val="accent1">
                <a:alpha val="3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rot="10800000">
            <a:off x="7183173" y="-1812784"/>
            <a:ext cx="3467152" cy="3438908"/>
          </a:xfrm>
          <a:custGeom>
            <a:avLst/>
            <a:gdLst/>
            <a:ahLst/>
            <a:cxnLst/>
            <a:rect l="l" t="t" r="r" b="b"/>
            <a:pathLst>
              <a:path w="45673" h="45292" extrusionOk="0">
                <a:moveTo>
                  <a:pt x="22646" y="0"/>
                </a:moveTo>
                <a:cubicBezTo>
                  <a:pt x="10227" y="0"/>
                  <a:pt x="0" y="10227"/>
                  <a:pt x="0" y="22646"/>
                </a:cubicBezTo>
                <a:cubicBezTo>
                  <a:pt x="0" y="35444"/>
                  <a:pt x="10227" y="45292"/>
                  <a:pt x="22646" y="45292"/>
                </a:cubicBezTo>
                <a:cubicBezTo>
                  <a:pt x="35445" y="45292"/>
                  <a:pt x="45672" y="35444"/>
                  <a:pt x="45672" y="22646"/>
                </a:cubicBezTo>
                <a:cubicBezTo>
                  <a:pt x="45672" y="10227"/>
                  <a:pt x="35445" y="0"/>
                  <a:pt x="22646" y="0"/>
                </a:cubicBezTo>
                <a:close/>
              </a:path>
            </a:pathLst>
          </a:custGeom>
          <a:solidFill>
            <a:schemeClr val="dk2"/>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rot="10800000" flipH="1">
            <a:off x="-591848" y="3966991"/>
            <a:ext cx="2522748" cy="2502157"/>
          </a:xfrm>
          <a:custGeom>
            <a:avLst/>
            <a:gdLst/>
            <a:ahLst/>
            <a:cxnLst/>
            <a:rect l="l" t="t" r="r" b="b"/>
            <a:pathLst>
              <a:path w="45673" h="45292" extrusionOk="0">
                <a:moveTo>
                  <a:pt x="22646" y="0"/>
                </a:moveTo>
                <a:cubicBezTo>
                  <a:pt x="10227" y="0"/>
                  <a:pt x="0" y="10227"/>
                  <a:pt x="0" y="22646"/>
                </a:cubicBezTo>
                <a:cubicBezTo>
                  <a:pt x="0" y="35444"/>
                  <a:pt x="10227" y="45292"/>
                  <a:pt x="22646" y="45292"/>
                </a:cubicBezTo>
                <a:cubicBezTo>
                  <a:pt x="35445" y="45292"/>
                  <a:pt x="45672" y="35444"/>
                  <a:pt x="45672" y="22646"/>
                </a:cubicBezTo>
                <a:cubicBezTo>
                  <a:pt x="45672" y="10227"/>
                  <a:pt x="35445" y="0"/>
                  <a:pt x="22646" y="0"/>
                </a:cubicBezTo>
                <a:close/>
              </a:path>
            </a:pathLst>
          </a:custGeom>
          <a:solidFill>
            <a:schemeClr val="dk2"/>
          </a:solidFill>
          <a:ln>
            <a:noFill/>
          </a:ln>
          <a:effectLst>
            <a:outerShdw blurRad="57150" dist="19050" dir="1404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20"/>
          <p:cNvGrpSpPr/>
          <p:nvPr/>
        </p:nvGrpSpPr>
        <p:grpSpPr>
          <a:xfrm>
            <a:off x="8622861" y="2242158"/>
            <a:ext cx="43276" cy="411646"/>
            <a:chOff x="1256711" y="1178908"/>
            <a:chExt cx="43276" cy="411646"/>
          </a:xfrm>
        </p:grpSpPr>
        <p:grpSp>
          <p:nvGrpSpPr>
            <p:cNvPr id="204" name="Google Shape;204;p20"/>
            <p:cNvGrpSpPr/>
            <p:nvPr/>
          </p:nvGrpSpPr>
          <p:grpSpPr>
            <a:xfrm>
              <a:off x="1256711" y="1178908"/>
              <a:ext cx="43276" cy="184846"/>
              <a:chOff x="1256700" y="1103575"/>
              <a:chExt cx="60900" cy="260200"/>
            </a:xfrm>
          </p:grpSpPr>
          <p:sp>
            <p:nvSpPr>
              <p:cNvPr id="205" name="Google Shape;205;p20"/>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0"/>
            <p:cNvGrpSpPr/>
            <p:nvPr/>
          </p:nvGrpSpPr>
          <p:grpSpPr>
            <a:xfrm>
              <a:off x="1256711" y="1405708"/>
              <a:ext cx="43276" cy="184846"/>
              <a:chOff x="1256700" y="1103575"/>
              <a:chExt cx="60900" cy="260200"/>
            </a:xfrm>
          </p:grpSpPr>
          <p:sp>
            <p:nvSpPr>
              <p:cNvPr id="209" name="Google Shape;209;p20"/>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12" name="Google Shape;212;p20"/>
          <p:cNvPicPr preferRelativeResize="0"/>
          <p:nvPr/>
        </p:nvPicPr>
        <p:blipFill rotWithShape="1">
          <a:blip r:embed="rId2">
            <a:alphaModFix/>
          </a:blip>
          <a:srcRect l="7340" r="4538" b="19768"/>
          <a:stretch/>
        </p:blipFill>
        <p:spPr>
          <a:xfrm rot="-3154105" flipH="1">
            <a:off x="-2150012" y="-1284551"/>
            <a:ext cx="4750922" cy="3277729"/>
          </a:xfrm>
          <a:prstGeom prst="rect">
            <a:avLst/>
          </a:prstGeom>
          <a:noFill/>
          <a:ln>
            <a:noFill/>
          </a:ln>
        </p:spPr>
      </p:pic>
      <p:sp>
        <p:nvSpPr>
          <p:cNvPr id="213" name="Google Shape;213;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303"/>
        <p:cNvGrpSpPr/>
        <p:nvPr/>
      </p:nvGrpSpPr>
      <p:grpSpPr>
        <a:xfrm>
          <a:off x="0" y="0"/>
          <a:ext cx="0" cy="0"/>
          <a:chOff x="0" y="0"/>
          <a:chExt cx="0" cy="0"/>
        </a:xfrm>
      </p:grpSpPr>
      <p:grpSp>
        <p:nvGrpSpPr>
          <p:cNvPr id="304" name="Google Shape;304;p29"/>
          <p:cNvGrpSpPr/>
          <p:nvPr/>
        </p:nvGrpSpPr>
        <p:grpSpPr>
          <a:xfrm>
            <a:off x="-2189843" y="-2877590"/>
            <a:ext cx="12916773" cy="9519968"/>
            <a:chOff x="-2189843" y="-2877590"/>
            <a:chExt cx="12916773" cy="9519968"/>
          </a:xfrm>
        </p:grpSpPr>
        <p:pic>
          <p:nvPicPr>
            <p:cNvPr id="305" name="Google Shape;305;p29"/>
            <p:cNvPicPr preferRelativeResize="0"/>
            <p:nvPr/>
          </p:nvPicPr>
          <p:blipFill rotWithShape="1">
            <a:blip r:embed="rId2">
              <a:alphaModFix/>
            </a:blip>
            <a:srcRect l="7340" r="4538" b="19768"/>
            <a:stretch/>
          </p:blipFill>
          <p:spPr>
            <a:xfrm rot="-1799987" flipH="1">
              <a:off x="-1661597" y="-1857170"/>
              <a:ext cx="5007392" cy="3454693"/>
            </a:xfrm>
            <a:prstGeom prst="rect">
              <a:avLst/>
            </a:prstGeom>
            <a:noFill/>
            <a:ln>
              <a:noFill/>
            </a:ln>
          </p:spPr>
        </p:pic>
        <p:pic>
          <p:nvPicPr>
            <p:cNvPr id="306" name="Google Shape;306;p29"/>
            <p:cNvPicPr preferRelativeResize="0"/>
            <p:nvPr/>
          </p:nvPicPr>
          <p:blipFill rotWithShape="1">
            <a:blip r:embed="rId2">
              <a:alphaModFix/>
            </a:blip>
            <a:srcRect l="7340" r="4538" b="19768"/>
            <a:stretch/>
          </p:blipFill>
          <p:spPr>
            <a:xfrm rot="-10799984" flipH="1">
              <a:off x="-420974" y="4379682"/>
              <a:ext cx="3279626" cy="2262688"/>
            </a:xfrm>
            <a:prstGeom prst="rect">
              <a:avLst/>
            </a:prstGeom>
            <a:noFill/>
            <a:ln>
              <a:noFill/>
            </a:ln>
          </p:spPr>
        </p:pic>
        <p:pic>
          <p:nvPicPr>
            <p:cNvPr id="307" name="Google Shape;307;p29"/>
            <p:cNvPicPr preferRelativeResize="0"/>
            <p:nvPr/>
          </p:nvPicPr>
          <p:blipFill rotWithShape="1">
            <a:blip r:embed="rId2">
              <a:alphaModFix/>
            </a:blip>
            <a:srcRect l="7340" r="4538" b="19768"/>
            <a:stretch/>
          </p:blipFill>
          <p:spPr>
            <a:xfrm rot="1510776" flipH="1">
              <a:off x="7227583" y="-558145"/>
              <a:ext cx="3183386" cy="2196291"/>
            </a:xfrm>
            <a:prstGeom prst="rect">
              <a:avLst/>
            </a:prstGeom>
            <a:noFill/>
            <a:ln>
              <a:noFill/>
            </a:ln>
          </p:spPr>
        </p:pic>
        <p:pic>
          <p:nvPicPr>
            <p:cNvPr id="308" name="Google Shape;308;p29"/>
            <p:cNvPicPr preferRelativeResize="0"/>
            <p:nvPr/>
          </p:nvPicPr>
          <p:blipFill>
            <a:blip r:embed="rId3">
              <a:alphaModFix/>
            </a:blip>
            <a:stretch>
              <a:fillRect/>
            </a:stretch>
          </p:blipFill>
          <p:spPr>
            <a:xfrm rot="2051224">
              <a:off x="8069493" y="1023379"/>
              <a:ext cx="709013" cy="537293"/>
            </a:xfrm>
            <a:prstGeom prst="rect">
              <a:avLst/>
            </a:prstGeom>
            <a:noFill/>
            <a:ln>
              <a:noFill/>
            </a:ln>
          </p:spPr>
        </p:pic>
      </p:grpSp>
      <p:sp>
        <p:nvSpPr>
          <p:cNvPr id="309" name="Google Shape;309;p29"/>
          <p:cNvSpPr txBox="1">
            <a:spLocks noGrp="1"/>
          </p:cNvSpPr>
          <p:nvPr>
            <p:ph type="title"/>
          </p:nvPr>
        </p:nvSpPr>
        <p:spPr>
          <a:xfrm>
            <a:off x="780300" y="3151325"/>
            <a:ext cx="22158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0" name="Google Shape;310;p29"/>
          <p:cNvSpPr txBox="1">
            <a:spLocks noGrp="1"/>
          </p:cNvSpPr>
          <p:nvPr>
            <p:ph type="subTitle" idx="1"/>
          </p:nvPr>
        </p:nvSpPr>
        <p:spPr>
          <a:xfrm>
            <a:off x="985200" y="3594696"/>
            <a:ext cx="1806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29"/>
          <p:cNvSpPr txBox="1">
            <a:spLocks noGrp="1"/>
          </p:cNvSpPr>
          <p:nvPr>
            <p:ph type="title" idx="2"/>
          </p:nvPr>
        </p:nvSpPr>
        <p:spPr>
          <a:xfrm>
            <a:off x="3464100" y="3151325"/>
            <a:ext cx="22158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2" name="Google Shape;312;p29"/>
          <p:cNvSpPr txBox="1">
            <a:spLocks noGrp="1"/>
          </p:cNvSpPr>
          <p:nvPr>
            <p:ph type="subTitle" idx="3"/>
          </p:nvPr>
        </p:nvSpPr>
        <p:spPr>
          <a:xfrm>
            <a:off x="3669000" y="3594696"/>
            <a:ext cx="1806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3" name="Google Shape;313;p29"/>
          <p:cNvSpPr txBox="1">
            <a:spLocks noGrp="1"/>
          </p:cNvSpPr>
          <p:nvPr>
            <p:ph type="title" idx="4"/>
          </p:nvPr>
        </p:nvSpPr>
        <p:spPr>
          <a:xfrm>
            <a:off x="6178050" y="3151325"/>
            <a:ext cx="22158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4" name="Google Shape;314;p29"/>
          <p:cNvSpPr txBox="1">
            <a:spLocks noGrp="1"/>
          </p:cNvSpPr>
          <p:nvPr>
            <p:ph type="subTitle" idx="5"/>
          </p:nvPr>
        </p:nvSpPr>
        <p:spPr>
          <a:xfrm>
            <a:off x="6382950" y="3594696"/>
            <a:ext cx="18060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316" name="Google Shape;316;p29"/>
          <p:cNvSpPr/>
          <p:nvPr/>
        </p:nvSpPr>
        <p:spPr>
          <a:xfrm>
            <a:off x="7349325" y="4362725"/>
            <a:ext cx="3043800" cy="3044100"/>
          </a:xfrm>
          <a:prstGeom prst="ellipse">
            <a:avLst/>
          </a:prstGeom>
          <a:solidFill>
            <a:schemeClr val="dk2"/>
          </a:solidFill>
          <a:ln>
            <a:noFill/>
          </a:ln>
          <a:effectLst>
            <a:outerShdw blurRad="57150" dist="19050" dir="540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7"/>
        <p:cNvGrpSpPr/>
        <p:nvPr/>
      </p:nvGrpSpPr>
      <p:grpSpPr>
        <a:xfrm>
          <a:off x="0" y="0"/>
          <a:ext cx="0" cy="0"/>
          <a:chOff x="0" y="0"/>
          <a:chExt cx="0" cy="0"/>
        </a:xfrm>
      </p:grpSpPr>
      <p:sp>
        <p:nvSpPr>
          <p:cNvPr id="318" name="Google Shape;318;p30"/>
          <p:cNvSpPr/>
          <p:nvPr/>
        </p:nvSpPr>
        <p:spPr>
          <a:xfrm rot="10800000">
            <a:off x="869350" y="4278800"/>
            <a:ext cx="3058800" cy="3058800"/>
          </a:xfrm>
          <a:prstGeom prst="ellipse">
            <a:avLst/>
          </a:prstGeom>
          <a:solidFill>
            <a:schemeClr val="dk2"/>
          </a:solidFill>
          <a:ln>
            <a:noFill/>
          </a:ln>
          <a:effectLst>
            <a:outerShdw blurRad="57150" dist="9525" dir="10320000" algn="bl" rotWithShape="0">
              <a:schemeClr val="accent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9" name="Google Shape;319;p30"/>
          <p:cNvPicPr preferRelativeResize="0"/>
          <p:nvPr/>
        </p:nvPicPr>
        <p:blipFill rotWithShape="1">
          <a:blip r:embed="rId2">
            <a:alphaModFix/>
          </a:blip>
          <a:srcRect l="7340" r="4538" b="19768"/>
          <a:stretch/>
        </p:blipFill>
        <p:spPr>
          <a:xfrm rot="9027749" flipH="1">
            <a:off x="3275450" y="4307116"/>
            <a:ext cx="3005449" cy="2073497"/>
          </a:xfrm>
          <a:prstGeom prst="rect">
            <a:avLst/>
          </a:prstGeom>
          <a:noFill/>
          <a:ln>
            <a:noFill/>
          </a:ln>
        </p:spPr>
      </p:pic>
      <p:pic>
        <p:nvPicPr>
          <p:cNvPr id="320" name="Google Shape;320;p30"/>
          <p:cNvPicPr preferRelativeResize="0"/>
          <p:nvPr/>
        </p:nvPicPr>
        <p:blipFill rotWithShape="1">
          <a:blip r:embed="rId2">
            <a:alphaModFix/>
          </a:blip>
          <a:srcRect l="7340" r="4538" b="19768"/>
          <a:stretch/>
        </p:blipFill>
        <p:spPr>
          <a:xfrm rot="-431542" flipH="1">
            <a:off x="-806638" y="4315957"/>
            <a:ext cx="2406995" cy="1660632"/>
          </a:xfrm>
          <a:prstGeom prst="rect">
            <a:avLst/>
          </a:prstGeom>
          <a:noFill/>
          <a:ln>
            <a:noFill/>
          </a:ln>
        </p:spPr>
      </p:pic>
      <p:pic>
        <p:nvPicPr>
          <p:cNvPr id="321" name="Google Shape;321;p30"/>
          <p:cNvPicPr preferRelativeResize="0"/>
          <p:nvPr/>
        </p:nvPicPr>
        <p:blipFill rotWithShape="1">
          <a:blip r:embed="rId2">
            <a:alphaModFix/>
          </a:blip>
          <a:srcRect l="7340" r="4538" b="19768"/>
          <a:stretch/>
        </p:blipFill>
        <p:spPr>
          <a:xfrm rot="-2978324" flipH="1">
            <a:off x="-806643" y="-758766"/>
            <a:ext cx="2406999" cy="1660630"/>
          </a:xfrm>
          <a:prstGeom prst="rect">
            <a:avLst/>
          </a:prstGeom>
          <a:noFill/>
          <a:ln>
            <a:noFill/>
          </a:ln>
        </p:spPr>
      </p:pic>
      <p:pic>
        <p:nvPicPr>
          <p:cNvPr id="322" name="Google Shape;322;p30"/>
          <p:cNvPicPr preferRelativeResize="0"/>
          <p:nvPr/>
        </p:nvPicPr>
        <p:blipFill>
          <a:blip r:embed="rId3">
            <a:alphaModFix/>
          </a:blip>
          <a:stretch>
            <a:fillRect/>
          </a:stretch>
        </p:blipFill>
        <p:spPr>
          <a:xfrm rot="2700000">
            <a:off x="218587" y="3912375"/>
            <a:ext cx="356565" cy="270198"/>
          </a:xfrm>
          <a:prstGeom prst="rect">
            <a:avLst/>
          </a:prstGeom>
          <a:noFill/>
          <a:ln>
            <a:noFill/>
          </a:ln>
        </p:spPr>
      </p:pic>
      <p:sp>
        <p:nvSpPr>
          <p:cNvPr id="323" name="Google Shape;323;p30"/>
          <p:cNvSpPr txBox="1">
            <a:spLocks noGrp="1"/>
          </p:cNvSpPr>
          <p:nvPr>
            <p:ph type="title"/>
          </p:nvPr>
        </p:nvSpPr>
        <p:spPr>
          <a:xfrm>
            <a:off x="720000" y="1759050"/>
            <a:ext cx="1858200" cy="325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4" name="Google Shape;324;p30"/>
          <p:cNvSpPr txBox="1">
            <a:spLocks noGrp="1"/>
          </p:cNvSpPr>
          <p:nvPr>
            <p:ph type="subTitle" idx="1"/>
          </p:nvPr>
        </p:nvSpPr>
        <p:spPr>
          <a:xfrm>
            <a:off x="719996" y="2116975"/>
            <a:ext cx="185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30"/>
          <p:cNvSpPr txBox="1">
            <a:spLocks noGrp="1"/>
          </p:cNvSpPr>
          <p:nvPr>
            <p:ph type="title" idx="2"/>
          </p:nvPr>
        </p:nvSpPr>
        <p:spPr>
          <a:xfrm>
            <a:off x="3138449" y="1759050"/>
            <a:ext cx="1858200" cy="325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30"/>
          <p:cNvSpPr txBox="1">
            <a:spLocks noGrp="1"/>
          </p:cNvSpPr>
          <p:nvPr>
            <p:ph type="subTitle" idx="3"/>
          </p:nvPr>
        </p:nvSpPr>
        <p:spPr>
          <a:xfrm>
            <a:off x="3138447" y="2116975"/>
            <a:ext cx="185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30"/>
          <p:cNvSpPr txBox="1">
            <a:spLocks noGrp="1"/>
          </p:cNvSpPr>
          <p:nvPr>
            <p:ph type="title" idx="4"/>
          </p:nvPr>
        </p:nvSpPr>
        <p:spPr>
          <a:xfrm>
            <a:off x="720000" y="3192450"/>
            <a:ext cx="1858200" cy="325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30"/>
          <p:cNvSpPr txBox="1">
            <a:spLocks noGrp="1"/>
          </p:cNvSpPr>
          <p:nvPr>
            <p:ph type="subTitle" idx="5"/>
          </p:nvPr>
        </p:nvSpPr>
        <p:spPr>
          <a:xfrm>
            <a:off x="719996" y="3550375"/>
            <a:ext cx="185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30"/>
          <p:cNvSpPr txBox="1">
            <a:spLocks noGrp="1"/>
          </p:cNvSpPr>
          <p:nvPr>
            <p:ph type="title" idx="6"/>
          </p:nvPr>
        </p:nvSpPr>
        <p:spPr>
          <a:xfrm>
            <a:off x="3138449" y="3192450"/>
            <a:ext cx="1858200" cy="325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30"/>
          <p:cNvSpPr txBox="1">
            <a:spLocks noGrp="1"/>
          </p:cNvSpPr>
          <p:nvPr>
            <p:ph type="subTitle" idx="7"/>
          </p:nvPr>
        </p:nvSpPr>
        <p:spPr>
          <a:xfrm>
            <a:off x="3138447" y="3550375"/>
            <a:ext cx="1858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30"/>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300"/>
              <a:buFont typeface="Orbitron Black"/>
              <a:buNone/>
              <a:defRPr sz="2300">
                <a:solidFill>
                  <a:schemeClr val="dk1"/>
                </a:solidFill>
                <a:latin typeface="Orbitron Black"/>
                <a:ea typeface="Orbitron Black"/>
                <a:cs typeface="Orbitron Black"/>
                <a:sym typeface="Orbitron Black"/>
              </a:defRPr>
            </a:lvl1pPr>
            <a:lvl2pPr lvl="1"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2pPr>
            <a:lvl3pPr lvl="2"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3pPr>
            <a:lvl4pPr lvl="3"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4pPr>
            <a:lvl5pPr lvl="4"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5pPr>
            <a:lvl6pPr lvl="5"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6pPr>
            <a:lvl7pPr lvl="6"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7pPr>
            <a:lvl8pPr lvl="7"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8pPr>
            <a:lvl9pPr lvl="8"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0" r:id="rId6"/>
    <p:sldLayoutId id="2147483666" r:id="rId7"/>
    <p:sldLayoutId id="2147483675" r:id="rId8"/>
    <p:sldLayoutId id="2147483676" r:id="rId9"/>
    <p:sldLayoutId id="2147483678" r:id="rId10"/>
    <p:sldLayoutId id="2147483680" r:id="rId11"/>
    <p:sldLayoutId id="2147483682" r:id="rId12"/>
    <p:sldLayoutId id="2147483683" r:id="rId13"/>
    <p:sldLayoutId id="214748368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hyperlink" Target="https://inspiringsocsci.pressbooks.com/front-matter/a-huge-thank-you/"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371/journal.pone.025788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1148/radiol.202020187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1"/>
        <p:cNvGrpSpPr/>
        <p:nvPr/>
      </p:nvGrpSpPr>
      <p:grpSpPr>
        <a:xfrm>
          <a:off x="0" y="0"/>
          <a:ext cx="0" cy="0"/>
          <a:chOff x="0" y="0"/>
          <a:chExt cx="0" cy="0"/>
        </a:xfrm>
      </p:grpSpPr>
      <p:grpSp>
        <p:nvGrpSpPr>
          <p:cNvPr id="446" name="Google Shape;446;p41"/>
          <p:cNvGrpSpPr/>
          <p:nvPr/>
        </p:nvGrpSpPr>
        <p:grpSpPr>
          <a:xfrm>
            <a:off x="1213874" y="751483"/>
            <a:ext cx="43276" cy="411646"/>
            <a:chOff x="1256711" y="1178908"/>
            <a:chExt cx="43276" cy="411646"/>
          </a:xfrm>
        </p:grpSpPr>
        <p:grpSp>
          <p:nvGrpSpPr>
            <p:cNvPr id="447" name="Google Shape;447;p41"/>
            <p:cNvGrpSpPr/>
            <p:nvPr/>
          </p:nvGrpSpPr>
          <p:grpSpPr>
            <a:xfrm>
              <a:off x="1256711" y="1178908"/>
              <a:ext cx="43276" cy="184846"/>
              <a:chOff x="1256700" y="1103575"/>
              <a:chExt cx="60900" cy="260200"/>
            </a:xfrm>
          </p:grpSpPr>
          <p:sp>
            <p:nvSpPr>
              <p:cNvPr id="448" name="Google Shape;448;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41"/>
            <p:cNvGrpSpPr/>
            <p:nvPr/>
          </p:nvGrpSpPr>
          <p:grpSpPr>
            <a:xfrm>
              <a:off x="1256711" y="1405708"/>
              <a:ext cx="43276" cy="184846"/>
              <a:chOff x="1256700" y="1103575"/>
              <a:chExt cx="60900" cy="260200"/>
            </a:xfrm>
          </p:grpSpPr>
          <p:sp>
            <p:nvSpPr>
              <p:cNvPr id="452" name="Google Shape;452;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41"/>
          <p:cNvGrpSpPr/>
          <p:nvPr/>
        </p:nvGrpSpPr>
        <p:grpSpPr>
          <a:xfrm>
            <a:off x="6947274" y="3898783"/>
            <a:ext cx="43276" cy="411646"/>
            <a:chOff x="1256711" y="1178908"/>
            <a:chExt cx="43276" cy="411646"/>
          </a:xfrm>
        </p:grpSpPr>
        <p:grpSp>
          <p:nvGrpSpPr>
            <p:cNvPr id="456" name="Google Shape;456;p41"/>
            <p:cNvGrpSpPr/>
            <p:nvPr/>
          </p:nvGrpSpPr>
          <p:grpSpPr>
            <a:xfrm>
              <a:off x="1256711" y="1178908"/>
              <a:ext cx="43276" cy="184846"/>
              <a:chOff x="1256700" y="1103575"/>
              <a:chExt cx="60900" cy="260200"/>
            </a:xfrm>
          </p:grpSpPr>
          <p:sp>
            <p:nvSpPr>
              <p:cNvPr id="457" name="Google Shape;457;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41"/>
            <p:cNvGrpSpPr/>
            <p:nvPr/>
          </p:nvGrpSpPr>
          <p:grpSpPr>
            <a:xfrm>
              <a:off x="1256711" y="1405708"/>
              <a:ext cx="43276" cy="184846"/>
              <a:chOff x="1256700" y="1103575"/>
              <a:chExt cx="60900" cy="260200"/>
            </a:xfrm>
          </p:grpSpPr>
          <p:sp>
            <p:nvSpPr>
              <p:cNvPr id="461" name="Google Shape;461;p4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6861954D-9C2A-4F40-A088-96D685004BCD}"/>
              </a:ext>
            </a:extLst>
          </p:cNvPr>
          <p:cNvSpPr txBox="1"/>
          <p:nvPr/>
        </p:nvSpPr>
        <p:spPr>
          <a:xfrm>
            <a:off x="1043608" y="1602254"/>
            <a:ext cx="7619294" cy="1938992"/>
          </a:xfrm>
          <a:prstGeom prst="rect">
            <a:avLst/>
          </a:prstGeom>
          <a:noFill/>
        </p:spPr>
        <p:txBody>
          <a:bodyPr wrap="square" rtlCol="0">
            <a:spAutoFit/>
          </a:bodyPr>
          <a:lstStyle/>
          <a:p>
            <a:r>
              <a:rPr lang="en-US" sz="4000" b="1" dirty="0">
                <a:latin typeface="Comic Sans MS" panose="030F0702030302020204" pitchFamily="66" charset="0"/>
              </a:rPr>
              <a:t> PNEUMONIA AND COVID     </a:t>
            </a:r>
            <a:br>
              <a:rPr lang="en-US" sz="4000" b="1" dirty="0">
                <a:latin typeface="Comic Sans MS" panose="030F0702030302020204" pitchFamily="66" charset="0"/>
              </a:rPr>
            </a:br>
            <a:r>
              <a:rPr lang="en-US" sz="4000" b="1" dirty="0">
                <a:latin typeface="Comic Sans MS" panose="030F0702030302020204" pitchFamily="66" charset="0"/>
              </a:rPr>
              <a:t>    DETECTION FROM</a:t>
            </a:r>
          </a:p>
          <a:p>
            <a:r>
              <a:rPr lang="en-US" sz="4000" b="1" dirty="0">
                <a:latin typeface="Comic Sans MS" panose="030F0702030302020204" pitchFamily="66" charset="0"/>
              </a:rPr>
              <a:t> CHEST-XRAYS USING AI</a:t>
            </a:r>
            <a:endParaRPr lang="en-IN" sz="4000" b="1"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6" name="TextBox 5">
            <a:extLst>
              <a:ext uri="{FF2B5EF4-FFF2-40B4-BE49-F238E27FC236}">
                <a16:creationId xmlns:a16="http://schemas.microsoft.com/office/drawing/2014/main" id="{9327E70D-F03A-4A81-949C-F77D456D4D26}"/>
              </a:ext>
            </a:extLst>
          </p:cNvPr>
          <p:cNvSpPr txBox="1"/>
          <p:nvPr/>
        </p:nvSpPr>
        <p:spPr>
          <a:xfrm>
            <a:off x="395536" y="267494"/>
            <a:ext cx="8208912" cy="4862870"/>
          </a:xfrm>
          <a:prstGeom prst="rect">
            <a:avLst/>
          </a:prstGeom>
          <a:noFill/>
        </p:spPr>
        <p:txBody>
          <a:bodyPr wrap="square" rtlCol="0">
            <a:spAutoFit/>
          </a:bodyPr>
          <a:lstStyle/>
          <a:p>
            <a:r>
              <a:rPr lang="en-US" sz="2000" b="1" dirty="0">
                <a:latin typeface="Comic Sans MS" panose="030F0702030302020204" pitchFamily="66" charset="0"/>
              </a:rPr>
              <a:t>              </a:t>
            </a:r>
            <a:r>
              <a:rPr lang="en-US" sz="2000" b="1" u="sng" dirty="0">
                <a:latin typeface="Comic Sans MS" panose="030F0702030302020204" pitchFamily="66" charset="0"/>
              </a:rPr>
              <a:t>MODELS AND TECHNIQUES</a:t>
            </a:r>
          </a:p>
          <a:p>
            <a:endParaRPr lang="en-US" sz="2000" b="1" u="sng" dirty="0">
              <a:latin typeface="Comic Sans MS" panose="030F0702030302020204" pitchFamily="66" charset="0"/>
            </a:endParaRPr>
          </a:p>
          <a:p>
            <a:r>
              <a:rPr lang="en-IN" sz="1800" b="1" i="0" u="sng" dirty="0">
                <a:solidFill>
                  <a:srgbClr val="202124"/>
                </a:solidFill>
                <a:effectLst/>
                <a:latin typeface="Comic Sans MS" panose="030F0702030302020204" pitchFamily="66" charset="0"/>
              </a:rPr>
              <a:t>Convolutional Neural Network:</a:t>
            </a:r>
            <a:endParaRPr lang="en-US" sz="1800" b="1" i="0" u="sng" dirty="0">
              <a:solidFill>
                <a:schemeClr val="tx1"/>
              </a:solidFill>
              <a:effectLst/>
              <a:latin typeface="Comic Sans MS" panose="030F0702030302020204" pitchFamily="66" charset="0"/>
            </a:endParaRPr>
          </a:p>
          <a:p>
            <a:r>
              <a:rPr lang="en-US" b="0" i="0" dirty="0">
                <a:solidFill>
                  <a:schemeClr val="tx1"/>
                </a:solidFill>
                <a:effectLst/>
                <a:latin typeface="Consolas" panose="020B0609020204030204" pitchFamily="49" charset="0"/>
              </a:rPr>
              <a:t>      CNN is a type of neural network model which allows us to extract higher representations for the image content. Unlike the classical image recognition where you define the image features yourself, CNN takes the image’s raw pixel data, trains the model, then extracts the features automatically for better classification.</a:t>
            </a:r>
          </a:p>
          <a:p>
            <a:r>
              <a:rPr lang="en-US" sz="1800" b="1" i="0" u="sng" dirty="0">
                <a:solidFill>
                  <a:srgbClr val="202124"/>
                </a:solidFill>
                <a:effectLst/>
                <a:latin typeface="Comic Sans MS" panose="030F0702030302020204" pitchFamily="66" charset="0"/>
              </a:rPr>
              <a:t>ResNet</a:t>
            </a:r>
            <a:r>
              <a:rPr lang="en-US" sz="1800" b="0" i="0" u="sng" dirty="0">
                <a:solidFill>
                  <a:srgbClr val="202124"/>
                </a:solidFill>
                <a:effectLst/>
                <a:latin typeface="arial" panose="020B0604020202020204" pitchFamily="34" charset="0"/>
              </a:rPr>
              <a:t> :</a:t>
            </a:r>
            <a:r>
              <a:rPr lang="en-US" sz="1800" b="0" i="0" dirty="0">
                <a:solidFill>
                  <a:srgbClr val="202124"/>
                </a:solidFill>
                <a:effectLst/>
                <a:latin typeface="arial" panose="020B0604020202020204" pitchFamily="34" charset="0"/>
              </a:rPr>
              <a:t> </a:t>
            </a:r>
          </a:p>
          <a:p>
            <a:r>
              <a:rPr lang="en-US" dirty="0">
                <a:solidFill>
                  <a:srgbClr val="202124"/>
                </a:solidFill>
                <a:latin typeface="arial" panose="020B0604020202020204" pitchFamily="34" charset="0"/>
              </a:rPr>
              <a:t>          </a:t>
            </a:r>
            <a:r>
              <a:rPr lang="en-US" dirty="0">
                <a:solidFill>
                  <a:srgbClr val="202124"/>
                </a:solidFill>
                <a:latin typeface="Consolas" panose="020B0609020204030204" pitchFamily="49" charset="0"/>
              </a:rPr>
              <a:t>ResNet </a:t>
            </a:r>
            <a:r>
              <a:rPr lang="en-US" b="0" i="0" dirty="0">
                <a:solidFill>
                  <a:srgbClr val="202124"/>
                </a:solidFill>
                <a:effectLst/>
                <a:latin typeface="Consolas" panose="020B0609020204030204" pitchFamily="49" charset="0"/>
              </a:rPr>
              <a:t>is </a:t>
            </a:r>
            <a:r>
              <a:rPr lang="en-US" i="0" dirty="0">
                <a:solidFill>
                  <a:srgbClr val="202124"/>
                </a:solidFill>
                <a:effectLst/>
                <a:latin typeface="Consolas" panose="020B0609020204030204" pitchFamily="49" charset="0"/>
              </a:rPr>
              <a:t>a powerful backbone model </a:t>
            </a:r>
            <a:r>
              <a:rPr lang="en-US" b="0" i="0" dirty="0">
                <a:solidFill>
                  <a:srgbClr val="202124"/>
                </a:solidFill>
                <a:effectLst/>
                <a:latin typeface="Consolas" panose="020B0609020204030204" pitchFamily="49" charset="0"/>
              </a:rPr>
              <a:t>that is used very frequently in many computer vision tasks. ResNet uses skip connection to add the output from an earlier layer to a later layer. </a:t>
            </a:r>
          </a:p>
          <a:p>
            <a:r>
              <a:rPr lang="en-US" sz="2000" b="1" u="sng" dirty="0">
                <a:solidFill>
                  <a:srgbClr val="202124"/>
                </a:solidFill>
                <a:latin typeface="Comic Sans MS" panose="030F0702030302020204" pitchFamily="66" charset="0"/>
              </a:rPr>
              <a:t>Transfer Learning:</a:t>
            </a:r>
            <a:r>
              <a:rPr lang="en-US" sz="2000" b="1" i="0" u="sng" dirty="0">
                <a:solidFill>
                  <a:srgbClr val="202124"/>
                </a:solidFill>
                <a:effectLst/>
                <a:latin typeface="Comic Sans MS" panose="030F0702030302020204" pitchFamily="66" charset="0"/>
              </a:rPr>
              <a:t> </a:t>
            </a:r>
          </a:p>
          <a:p>
            <a:r>
              <a:rPr lang="en-US" sz="2000" b="1" i="0" dirty="0">
                <a:solidFill>
                  <a:srgbClr val="202124"/>
                </a:solidFill>
                <a:effectLst/>
                <a:latin typeface="Comic Sans MS" panose="030F0702030302020204" pitchFamily="66" charset="0"/>
              </a:rPr>
              <a:t>      </a:t>
            </a:r>
            <a:r>
              <a:rPr lang="en-US" dirty="0">
                <a:solidFill>
                  <a:srgbClr val="202124"/>
                </a:solidFill>
                <a:latin typeface="Consolas" panose="020B0609020204030204" pitchFamily="49" charset="0"/>
              </a:rPr>
              <a:t>T</a:t>
            </a:r>
            <a:r>
              <a:rPr lang="en-US" b="0" i="0" dirty="0">
                <a:solidFill>
                  <a:srgbClr val="202124"/>
                </a:solidFill>
                <a:effectLst/>
                <a:latin typeface="Consolas" panose="020B0609020204030204" pitchFamily="49" charset="0"/>
              </a:rPr>
              <a:t>his method focuses on storing knowledge gained while solving one problem and applies it to a different but related problem. For example, </a:t>
            </a:r>
            <a:r>
              <a:rPr lang="en-US" i="0" dirty="0">
                <a:solidFill>
                  <a:srgbClr val="202124"/>
                </a:solidFill>
                <a:effectLst/>
                <a:latin typeface="Consolas" panose="020B0609020204030204" pitchFamily="49" charset="0"/>
              </a:rPr>
              <a:t>knowledge gained while learning to recognize pneumonia could apply when trying to recognize covid </a:t>
            </a: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3" name="TextBox 2">
            <a:extLst>
              <a:ext uri="{FF2B5EF4-FFF2-40B4-BE49-F238E27FC236}">
                <a16:creationId xmlns:a16="http://schemas.microsoft.com/office/drawing/2014/main" id="{FF0603DE-6C09-4A5A-9480-40FB21CF7F08}"/>
              </a:ext>
            </a:extLst>
          </p:cNvPr>
          <p:cNvSpPr txBox="1"/>
          <p:nvPr/>
        </p:nvSpPr>
        <p:spPr>
          <a:xfrm>
            <a:off x="539552" y="463480"/>
            <a:ext cx="7560840" cy="4585871"/>
          </a:xfrm>
          <a:prstGeom prst="rect">
            <a:avLst/>
          </a:prstGeom>
          <a:noFill/>
        </p:spPr>
        <p:txBody>
          <a:bodyPr wrap="square" rtlCol="0">
            <a:spAutoFit/>
          </a:bodyPr>
          <a:lstStyle/>
          <a:p>
            <a:r>
              <a:rPr lang="en-US" sz="1800" b="1" u="sng" dirty="0">
                <a:latin typeface="Comic Sans MS" panose="030F0702030302020204" pitchFamily="66" charset="0"/>
                <a:ea typeface="Calibri" panose="020F0502020204030204" pitchFamily="34" charset="0"/>
              </a:rPr>
              <a:t>D</a:t>
            </a:r>
            <a:r>
              <a:rPr lang="en-US" sz="1800" b="1" u="sng" dirty="0">
                <a:solidFill>
                  <a:srgbClr val="000000"/>
                </a:solidFill>
                <a:effectLst/>
                <a:latin typeface="Comic Sans MS" panose="030F0702030302020204" pitchFamily="66" charset="0"/>
                <a:ea typeface="Calibri" panose="020F0502020204030204" pitchFamily="34" charset="0"/>
              </a:rPr>
              <a:t>enseNet </a:t>
            </a:r>
          </a:p>
          <a:p>
            <a:r>
              <a:rPr lang="en-US" dirty="0">
                <a:solidFill>
                  <a:srgbClr val="000000"/>
                </a:solidFill>
                <a:effectLst/>
                <a:latin typeface="Consolas" panose="020B0609020204030204" pitchFamily="49" charset="0"/>
                <a:ea typeface="Calibri" panose="020F0502020204030204" pitchFamily="34" charset="0"/>
              </a:rPr>
              <a:t>DenseNet is one of the new discoveries in neural networks for </a:t>
            </a:r>
          </a:p>
          <a:p>
            <a:r>
              <a:rPr lang="en-US" dirty="0">
                <a:solidFill>
                  <a:srgbClr val="000000"/>
                </a:solidFill>
                <a:effectLst/>
                <a:latin typeface="Consolas" panose="020B0609020204030204" pitchFamily="49" charset="0"/>
                <a:ea typeface="Calibri" panose="020F0502020204030204" pitchFamily="34" charset="0"/>
              </a:rPr>
              <a:t>visual object recognition. DenseNet is actually quite similar to with some fundamental differences. As Previously mentioned ResNet uses</a:t>
            </a:r>
          </a:p>
          <a:p>
            <a:r>
              <a:rPr lang="en-US" dirty="0">
                <a:solidFill>
                  <a:srgbClr val="000000"/>
                </a:solidFill>
                <a:effectLst/>
                <a:latin typeface="Consolas" panose="020B0609020204030204" pitchFamily="49" charset="0"/>
                <a:ea typeface="Calibri" panose="020F0502020204030204" pitchFamily="34" charset="0"/>
              </a:rPr>
              <a:t>an additive method (+) that merges the previous layer (identity) with </a:t>
            </a:r>
          </a:p>
          <a:p>
            <a:r>
              <a:rPr lang="en-US" dirty="0">
                <a:solidFill>
                  <a:srgbClr val="000000"/>
                </a:solidFill>
                <a:effectLst/>
                <a:latin typeface="Consolas" panose="020B0609020204030204" pitchFamily="49" charset="0"/>
                <a:ea typeface="Calibri" panose="020F0502020204030204" pitchFamily="34" charset="0"/>
              </a:rPr>
              <a:t>the future layer, whereas DenseNet concatenates. This method utilizes </a:t>
            </a:r>
          </a:p>
          <a:p>
            <a:r>
              <a:rPr lang="en-US" dirty="0">
                <a:solidFill>
                  <a:srgbClr val="000000"/>
                </a:solidFill>
                <a:effectLst/>
                <a:latin typeface="Consolas" panose="020B0609020204030204" pitchFamily="49" charset="0"/>
                <a:ea typeface="Calibri" panose="020F0502020204030204" pitchFamily="34" charset="0"/>
              </a:rPr>
              <a:t>dense connections between layers, through Dense Blocks, where we </a:t>
            </a:r>
          </a:p>
          <a:p>
            <a:r>
              <a:rPr lang="en-US" dirty="0">
                <a:solidFill>
                  <a:srgbClr val="000000"/>
                </a:solidFill>
                <a:effectLst/>
                <a:latin typeface="Consolas" panose="020B0609020204030204" pitchFamily="49" charset="0"/>
                <a:ea typeface="Calibri" panose="020F0502020204030204" pitchFamily="34" charset="0"/>
              </a:rPr>
              <a:t>connect all layers directly with each other.</a:t>
            </a:r>
          </a:p>
          <a:p>
            <a:r>
              <a:rPr lang="en-IN" sz="1800" b="1" u="sng" dirty="0">
                <a:solidFill>
                  <a:srgbClr val="000000"/>
                </a:solidFill>
                <a:effectLst/>
                <a:latin typeface="Comic Sans MS" panose="030F0702030302020204" pitchFamily="66" charset="0"/>
                <a:ea typeface="Calibri" panose="020F0502020204030204" pitchFamily="34" charset="0"/>
              </a:rPr>
              <a:t>Multi criteria Decision Analysis:</a:t>
            </a:r>
          </a:p>
          <a:p>
            <a:pPr lvl="1"/>
            <a:r>
              <a:rPr lang="en-US" i="0" dirty="0">
                <a:solidFill>
                  <a:srgbClr val="202124"/>
                </a:solidFill>
                <a:effectLst/>
                <a:latin typeface="Consolas" panose="020B0609020204030204" pitchFamily="49" charset="0"/>
              </a:rPr>
              <a:t>A Multi-Criteria Analysis (MCA) can be used to identify and compare different policy options by assessing their effects, performance, impacts, and trade-offs. MCA provides a systematic approach for supporting complex decisions according to pre-determined criteria and objectives.</a:t>
            </a:r>
          </a:p>
          <a:p>
            <a:pPr lvl="1"/>
            <a:endParaRPr lang="en-IN" sz="1800" b="1" u="sng" dirty="0">
              <a:solidFill>
                <a:schemeClr val="tx1"/>
              </a:solidFill>
              <a:latin typeface="Comic Sans MS" panose="030F0702030302020204" pitchFamily="66" charset="0"/>
              <a:ea typeface="Times New Roman" panose="02020603050405020304" pitchFamily="18" charset="0"/>
              <a:cs typeface="Times New Roman" panose="02020603050405020304" pitchFamily="18" charset="0"/>
            </a:endParaRPr>
          </a:p>
          <a:p>
            <a:pPr lvl="1"/>
            <a:endParaRPr lang="en-US" i="0" dirty="0">
              <a:solidFill>
                <a:srgbClr val="202124"/>
              </a:solidFill>
              <a:effectLst/>
              <a:latin typeface="Consolas" panose="020B0609020204030204" pitchFamily="49" charset="0"/>
            </a:endParaRPr>
          </a:p>
          <a:p>
            <a:pPr lvl="1"/>
            <a:endParaRPr lang="en-IN" dirty="0">
              <a:solidFill>
                <a:srgbClr val="000000"/>
              </a:solidFill>
              <a:effectLst/>
              <a:latin typeface="Consolas" panose="020B0609020204030204" pitchFamily="49" charset="0"/>
              <a:ea typeface="Calibri" panose="020F0502020204030204" pitchFamily="34" charset="0"/>
            </a:endParaRPr>
          </a:p>
          <a:p>
            <a:endParaRPr lang="en-US" i="0" dirty="0">
              <a:solidFill>
                <a:srgbClr val="202124"/>
              </a:solidFill>
              <a:effectLst/>
              <a:latin typeface="Consolas" panose="020B0609020204030204" pitchFamily="49" charset="0"/>
            </a:endParaRPr>
          </a:p>
          <a:p>
            <a:endParaRPr lang="en-US" dirty="0">
              <a:solidFill>
                <a:srgbClr val="202124"/>
              </a:solidFill>
              <a:latin typeface="Consolas" panose="020B0609020204030204" pitchFamily="49" charset="0"/>
            </a:endParaRPr>
          </a:p>
          <a:p>
            <a:endParaRPr lang="en-US" i="0" dirty="0">
              <a:solidFill>
                <a:srgbClr val="20212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10764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4" name="TextBox 3">
            <a:extLst>
              <a:ext uri="{FF2B5EF4-FFF2-40B4-BE49-F238E27FC236}">
                <a16:creationId xmlns:a16="http://schemas.microsoft.com/office/drawing/2014/main" id="{54235FB6-41EF-4D0F-BA3D-742695C2AFA9}"/>
              </a:ext>
            </a:extLst>
          </p:cNvPr>
          <p:cNvSpPr txBox="1"/>
          <p:nvPr/>
        </p:nvSpPr>
        <p:spPr>
          <a:xfrm>
            <a:off x="611560" y="794340"/>
            <a:ext cx="7920880" cy="3754874"/>
          </a:xfrm>
          <a:prstGeom prst="rect">
            <a:avLst/>
          </a:prstGeom>
          <a:noFill/>
        </p:spPr>
        <p:txBody>
          <a:bodyPr wrap="square" rtlCol="0">
            <a:spAutoFit/>
          </a:bodyPr>
          <a:lstStyle/>
          <a:p>
            <a:r>
              <a:rPr lang="en-US" sz="2800" b="1" dirty="0">
                <a:latin typeface="Comic Sans MS" panose="030F0702030302020204" pitchFamily="66" charset="0"/>
              </a:rPr>
              <a:t>               </a:t>
            </a:r>
            <a:r>
              <a:rPr lang="en-US" sz="2800" b="1" u="sng" dirty="0">
                <a:latin typeface="Comic Sans MS" panose="030F0702030302020204" pitchFamily="66" charset="0"/>
              </a:rPr>
              <a:t>CONCLUSION</a:t>
            </a:r>
          </a:p>
          <a:p>
            <a:pPr marL="457200" indent="-457200">
              <a:buFont typeface="Arial" panose="020B0604020202020204" pitchFamily="34" charset="0"/>
              <a:buChar char="•"/>
            </a:pPr>
            <a:r>
              <a:rPr lang="en-US" sz="1500" dirty="0">
                <a:latin typeface="Consolas" panose="020B0609020204030204" pitchFamily="49" charset="0"/>
                <a:ea typeface="Cambria" panose="02040503050406030204" pitchFamily="18" charset="0"/>
              </a:rPr>
              <a:t>Early detection of pneumonia is crucial for determining the appropriate treatment of the disease and preventing it from threatening the patient’s life. Chest radiographs are the most widely used tool for diagnosing pneumonia; however, they are subject to inter-class variability and the diagnosis depends on the clinicians’ expertise in detecting early pneumonia traces. To assist medical practitioners, an automated CAD system was developed in this study, which uses deep transfer learning-based classification to classify chest X-ray images into two classes “Pneumonia” and “Normal.”</a:t>
            </a:r>
          </a:p>
          <a:p>
            <a:pPr marL="457200" indent="-457200">
              <a:buFont typeface="Arial" panose="020B0604020202020204" pitchFamily="34" charset="0"/>
              <a:buChar char="•"/>
            </a:pPr>
            <a:r>
              <a:rPr lang="en-US" sz="1500" dirty="0">
                <a:latin typeface="Consolas" panose="020B0609020204030204" pitchFamily="49" charset="0"/>
                <a:ea typeface="Cambria" panose="02040503050406030204" pitchFamily="18" charset="0"/>
              </a:rPr>
              <a:t>It describes the use of deep learning in order to classify digital images of chest X-rays according to presence or absence of changes consistent with pneumonia. </a:t>
            </a:r>
          </a:p>
          <a:p>
            <a:pPr marL="457200" indent="-457200">
              <a:buFont typeface="Arial" panose="020B0604020202020204" pitchFamily="34" charset="0"/>
              <a:buChar char="•"/>
            </a:pPr>
            <a:r>
              <a:rPr lang="en-US" sz="1500" dirty="0">
                <a:latin typeface="Consolas" panose="020B0609020204030204" pitchFamily="49" charset="0"/>
                <a:ea typeface="Cambria" panose="02040503050406030204" pitchFamily="18" charset="0"/>
              </a:rPr>
              <a:t>The implementation was using Python programming and scientific tools.</a:t>
            </a:r>
            <a:endParaRPr lang="en-IN" sz="1500" dirty="0">
              <a:latin typeface="Consolas" panose="020B0609020204030204" pitchFamily="49" charset="0"/>
              <a:ea typeface="Cambria" panose="02040503050406030204" pitchFamily="18" charset="0"/>
            </a:endParaRPr>
          </a:p>
          <a:p>
            <a:endParaRPr lang="en-IN"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5" name="Title 14">
            <a:extLst>
              <a:ext uri="{FF2B5EF4-FFF2-40B4-BE49-F238E27FC236}">
                <a16:creationId xmlns:a16="http://schemas.microsoft.com/office/drawing/2014/main" id="{7C496E00-2233-4F78-B5BC-5AF5607D0DC1}"/>
              </a:ext>
            </a:extLst>
          </p:cNvPr>
          <p:cNvSpPr>
            <a:spLocks noGrp="1"/>
          </p:cNvSpPr>
          <p:nvPr>
            <p:ph type="title" idx="6"/>
          </p:nvPr>
        </p:nvSpPr>
        <p:spPr>
          <a:xfrm>
            <a:off x="827584" y="591530"/>
            <a:ext cx="7848872" cy="3960440"/>
          </a:xfrm>
        </p:spPr>
        <p:txBody>
          <a:bodyPr/>
          <a:lstStyle/>
          <a:p>
            <a:pPr algn="l"/>
            <a:br>
              <a:rPr lang="en-US" dirty="0"/>
            </a:br>
            <a:br>
              <a:rPr lang="en-US" dirty="0"/>
            </a:br>
            <a:br>
              <a:rPr lang="en-US" dirty="0"/>
            </a:br>
            <a:br>
              <a:rPr lang="en-US" dirty="0"/>
            </a:br>
            <a:r>
              <a:rPr lang="en-US" sz="1400" dirty="0">
                <a:latin typeface="Consolas" panose="020B0609020204030204" pitchFamily="49" charset="0"/>
              </a:rPr>
              <a:t>1.</a:t>
            </a:r>
            <a:r>
              <a:rPr lang="en-IN" sz="1400" b="0" i="0" dirty="0">
                <a:solidFill>
                  <a:srgbClr val="222222"/>
                </a:solidFill>
                <a:effectLst/>
                <a:latin typeface="Consolas" panose="020B0609020204030204" pitchFamily="49" charset="0"/>
              </a:rPr>
              <a:t>Baltazar, Lei Rigi, Gabriel Manzanillo, Ethel Dominique, Mario Domingo, Beatrice Tiangco, and Jason Albia. "Artificial intelligence on COVID-19 pneumonia detection using chest x-ray images." </a:t>
            </a:r>
            <a:r>
              <a:rPr lang="en-IN" sz="1400" b="0" i="1" dirty="0">
                <a:solidFill>
                  <a:srgbClr val="222222"/>
                </a:solidFill>
                <a:effectLst/>
                <a:latin typeface="Consolas" panose="020B0609020204030204" pitchFamily="49" charset="0"/>
              </a:rPr>
              <a:t>Plus one</a:t>
            </a:r>
            <a:r>
              <a:rPr lang="en-IN" sz="1400" b="0" i="0" dirty="0">
                <a:solidFill>
                  <a:srgbClr val="222222"/>
                </a:solidFill>
                <a:effectLst/>
                <a:latin typeface="Consolas" panose="020B0609020204030204" pitchFamily="49" charset="0"/>
              </a:rPr>
              <a:t> 16, no. 10 (2021): e0257884</a:t>
            </a:r>
            <a:br>
              <a:rPr lang="en-IN" sz="1400" b="0" i="0" dirty="0">
                <a:solidFill>
                  <a:srgbClr val="222222"/>
                </a:solidFill>
                <a:effectLst/>
                <a:latin typeface="Consolas" panose="020B0609020204030204" pitchFamily="49" charset="0"/>
              </a:rPr>
            </a:br>
            <a:br>
              <a:rPr lang="en-IN" sz="1400" b="0" i="0" dirty="0">
                <a:solidFill>
                  <a:srgbClr val="222222"/>
                </a:solidFill>
                <a:effectLst/>
                <a:latin typeface="Consolas" panose="020B0609020204030204" pitchFamily="49" charset="0"/>
              </a:rPr>
            </a:br>
            <a:r>
              <a:rPr lang="en-IN" sz="1400" b="0" i="0" dirty="0">
                <a:solidFill>
                  <a:srgbClr val="222222"/>
                </a:solidFill>
                <a:effectLst/>
                <a:latin typeface="Consolas" panose="020B0609020204030204" pitchFamily="49" charset="0"/>
              </a:rPr>
              <a:t>2.Harmon, Stephanie A., Thomas H. Sanford, Sheng Xu, Holger Roth, Dong Yang et al. "Artificial intelligence for the detection</a:t>
            </a:r>
            <a:r>
              <a:rPr lang="en-IN" sz="1400" dirty="0">
                <a:solidFill>
                  <a:srgbClr val="222222"/>
                </a:solidFill>
                <a:latin typeface="Consolas" panose="020B0609020204030204" pitchFamily="49" charset="0"/>
              </a:rPr>
              <a:t> </a:t>
            </a:r>
            <a:r>
              <a:rPr lang="en-IN" sz="1400" b="0" i="0" dirty="0">
                <a:solidFill>
                  <a:srgbClr val="222222"/>
                </a:solidFill>
                <a:effectLst/>
                <a:latin typeface="Consolas" panose="020B0609020204030204" pitchFamily="49" charset="0"/>
              </a:rPr>
              <a:t>of COVID-19 pneumonia on chest CT using multinational datasets." </a:t>
            </a:r>
            <a:r>
              <a:rPr lang="en-IN" sz="1400" b="0" i="1" dirty="0">
                <a:solidFill>
                  <a:srgbClr val="222222"/>
                </a:solidFill>
                <a:effectLst/>
                <a:latin typeface="Consolas" panose="020B0609020204030204" pitchFamily="49" charset="0"/>
              </a:rPr>
              <a:t>Nature communications</a:t>
            </a:r>
            <a:r>
              <a:rPr lang="en-IN" sz="1400" b="0" i="0" dirty="0">
                <a:solidFill>
                  <a:srgbClr val="222222"/>
                </a:solidFill>
                <a:effectLst/>
                <a:latin typeface="Consolas" panose="020B0609020204030204" pitchFamily="49" charset="0"/>
              </a:rPr>
              <a:t> 11, no. 1 (2020): 1-7.</a:t>
            </a:r>
            <a:br>
              <a:rPr lang="en-IN" sz="1400" b="0" i="0" dirty="0">
                <a:solidFill>
                  <a:srgbClr val="222222"/>
                </a:solidFill>
                <a:effectLst/>
                <a:latin typeface="Consolas" panose="020B0609020204030204" pitchFamily="49" charset="0"/>
              </a:rPr>
            </a:br>
            <a:br>
              <a:rPr lang="en-IN" sz="1400" b="0" i="0" dirty="0">
                <a:solidFill>
                  <a:srgbClr val="222222"/>
                </a:solidFill>
                <a:effectLst/>
                <a:latin typeface="Consolas" panose="020B0609020204030204" pitchFamily="49" charset="0"/>
              </a:rPr>
            </a:br>
            <a:r>
              <a:rPr lang="en-IN" sz="1400" b="0" i="0" dirty="0">
                <a:solidFill>
                  <a:srgbClr val="222222"/>
                </a:solidFill>
                <a:effectLst/>
                <a:latin typeface="Consolas" panose="020B0609020204030204" pitchFamily="49" charset="0"/>
              </a:rPr>
              <a:t>3.Henk Smits, Michael BJM, Tijs Samson, Ernst T. Scholten, Steven. "COVID-19 on chest radiographs: a multi reader evaluation of an artificial intelligence system." </a:t>
            </a:r>
            <a:r>
              <a:rPr lang="en-IN" sz="1400" b="0" i="1" dirty="0">
                <a:solidFill>
                  <a:srgbClr val="222222"/>
                </a:solidFill>
                <a:effectLst/>
                <a:latin typeface="Consolas" panose="020B0609020204030204" pitchFamily="49" charset="0"/>
              </a:rPr>
              <a:t>Radiology</a:t>
            </a:r>
            <a:r>
              <a:rPr lang="en-IN" sz="1400" b="0" i="0" dirty="0">
                <a:solidFill>
                  <a:srgbClr val="222222"/>
                </a:solidFill>
                <a:effectLst/>
                <a:latin typeface="Consolas" panose="020B0609020204030204" pitchFamily="49" charset="0"/>
              </a:rPr>
              <a:t> 296, no. 3 (2020): E166-E172.</a:t>
            </a:r>
            <a:br>
              <a:rPr lang="en-IN" sz="1400" b="0" i="0" dirty="0">
                <a:solidFill>
                  <a:srgbClr val="222222"/>
                </a:solidFill>
                <a:effectLst/>
                <a:latin typeface="Consolas" panose="020B0609020204030204" pitchFamily="49" charset="0"/>
              </a:rPr>
            </a:br>
            <a:br>
              <a:rPr lang="en-IN" sz="1400" b="0" i="0" dirty="0">
                <a:solidFill>
                  <a:srgbClr val="222222"/>
                </a:solidFill>
                <a:effectLst/>
                <a:latin typeface="Consolas" panose="020B0609020204030204" pitchFamily="49" charset="0"/>
              </a:rPr>
            </a:br>
            <a:br>
              <a:rPr lang="en-IN" sz="1400" b="0" i="0" dirty="0">
                <a:solidFill>
                  <a:srgbClr val="222222"/>
                </a:solidFill>
                <a:effectLst/>
                <a:latin typeface="Consolas" panose="020B0609020204030204" pitchFamily="49" charset="0"/>
              </a:rPr>
            </a:br>
            <a:r>
              <a:rPr lang="en-IN" sz="1400" b="0" i="0" dirty="0">
                <a:solidFill>
                  <a:srgbClr val="222222"/>
                </a:solidFill>
                <a:effectLst/>
                <a:latin typeface="Consolas" panose="020B0609020204030204" pitchFamily="49" charset="0"/>
              </a:rPr>
              <a:t>4.Zhang, Ran, Xin Tie, Zhang, Dalton Griner, Thomas K. Song et al. "Diagnosis of coronavirus disease 2019 pneumonia by using chest radiography: Value of artificial intelligence." </a:t>
            </a:r>
            <a:r>
              <a:rPr lang="en-IN" sz="1400" b="0" i="1" dirty="0">
                <a:solidFill>
                  <a:srgbClr val="222222"/>
                </a:solidFill>
                <a:effectLst/>
                <a:latin typeface="Consolas" panose="020B0609020204030204" pitchFamily="49" charset="0"/>
              </a:rPr>
              <a:t>Radiology</a:t>
            </a:r>
            <a:r>
              <a:rPr lang="en-IN" sz="1400" b="0" i="0" dirty="0">
                <a:solidFill>
                  <a:srgbClr val="222222"/>
                </a:solidFill>
                <a:effectLst/>
                <a:latin typeface="Consolas" panose="020B0609020204030204" pitchFamily="49" charset="0"/>
              </a:rPr>
              <a:t> 298, no. 2 (2021): E88-E97.</a:t>
            </a:r>
            <a:br>
              <a:rPr lang="en-IN" sz="1400" dirty="0">
                <a:solidFill>
                  <a:srgbClr val="222222"/>
                </a:solidFill>
                <a:latin typeface="Consolas" panose="020B0609020204030204" pitchFamily="49" charset="0"/>
              </a:rPr>
            </a:br>
            <a:br>
              <a:rPr lang="en-IN" sz="1400" dirty="0">
                <a:solidFill>
                  <a:srgbClr val="222222"/>
                </a:solidFill>
                <a:latin typeface="Arial" panose="020B0604020202020204" pitchFamily="34" charset="0"/>
              </a:rPr>
            </a:br>
            <a:br>
              <a:rPr lang="en-IN" sz="1400" dirty="0">
                <a:solidFill>
                  <a:srgbClr val="222222"/>
                </a:solidFill>
                <a:latin typeface="Arial" panose="020B0604020202020204" pitchFamily="34" charset="0"/>
              </a:rPr>
            </a:br>
            <a:br>
              <a:rPr lang="en-IN" sz="1400" dirty="0">
                <a:solidFill>
                  <a:srgbClr val="222222"/>
                </a:solidFill>
                <a:latin typeface="Arial" panose="020B0604020202020204" pitchFamily="34" charset="0"/>
              </a:rPr>
            </a:br>
            <a:endParaRPr lang="en-IN" sz="1400" dirty="0"/>
          </a:p>
        </p:txBody>
      </p:sp>
      <p:sp>
        <p:nvSpPr>
          <p:cNvPr id="2" name="TextBox 1">
            <a:extLst>
              <a:ext uri="{FF2B5EF4-FFF2-40B4-BE49-F238E27FC236}">
                <a16:creationId xmlns:a16="http://schemas.microsoft.com/office/drawing/2014/main" id="{22D25294-6FA9-498E-91ED-163962EAD29C}"/>
              </a:ext>
            </a:extLst>
          </p:cNvPr>
          <p:cNvSpPr txBox="1"/>
          <p:nvPr/>
        </p:nvSpPr>
        <p:spPr>
          <a:xfrm>
            <a:off x="3275856" y="391475"/>
            <a:ext cx="3384376" cy="400110"/>
          </a:xfrm>
          <a:prstGeom prst="rect">
            <a:avLst/>
          </a:prstGeom>
          <a:noFill/>
        </p:spPr>
        <p:txBody>
          <a:bodyPr wrap="square" rtlCol="0">
            <a:spAutoFit/>
          </a:bodyPr>
          <a:lstStyle/>
          <a:p>
            <a:r>
              <a:rPr lang="en-US" sz="2000" b="1" u="sng" dirty="0">
                <a:latin typeface="Comic Sans MS" panose="030F0702030302020204" pitchFamily="66" charset="0"/>
              </a:rPr>
              <a:t>REFERENCE LINKS</a:t>
            </a:r>
            <a:endParaRPr lang="en-IN" sz="2000" b="1" u="sng" dirty="0">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pic>
        <p:nvPicPr>
          <p:cNvPr id="1270" name="Google Shape;1270;p75"/>
          <p:cNvPicPr preferRelativeResize="0"/>
          <p:nvPr/>
        </p:nvPicPr>
        <p:blipFill>
          <a:blip r:embed="rId3">
            <a:alphaModFix/>
          </a:blip>
          <a:stretch>
            <a:fillRect/>
          </a:stretch>
        </p:blipFill>
        <p:spPr>
          <a:xfrm rot="10799935">
            <a:off x="948678" y="4596376"/>
            <a:ext cx="540319" cy="409449"/>
          </a:xfrm>
          <a:prstGeom prst="rect">
            <a:avLst/>
          </a:prstGeom>
          <a:noFill/>
          <a:ln>
            <a:noFill/>
          </a:ln>
        </p:spPr>
      </p:pic>
      <p:pic>
        <p:nvPicPr>
          <p:cNvPr id="4" name="Picture 3">
            <a:extLst>
              <a:ext uri="{FF2B5EF4-FFF2-40B4-BE49-F238E27FC236}">
                <a16:creationId xmlns:a16="http://schemas.microsoft.com/office/drawing/2014/main" id="{212289BE-542E-4DE2-A5A0-E19849505F8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pSp>
        <p:nvGrpSpPr>
          <p:cNvPr id="533" name="Google Shape;533;p46"/>
          <p:cNvGrpSpPr/>
          <p:nvPr/>
        </p:nvGrpSpPr>
        <p:grpSpPr>
          <a:xfrm>
            <a:off x="604274" y="2961283"/>
            <a:ext cx="43276" cy="411646"/>
            <a:chOff x="1256711" y="1178908"/>
            <a:chExt cx="43276" cy="411646"/>
          </a:xfrm>
        </p:grpSpPr>
        <p:grpSp>
          <p:nvGrpSpPr>
            <p:cNvPr id="534" name="Google Shape;534;p46"/>
            <p:cNvGrpSpPr/>
            <p:nvPr/>
          </p:nvGrpSpPr>
          <p:grpSpPr>
            <a:xfrm>
              <a:off x="1256711" y="1178908"/>
              <a:ext cx="43276" cy="184846"/>
              <a:chOff x="1256700" y="1103575"/>
              <a:chExt cx="60900" cy="260200"/>
            </a:xfrm>
          </p:grpSpPr>
          <p:sp>
            <p:nvSpPr>
              <p:cNvPr id="535" name="Google Shape;535;p4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46"/>
            <p:cNvGrpSpPr/>
            <p:nvPr/>
          </p:nvGrpSpPr>
          <p:grpSpPr>
            <a:xfrm>
              <a:off x="1256711" y="1405708"/>
              <a:ext cx="43276" cy="184846"/>
              <a:chOff x="1256700" y="1103575"/>
              <a:chExt cx="60900" cy="260200"/>
            </a:xfrm>
          </p:grpSpPr>
          <p:sp>
            <p:nvSpPr>
              <p:cNvPr id="539" name="Google Shape;539;p4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46"/>
          <p:cNvGrpSpPr/>
          <p:nvPr/>
        </p:nvGrpSpPr>
        <p:grpSpPr>
          <a:xfrm>
            <a:off x="8490874" y="1254533"/>
            <a:ext cx="43276" cy="411646"/>
            <a:chOff x="1256711" y="1178908"/>
            <a:chExt cx="43276" cy="411646"/>
          </a:xfrm>
        </p:grpSpPr>
        <p:grpSp>
          <p:nvGrpSpPr>
            <p:cNvPr id="543" name="Google Shape;543;p46"/>
            <p:cNvGrpSpPr/>
            <p:nvPr/>
          </p:nvGrpSpPr>
          <p:grpSpPr>
            <a:xfrm>
              <a:off x="1256711" y="1178908"/>
              <a:ext cx="43276" cy="184846"/>
              <a:chOff x="1256700" y="1103575"/>
              <a:chExt cx="60900" cy="260200"/>
            </a:xfrm>
          </p:grpSpPr>
          <p:sp>
            <p:nvSpPr>
              <p:cNvPr id="544" name="Google Shape;544;p4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46"/>
            <p:cNvGrpSpPr/>
            <p:nvPr/>
          </p:nvGrpSpPr>
          <p:grpSpPr>
            <a:xfrm>
              <a:off x="1256711" y="1405708"/>
              <a:ext cx="43276" cy="184846"/>
              <a:chOff x="1256700" y="1103575"/>
              <a:chExt cx="60900" cy="260200"/>
            </a:xfrm>
          </p:grpSpPr>
          <p:sp>
            <p:nvSpPr>
              <p:cNvPr id="548" name="Google Shape;548;p46"/>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576AE60E-A440-40B8-A580-F09D165F4BE2}"/>
              </a:ext>
            </a:extLst>
          </p:cNvPr>
          <p:cNvSpPr txBox="1"/>
          <p:nvPr/>
        </p:nvSpPr>
        <p:spPr>
          <a:xfrm>
            <a:off x="1475656" y="2154128"/>
            <a:ext cx="5976664" cy="2154436"/>
          </a:xfrm>
          <a:prstGeom prst="rect">
            <a:avLst/>
          </a:prstGeom>
          <a:noFill/>
        </p:spPr>
        <p:txBody>
          <a:bodyPr wrap="square" rtlCol="0">
            <a:spAutoFit/>
          </a:bodyPr>
          <a:lstStyle/>
          <a:p>
            <a:r>
              <a:rPr lang="en-US" sz="2400" b="1" u="sng" dirty="0">
                <a:latin typeface="Comic Sans MS" panose="030F0702030302020204" pitchFamily="66" charset="0"/>
              </a:rPr>
              <a:t>TEAM MEMBERS</a:t>
            </a:r>
          </a:p>
          <a:p>
            <a:r>
              <a:rPr lang="en-US" sz="2400" dirty="0">
                <a:latin typeface="Comic Sans MS" panose="030F0702030302020204" pitchFamily="66" charset="0"/>
              </a:rPr>
              <a:t>KAMANI NANDINI   -  2010030385</a:t>
            </a:r>
          </a:p>
          <a:p>
            <a:r>
              <a:rPr lang="en-US" sz="2400" dirty="0">
                <a:latin typeface="Comic Sans MS" panose="030F0702030302020204" pitchFamily="66" charset="0"/>
              </a:rPr>
              <a:t>DEEPTHI SRI             – 2010030450</a:t>
            </a:r>
          </a:p>
          <a:p>
            <a:r>
              <a:rPr lang="en-US" sz="2400" dirty="0">
                <a:latin typeface="Comic Sans MS" panose="030F0702030302020204" pitchFamily="66" charset="0"/>
              </a:rPr>
              <a:t>VIDYASRI                  – 2010030534</a:t>
            </a:r>
          </a:p>
          <a:p>
            <a:r>
              <a:rPr lang="en-US" sz="2400" dirty="0">
                <a:latin typeface="Comic Sans MS" panose="030F0702030302020204" pitchFamily="66" charset="0"/>
              </a:rPr>
              <a:t>VAISHNAVI               – 2010030537</a:t>
            </a:r>
          </a:p>
          <a:p>
            <a:endParaRPr lang="en-IN" dirty="0"/>
          </a:p>
        </p:txBody>
      </p:sp>
      <p:sp>
        <p:nvSpPr>
          <p:cNvPr id="5" name="TextBox 4">
            <a:extLst>
              <a:ext uri="{FF2B5EF4-FFF2-40B4-BE49-F238E27FC236}">
                <a16:creationId xmlns:a16="http://schemas.microsoft.com/office/drawing/2014/main" id="{C766554B-1046-455D-B9E5-E11CD938724B}"/>
              </a:ext>
            </a:extLst>
          </p:cNvPr>
          <p:cNvSpPr txBox="1"/>
          <p:nvPr/>
        </p:nvSpPr>
        <p:spPr>
          <a:xfrm>
            <a:off x="1475656" y="1158256"/>
            <a:ext cx="6554438" cy="830997"/>
          </a:xfrm>
          <a:prstGeom prst="rect">
            <a:avLst/>
          </a:prstGeom>
          <a:noFill/>
        </p:spPr>
        <p:txBody>
          <a:bodyPr wrap="square" rtlCol="0">
            <a:spAutoFit/>
          </a:bodyPr>
          <a:lstStyle/>
          <a:p>
            <a:r>
              <a:rPr lang="en-US" sz="2400" b="1" u="sng" dirty="0">
                <a:latin typeface="Comic Sans MS" panose="030F0702030302020204" pitchFamily="66" charset="0"/>
              </a:rPr>
              <a:t>GUIDED BY:</a:t>
            </a:r>
          </a:p>
          <a:p>
            <a:r>
              <a:rPr lang="en-US" sz="2400" dirty="0">
                <a:latin typeface="Comic Sans MS" panose="030F0702030302020204" pitchFamily="66" charset="0"/>
              </a:rPr>
              <a:t>ARPITHA GUPTHA</a:t>
            </a:r>
            <a:endParaRPr lang="en-IN" sz="24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4" name="TextBox 3">
            <a:extLst>
              <a:ext uri="{FF2B5EF4-FFF2-40B4-BE49-F238E27FC236}">
                <a16:creationId xmlns:a16="http://schemas.microsoft.com/office/drawing/2014/main" id="{0D95A6B8-7D14-4EE7-A766-0157C91CD968}"/>
              </a:ext>
            </a:extLst>
          </p:cNvPr>
          <p:cNvSpPr txBox="1"/>
          <p:nvPr/>
        </p:nvSpPr>
        <p:spPr>
          <a:xfrm>
            <a:off x="2627784" y="494258"/>
            <a:ext cx="5112568" cy="4154984"/>
          </a:xfrm>
          <a:prstGeom prst="rect">
            <a:avLst/>
          </a:prstGeom>
          <a:noFill/>
        </p:spPr>
        <p:txBody>
          <a:bodyPr wrap="square" rtlCol="0">
            <a:spAutoFit/>
          </a:bodyPr>
          <a:lstStyle/>
          <a:p>
            <a:r>
              <a:rPr lang="en-US" sz="2400" b="1" u="sng" dirty="0">
                <a:latin typeface="Comic Sans MS" panose="030F0702030302020204" pitchFamily="66" charset="0"/>
              </a:rPr>
              <a:t>TABLE OF CONTENTS:</a:t>
            </a:r>
          </a:p>
          <a:p>
            <a:endParaRPr lang="en-US" sz="2400" b="1" u="sng" dirty="0">
              <a:latin typeface="Comic Sans MS" panose="030F0702030302020204" pitchFamily="66" charset="0"/>
            </a:endParaRPr>
          </a:p>
          <a:p>
            <a:pPr marL="285750" indent="-285750">
              <a:buFont typeface="Wingdings" panose="05000000000000000000" pitchFamily="2" charset="2"/>
              <a:buChar char="Ø"/>
            </a:pPr>
            <a:r>
              <a:rPr lang="en-IN" sz="2400" dirty="0">
                <a:latin typeface="Comic Sans MS" panose="030F0702030302020204" pitchFamily="66" charset="0"/>
              </a:rPr>
              <a:t>INTRODUCTION</a:t>
            </a:r>
          </a:p>
          <a:p>
            <a:pPr marL="285750" indent="-285750">
              <a:buFont typeface="Wingdings" panose="05000000000000000000" pitchFamily="2" charset="2"/>
              <a:buChar char="Ø"/>
            </a:pPr>
            <a:r>
              <a:rPr lang="en-IN" sz="2400" dirty="0">
                <a:latin typeface="Comic Sans MS" panose="030F0702030302020204" pitchFamily="66" charset="0"/>
              </a:rPr>
              <a:t>PROBLEM STATEMENT</a:t>
            </a:r>
          </a:p>
          <a:p>
            <a:pPr marL="285750" indent="-285750">
              <a:buFont typeface="Wingdings" panose="05000000000000000000" pitchFamily="2" charset="2"/>
              <a:buChar char="Ø"/>
            </a:pPr>
            <a:r>
              <a:rPr lang="en-IN" sz="2400" dirty="0">
                <a:latin typeface="Comic Sans MS" panose="030F0702030302020204" pitchFamily="66" charset="0"/>
              </a:rPr>
              <a:t>MOTIVATION</a:t>
            </a:r>
          </a:p>
          <a:p>
            <a:pPr marL="285750" indent="-285750">
              <a:buFont typeface="Wingdings" panose="05000000000000000000" pitchFamily="2" charset="2"/>
              <a:buChar char="Ø"/>
            </a:pPr>
            <a:r>
              <a:rPr lang="en-IN" sz="2400" dirty="0">
                <a:latin typeface="Comic Sans MS" panose="030F0702030302020204" pitchFamily="66" charset="0"/>
              </a:rPr>
              <a:t>OBJECTIVES</a:t>
            </a:r>
          </a:p>
          <a:p>
            <a:pPr marL="285750" indent="-285750">
              <a:buFont typeface="Wingdings" panose="05000000000000000000" pitchFamily="2" charset="2"/>
              <a:buChar char="Ø"/>
            </a:pPr>
            <a:r>
              <a:rPr lang="en-IN" sz="2400" dirty="0">
                <a:latin typeface="Comic Sans MS" panose="030F0702030302020204" pitchFamily="66" charset="0"/>
              </a:rPr>
              <a:t>LITERATURE SURVEY</a:t>
            </a:r>
          </a:p>
          <a:p>
            <a:pPr marL="285750" indent="-285750">
              <a:buFont typeface="Wingdings" panose="05000000000000000000" pitchFamily="2" charset="2"/>
              <a:buChar char="Ø"/>
            </a:pPr>
            <a:r>
              <a:rPr lang="en-IN" sz="2400" dirty="0">
                <a:latin typeface="Comic Sans MS" panose="030F0702030302020204" pitchFamily="66" charset="0"/>
              </a:rPr>
              <a:t>DATASET</a:t>
            </a:r>
          </a:p>
          <a:p>
            <a:pPr marL="285750" indent="-285750">
              <a:buFont typeface="Wingdings" panose="05000000000000000000" pitchFamily="2" charset="2"/>
              <a:buChar char="Ø"/>
            </a:pPr>
            <a:r>
              <a:rPr lang="en-IN" sz="2400" dirty="0">
                <a:latin typeface="Comic Sans MS" panose="030F0702030302020204" pitchFamily="66" charset="0"/>
              </a:rPr>
              <a:t>TECHNIQUES</a:t>
            </a:r>
          </a:p>
          <a:p>
            <a:pPr marL="285750" indent="-285750">
              <a:buFont typeface="Wingdings" panose="05000000000000000000" pitchFamily="2" charset="2"/>
              <a:buChar char="Ø"/>
            </a:pPr>
            <a:r>
              <a:rPr lang="en-IN" sz="2400" dirty="0">
                <a:latin typeface="Comic Sans MS" panose="030F0702030302020204" pitchFamily="66" charset="0"/>
              </a:rPr>
              <a:t>CONCLUSION</a:t>
            </a:r>
          </a:p>
          <a:p>
            <a:pPr marL="285750" indent="-285750">
              <a:buFont typeface="Wingdings" panose="05000000000000000000" pitchFamily="2" charset="2"/>
              <a:buChar char="Ø"/>
            </a:pPr>
            <a:r>
              <a:rPr lang="en-IN" sz="2400" dirty="0">
                <a:latin typeface="Comic Sans MS" panose="030F0702030302020204" pitchFamily="66"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28" name="TextBox 27">
            <a:extLst>
              <a:ext uri="{FF2B5EF4-FFF2-40B4-BE49-F238E27FC236}">
                <a16:creationId xmlns:a16="http://schemas.microsoft.com/office/drawing/2014/main" id="{903CFFF0-4055-4D3B-B8EB-50EE77B0FECE}"/>
              </a:ext>
            </a:extLst>
          </p:cNvPr>
          <p:cNvSpPr txBox="1"/>
          <p:nvPr/>
        </p:nvSpPr>
        <p:spPr>
          <a:xfrm>
            <a:off x="467544" y="267494"/>
            <a:ext cx="8208912" cy="4462760"/>
          </a:xfrm>
          <a:prstGeom prst="rect">
            <a:avLst/>
          </a:prstGeom>
          <a:noFill/>
        </p:spPr>
        <p:txBody>
          <a:bodyPr wrap="square" rtlCol="0">
            <a:spAutoFit/>
          </a:bodyPr>
          <a:lstStyle/>
          <a:p>
            <a:r>
              <a:rPr lang="en-US" sz="1600" b="1" dirty="0">
                <a:latin typeface="Comic Sans MS" panose="030F0702030302020204" pitchFamily="66" charset="0"/>
              </a:rPr>
              <a:t>                              </a:t>
            </a:r>
            <a:r>
              <a:rPr lang="en-US" sz="1600" b="1" u="sng" dirty="0">
                <a:latin typeface="Comic Sans MS" panose="030F0702030302020204" pitchFamily="66" charset="0"/>
              </a:rPr>
              <a:t>INTRODUCTION</a:t>
            </a:r>
          </a:p>
          <a:p>
            <a:endParaRPr lang="en-US" sz="1600" b="1" u="sng" dirty="0">
              <a:latin typeface="Comic Sans MS" panose="030F0702030302020204" pitchFamily="66" charset="0"/>
            </a:endParaRPr>
          </a:p>
          <a:p>
            <a:r>
              <a:rPr lang="en-US" sz="1200" dirty="0">
                <a:latin typeface="Consolas" panose="020B0609020204030204" pitchFamily="49" charset="0"/>
              </a:rPr>
              <a:t>The past one and half years were very tough and stressful for the entire globe with the outbreak of one of the most contagious corona virus diseases (COVID-19) attacking humanity and causing severe pneumonia-type symptoms targeting human respiratory systems. Also other disease, Pneumonia is an acute pulmonary infection that can be caused by bacteria, viruses, or fungi and infects the lungs, causing inflammation of the air sacs and pleural effusion, a condition in which the lung is filled with fluid. Pneumonia is most common in underdeveloped and developing countries, where overpopulation, pollution, and unhygienic environmental conditions exacerbate the situation, and medical resources are scanty. </a:t>
            </a:r>
          </a:p>
          <a:p>
            <a:r>
              <a:rPr lang="en-US" sz="1200" dirty="0">
                <a:latin typeface="Consolas" panose="020B0609020204030204" pitchFamily="49" charset="0"/>
              </a:rPr>
              <a:t>              Therefore, early diagnosis and management can play a pivotal role in preventing the disease from becoming fatal. A large percentage of the COVID-19 infected people showed mild or no symptoms, others experienced and developed severe respiratory symptoms, even leading to death. Machine Learning (ML) and Deep Learning (DL), being subfields of AI, were considered in automating the process of COVID-19 detection through the classification of the chest X-ray/CT scan images. A survey of the literature shows that DL-based models tackling this type of classification problem outnumbered ML-based models. High classification performance in terms of accuracy, recall, precision, and F1-measure was reported in most of these studies.  </a:t>
            </a:r>
          </a:p>
          <a:p>
            <a:r>
              <a:rPr lang="en-US" sz="1200" dirty="0">
                <a:latin typeface="Consolas" panose="020B0609020204030204" pitchFamily="49" charset="0"/>
              </a:rPr>
              <a:t>             However, most of these classification models were trained and tested on relatively smaller datasets featuring either two (COVID-19 infected vs. normal) or three classes (COVID-19 infected, pneumonia case, normal). This dataset size constraint makes the proposed models just a proof-of-concept of COVID-19 patient detection, and therefore these models require re-evaluation with larger datasets.</a:t>
            </a:r>
            <a:endParaRPr lang="en-IN" sz="1200" dirty="0">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10" name="TextBox 9">
            <a:extLst>
              <a:ext uri="{FF2B5EF4-FFF2-40B4-BE49-F238E27FC236}">
                <a16:creationId xmlns:a16="http://schemas.microsoft.com/office/drawing/2014/main" id="{C4F19948-B2E8-4B88-B2D9-BCEA6565D14C}"/>
              </a:ext>
            </a:extLst>
          </p:cNvPr>
          <p:cNvSpPr txBox="1"/>
          <p:nvPr/>
        </p:nvSpPr>
        <p:spPr>
          <a:xfrm>
            <a:off x="683568" y="339502"/>
            <a:ext cx="7848872" cy="4324261"/>
          </a:xfrm>
          <a:prstGeom prst="rect">
            <a:avLst/>
          </a:prstGeom>
          <a:noFill/>
        </p:spPr>
        <p:txBody>
          <a:bodyPr wrap="square" rtlCol="0">
            <a:spAutoFit/>
          </a:bodyPr>
          <a:lstStyle/>
          <a:p>
            <a:r>
              <a:rPr lang="en-US" sz="2000" b="1" dirty="0">
                <a:latin typeface="Comic Sans MS" panose="030F0702030302020204" pitchFamily="66" charset="0"/>
              </a:rPr>
              <a:t>                </a:t>
            </a:r>
            <a:r>
              <a:rPr lang="en-US" sz="2000" b="1" u="sng" dirty="0">
                <a:latin typeface="Comic Sans MS" panose="030F0702030302020204" pitchFamily="66" charset="0"/>
              </a:rPr>
              <a:t>PROBLEM STATEMENT</a:t>
            </a:r>
          </a:p>
          <a:p>
            <a:r>
              <a:rPr lang="en-US" sz="1500" dirty="0">
                <a:latin typeface="Consolas" panose="020B0609020204030204" pitchFamily="49" charset="0"/>
              </a:rPr>
              <a:t>Our goal is to build a covid pneumonia detection system to locate the position of inflammation in image. Even for trained Radiologists, it sometimes or in some cases might be a challenging task to examine chest x – ray images. There is a need to improve diagnosis accuracy. So the aim of our project is to design an intelligence system that receives x – ray images of the lungs as an input parameter and based on the processed image, detects the possibility of pneumonia as well as covid as an output. We want to build an algorithm to automatically identify whether a patient is suffering with covid pneumonia or not by looking into the chest x – ray images. We want to make this algorithm extremely accurate because lives of people is at stake. For this project, an efficient model for detection of covid pneumonia trained on digital chest x – rays is proposed, which acts as an aid for radiologists in their decision making process. X – ray images which are used for diagnosis of pneumonia and covid need expert radiotherapists for evaluation. Thus developing an automatic system for detection would be beneficial for treating the diseases without any delay  particularly in remote areas.</a:t>
            </a:r>
            <a:endParaRPr lang="en-IN" sz="1500" dirty="0">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2" name="TextBox 1">
            <a:extLst>
              <a:ext uri="{FF2B5EF4-FFF2-40B4-BE49-F238E27FC236}">
                <a16:creationId xmlns:a16="http://schemas.microsoft.com/office/drawing/2014/main" id="{A73E436A-45C5-4FB6-8829-44B31CB365A4}"/>
              </a:ext>
            </a:extLst>
          </p:cNvPr>
          <p:cNvSpPr txBox="1"/>
          <p:nvPr/>
        </p:nvSpPr>
        <p:spPr>
          <a:xfrm>
            <a:off x="575556" y="627534"/>
            <a:ext cx="7992888" cy="3970318"/>
          </a:xfrm>
          <a:prstGeom prst="rect">
            <a:avLst/>
          </a:prstGeom>
          <a:noFill/>
        </p:spPr>
        <p:txBody>
          <a:bodyPr wrap="square" rtlCol="0">
            <a:spAutoFit/>
          </a:bodyPr>
          <a:lstStyle/>
          <a:p>
            <a:r>
              <a:rPr lang="en-US" sz="2400" b="1" dirty="0">
                <a:latin typeface="Arial Rounded MT Bold" panose="020F0704030504030204" pitchFamily="34" charset="0"/>
              </a:rPr>
              <a:t>                                     MOTIVATION</a:t>
            </a:r>
          </a:p>
          <a:p>
            <a:endParaRPr lang="en-US" sz="2400" b="1" dirty="0">
              <a:latin typeface="Arial Rounded MT Bold" panose="020F0704030504030204" pitchFamily="34" charset="0"/>
            </a:endParaRPr>
          </a:p>
          <a:p>
            <a:pPr marL="285750" indent="-285750">
              <a:buFont typeface="Wingdings" panose="05000000000000000000" pitchFamily="2" charset="2"/>
              <a:buChar char="q"/>
            </a:pPr>
            <a:r>
              <a:rPr lang="en-US" sz="1600" dirty="0">
                <a:latin typeface="Consolas" panose="020B0609020204030204" pitchFamily="49" charset="0"/>
              </a:rPr>
              <a:t>Pneumonia impacts the elderly and young people's families and children everywhere but is most prevalent in Sub-Saharan Africa and South Asia. In December 2019 Wuhan, a city of China was affected by deadly, gruesome Pneumonia which was declared as a pandemic by World Health Organization. But the reason for the outbreak was not clear to everyone. Later, the doctors identified the disease as a new species of coronavirus, also currently known as COVID-19.</a:t>
            </a:r>
            <a:r>
              <a:rPr lang="en-US" sz="1600" b="1" dirty="0">
                <a:latin typeface="Consolas" panose="020B0609020204030204" pitchFamily="49" charset="0"/>
              </a:rPr>
              <a:t>The main motivation behind this research was to identify Pneumonia and covid just by using the X-Ray images of the patients. </a:t>
            </a:r>
            <a:r>
              <a:rPr lang="en-US" sz="1600" dirty="0">
                <a:latin typeface="Consolas" panose="020B0609020204030204" pitchFamily="49" charset="0"/>
              </a:rPr>
              <a:t>As doctors must do a lot of certain tests to identify if the patient has Pneumonia/Covid or not. </a:t>
            </a:r>
            <a:endParaRPr lang="en-IN" sz="1600" dirty="0"/>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28" name="TextBox 27">
            <a:extLst>
              <a:ext uri="{FF2B5EF4-FFF2-40B4-BE49-F238E27FC236}">
                <a16:creationId xmlns:a16="http://schemas.microsoft.com/office/drawing/2014/main" id="{903CFFF0-4055-4D3B-B8EB-50EE77B0FECE}"/>
              </a:ext>
            </a:extLst>
          </p:cNvPr>
          <p:cNvSpPr txBox="1"/>
          <p:nvPr/>
        </p:nvSpPr>
        <p:spPr>
          <a:xfrm>
            <a:off x="539552" y="411510"/>
            <a:ext cx="7848872" cy="3046988"/>
          </a:xfrm>
          <a:prstGeom prst="rect">
            <a:avLst/>
          </a:prstGeom>
          <a:noFill/>
        </p:spPr>
        <p:txBody>
          <a:bodyPr wrap="square" rtlCol="0">
            <a:spAutoFit/>
          </a:bodyPr>
          <a:lstStyle/>
          <a:p>
            <a:r>
              <a:rPr lang="en-US" sz="2400" b="1" dirty="0">
                <a:latin typeface="Arial Rounded MT Bold" panose="020F0704030504030204" pitchFamily="34" charset="0"/>
              </a:rPr>
              <a:t>                                    OBJECTIVES</a:t>
            </a:r>
          </a:p>
          <a:p>
            <a:endParaRPr lang="en-US" sz="2400" b="1" dirty="0">
              <a:latin typeface="Arial Rounded MT Bold" panose="020F0704030504030204" pitchFamily="34" charset="0"/>
            </a:endParaRPr>
          </a:p>
          <a:p>
            <a:endParaRPr lang="en-US" sz="2400" b="1" dirty="0">
              <a:latin typeface="Arial Rounded MT Bold" panose="020F0704030504030204" pitchFamily="34" charset="0"/>
            </a:endParaRPr>
          </a:p>
          <a:p>
            <a:pPr marL="342900" indent="-342900">
              <a:buFont typeface="Wingdings" panose="05000000000000000000" pitchFamily="2" charset="2"/>
              <a:buChar char="q"/>
            </a:pPr>
            <a:r>
              <a:rPr lang="en-US" sz="2000" dirty="0"/>
              <a:t>One of the critical factors behind the rapid spread of COVID-19 pandemic is a lengthy clinical testing time. The imaging tool, such as Chest X-ray (CXR), can speed up the identification process. Therefore, our objective is to develop an automated CAD system for the detection of COVID-19 samples from healthy and pneumonia cases using CXR images.</a:t>
            </a:r>
            <a:endParaRPr lang="en-IN" sz="2000" dirty="0"/>
          </a:p>
        </p:txBody>
      </p:sp>
    </p:spTree>
    <p:extLst>
      <p:ext uri="{BB962C8B-B14F-4D97-AF65-F5344CB8AC3E}">
        <p14:creationId xmlns:p14="http://schemas.microsoft.com/office/powerpoint/2010/main" val="107862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CF9655B-9EE4-4D7F-B46B-A7B82DA18A36}"/>
              </a:ext>
            </a:extLst>
          </p:cNvPr>
          <p:cNvGraphicFramePr>
            <a:graphicFrameLocks noGrp="1"/>
          </p:cNvGraphicFramePr>
          <p:nvPr>
            <p:extLst>
              <p:ext uri="{D42A27DB-BD31-4B8C-83A1-F6EECF244321}">
                <p14:modId xmlns:p14="http://schemas.microsoft.com/office/powerpoint/2010/main" val="1473891702"/>
              </p:ext>
            </p:extLst>
          </p:nvPr>
        </p:nvGraphicFramePr>
        <p:xfrm>
          <a:off x="431540" y="420803"/>
          <a:ext cx="8280920" cy="4425426"/>
        </p:xfrm>
        <a:graphic>
          <a:graphicData uri="http://schemas.openxmlformats.org/drawingml/2006/table">
            <a:tbl>
              <a:tblPr firstRow="1" bandRow="1">
                <a:tableStyleId>{BC89EF96-8CEA-46FF-86C4-4CE0E7609802}</a:tableStyleId>
              </a:tblPr>
              <a:tblGrid>
                <a:gridCol w="434229">
                  <a:extLst>
                    <a:ext uri="{9D8B030D-6E8A-4147-A177-3AD203B41FA5}">
                      <a16:colId xmlns:a16="http://schemas.microsoft.com/office/drawing/2014/main" val="2655819107"/>
                    </a:ext>
                  </a:extLst>
                </a:gridCol>
                <a:gridCol w="2326077">
                  <a:extLst>
                    <a:ext uri="{9D8B030D-6E8A-4147-A177-3AD203B41FA5}">
                      <a16:colId xmlns:a16="http://schemas.microsoft.com/office/drawing/2014/main" val="4252493589"/>
                    </a:ext>
                  </a:extLst>
                </a:gridCol>
                <a:gridCol w="651489">
                  <a:extLst>
                    <a:ext uri="{9D8B030D-6E8A-4147-A177-3AD203B41FA5}">
                      <a16:colId xmlns:a16="http://schemas.microsoft.com/office/drawing/2014/main" val="2764577262"/>
                    </a:ext>
                  </a:extLst>
                </a:gridCol>
                <a:gridCol w="1754932">
                  <a:extLst>
                    <a:ext uri="{9D8B030D-6E8A-4147-A177-3AD203B41FA5}">
                      <a16:colId xmlns:a16="http://schemas.microsoft.com/office/drawing/2014/main" val="1018419448"/>
                    </a:ext>
                  </a:extLst>
                </a:gridCol>
                <a:gridCol w="1486319">
                  <a:extLst>
                    <a:ext uri="{9D8B030D-6E8A-4147-A177-3AD203B41FA5}">
                      <a16:colId xmlns:a16="http://schemas.microsoft.com/office/drawing/2014/main" val="640797449"/>
                    </a:ext>
                  </a:extLst>
                </a:gridCol>
                <a:gridCol w="1627874">
                  <a:extLst>
                    <a:ext uri="{9D8B030D-6E8A-4147-A177-3AD203B41FA5}">
                      <a16:colId xmlns:a16="http://schemas.microsoft.com/office/drawing/2014/main" val="152679957"/>
                    </a:ext>
                  </a:extLst>
                </a:gridCol>
              </a:tblGrid>
              <a:tr h="575754">
                <a:tc>
                  <a:txBody>
                    <a:bodyPr/>
                    <a:lstStyle/>
                    <a:p>
                      <a:endParaRPr lang="en-US" sz="1600" dirty="0"/>
                    </a:p>
                    <a:p>
                      <a:r>
                        <a:rPr lang="en-US" sz="1400" dirty="0"/>
                        <a:t>s.no</a:t>
                      </a:r>
                      <a:endParaRPr lang="en-IN" sz="1400" dirty="0"/>
                    </a:p>
                  </a:txBody>
                  <a:tcPr/>
                </a:tc>
                <a:tc>
                  <a:txBody>
                    <a:bodyPr/>
                    <a:lstStyle/>
                    <a:p>
                      <a:endParaRPr lang="en-US" dirty="0"/>
                    </a:p>
                    <a:p>
                      <a:r>
                        <a:rPr lang="en-US" dirty="0"/>
                        <a:t>             Title</a:t>
                      </a:r>
                      <a:endParaRPr lang="en-IN" dirty="0"/>
                    </a:p>
                  </a:txBody>
                  <a:tcPr/>
                </a:tc>
                <a:tc>
                  <a:txBody>
                    <a:bodyPr/>
                    <a:lstStyle/>
                    <a:p>
                      <a:endParaRPr lang="en-US" dirty="0"/>
                    </a:p>
                    <a:p>
                      <a:r>
                        <a:rPr lang="en-IN" dirty="0"/>
                        <a:t>  Year</a:t>
                      </a:r>
                    </a:p>
                  </a:txBody>
                  <a:tcPr/>
                </a:tc>
                <a:tc>
                  <a:txBody>
                    <a:bodyPr/>
                    <a:lstStyle/>
                    <a:p>
                      <a:endParaRPr lang="en-US" dirty="0"/>
                    </a:p>
                    <a:p>
                      <a:r>
                        <a:rPr lang="en-IN" dirty="0"/>
                        <a:t>      Authors</a:t>
                      </a:r>
                    </a:p>
                  </a:txBody>
                  <a:tcPr/>
                </a:tc>
                <a:tc>
                  <a:txBody>
                    <a:bodyPr/>
                    <a:lstStyle/>
                    <a:p>
                      <a:endParaRPr lang="en-US" dirty="0"/>
                    </a:p>
                    <a:p>
                      <a:r>
                        <a:rPr lang="en-IN" dirty="0"/>
                        <a:t>         Pros</a:t>
                      </a:r>
                    </a:p>
                  </a:txBody>
                  <a:tcPr/>
                </a:tc>
                <a:tc>
                  <a:txBody>
                    <a:bodyPr/>
                    <a:lstStyle/>
                    <a:p>
                      <a:r>
                        <a:rPr lang="en-US" dirty="0"/>
                        <a:t> </a:t>
                      </a:r>
                    </a:p>
                    <a:p>
                      <a:r>
                        <a:rPr lang="en-US" dirty="0"/>
                        <a:t>         Cons</a:t>
                      </a:r>
                      <a:endParaRPr lang="en-IN" dirty="0"/>
                    </a:p>
                  </a:txBody>
                  <a:tcPr/>
                </a:tc>
                <a:extLst>
                  <a:ext uri="{0D108BD9-81ED-4DB2-BD59-A6C34878D82A}">
                    <a16:rowId xmlns:a16="http://schemas.microsoft.com/office/drawing/2014/main" val="1831526282"/>
                  </a:ext>
                </a:extLst>
              </a:tr>
              <a:tr h="875146">
                <a:tc>
                  <a:txBody>
                    <a:bodyPr/>
                    <a:lstStyle/>
                    <a:p>
                      <a:r>
                        <a:rPr lang="en-US" sz="1600" b="0" dirty="0">
                          <a:latin typeface="Bahnschrift SemiBold" panose="020B0502040204020203" pitchFamily="34" charset="0"/>
                        </a:rPr>
                        <a:t>1.</a:t>
                      </a:r>
                      <a:endParaRPr lang="en-IN" sz="1600" b="0" dirty="0">
                        <a:latin typeface="Bahnschrift SemiBold"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tx1"/>
                          </a:solidFill>
                          <a:effectLst/>
                          <a:latin typeface="+mn-lt"/>
                          <a:ea typeface="+mn-ea"/>
                          <a:cs typeface="+mn-cs"/>
                          <a:sym typeface="Arial"/>
                        </a:rPr>
                        <a:t>Artificial intelligence on COVID-19 pneumonia detection using chest x-ray images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tx1"/>
                          </a:solidFill>
                          <a:effectLst/>
                          <a:latin typeface="+mn-lt"/>
                          <a:ea typeface="+mn-ea"/>
                          <a:cs typeface="+mn-cs"/>
                          <a:sym typeface="Arial"/>
                        </a:rPr>
                        <a:t>Link:</a:t>
                      </a:r>
                      <a:r>
                        <a:rPr lang="en-IN" sz="900" b="0" i="0" u="none" strike="noStrike" cap="none" dirty="0">
                          <a:solidFill>
                            <a:schemeClr val="accent1"/>
                          </a:solidFill>
                          <a:effectLst/>
                          <a:latin typeface="+mn-lt"/>
                          <a:ea typeface="+mn-ea"/>
                          <a:cs typeface="+mn-cs"/>
                          <a:sym typeface="Arial"/>
                          <a:hlinkClick r:id="rId3">
                            <a:extLst>
                              <a:ext uri="{A12FA001-AC4F-418D-AE19-62706E023703}">
                                <ahyp:hlinkClr xmlns:ahyp="http://schemas.microsoft.com/office/drawing/2018/hyperlinkcolor" val="tx"/>
                              </a:ext>
                            </a:extLst>
                          </a:hlinkClick>
                        </a:rPr>
                        <a:t>https://doi.org/10.1371/journal.pone.0257884</a:t>
                      </a:r>
                      <a:endParaRPr lang="en-IN" sz="900" b="0" i="0" u="none" strike="noStrike" cap="none" dirty="0">
                        <a:solidFill>
                          <a:schemeClr val="accent1"/>
                        </a:solidFill>
                        <a:effectLst/>
                        <a:latin typeface="+mn-lt"/>
                        <a:ea typeface="+mn-ea"/>
                        <a:cs typeface="+mn-cs"/>
                        <a:sym typeface="Arial"/>
                      </a:endParaRPr>
                    </a:p>
                  </a:txBody>
                  <a:tcPr/>
                </a:tc>
                <a:tc>
                  <a:txBody>
                    <a:bodyPr/>
                    <a:lstStyle/>
                    <a:p>
                      <a:pPr algn="ctr"/>
                      <a:r>
                        <a:rPr lang="en-US" sz="900" dirty="0"/>
                        <a:t>2021</a:t>
                      </a:r>
                      <a:endParaRPr lang="en-IN" sz="900" dirty="0"/>
                    </a:p>
                  </a:txBody>
                  <a:tcPr/>
                </a:tc>
                <a:tc>
                  <a:txBody>
                    <a:bodyPr/>
                    <a:lstStyle/>
                    <a:p>
                      <a:r>
                        <a:rPr lang="en-IN" sz="900" b="0" i="0" u="none" strike="noStrike" cap="none" dirty="0">
                          <a:solidFill>
                            <a:schemeClr val="tx1"/>
                          </a:solidFill>
                          <a:effectLst/>
                          <a:latin typeface="+mn-lt"/>
                          <a:ea typeface="+mn-ea"/>
                          <a:cs typeface="+mn-cs"/>
                          <a:sym typeface="Arial"/>
                        </a:rPr>
                        <a:t>Lei Rigi Baltazar, Manzanillo,</a:t>
                      </a:r>
                    </a:p>
                    <a:p>
                      <a:r>
                        <a:rPr lang="en-IN" sz="900" b="0" i="0" u="none" strike="noStrike" cap="none" dirty="0">
                          <a:solidFill>
                            <a:schemeClr val="tx1"/>
                          </a:solidFill>
                          <a:effectLst/>
                          <a:latin typeface="+mn-lt"/>
                          <a:ea typeface="+mn-ea"/>
                          <a:cs typeface="+mn-cs"/>
                          <a:sym typeface="Arial"/>
                        </a:rPr>
                        <a:t>Ethel, </a:t>
                      </a:r>
                    </a:p>
                    <a:p>
                      <a:r>
                        <a:rPr lang="en-IN" sz="900" b="0" i="0" u="none" strike="noStrike" cap="none" dirty="0">
                          <a:solidFill>
                            <a:schemeClr val="tx1"/>
                          </a:solidFill>
                          <a:effectLst/>
                          <a:latin typeface="+mn-lt"/>
                          <a:ea typeface="+mn-ea"/>
                          <a:cs typeface="+mn-cs"/>
                          <a:sym typeface="Arial"/>
                        </a:rPr>
                        <a:t>Mario Domingo,</a:t>
                      </a:r>
                    </a:p>
                    <a:p>
                      <a:r>
                        <a:rPr lang="en-IN" sz="900" b="0" i="0" u="none" strike="noStrike" cap="none" dirty="0">
                          <a:solidFill>
                            <a:schemeClr val="tx1"/>
                          </a:solidFill>
                          <a:effectLst/>
                          <a:latin typeface="+mn-lt"/>
                          <a:ea typeface="+mn-ea"/>
                          <a:cs typeface="+mn-cs"/>
                          <a:sym typeface="Arial"/>
                        </a:rPr>
                        <a:t>Beatrice Tiangco,</a:t>
                      </a:r>
                    </a:p>
                    <a:p>
                      <a:r>
                        <a:rPr lang="en-IN" sz="900" b="0" i="0" u="none" strike="noStrike" cap="none" dirty="0">
                          <a:solidFill>
                            <a:schemeClr val="tx1"/>
                          </a:solidFill>
                          <a:effectLst/>
                          <a:latin typeface="+mn-lt"/>
                          <a:ea typeface="+mn-ea"/>
                          <a:cs typeface="+mn-cs"/>
                          <a:sym typeface="Arial"/>
                        </a:rPr>
                        <a:t>Jason Albia.</a:t>
                      </a:r>
                      <a:endParaRPr lang="en-IN" sz="900" dirty="0"/>
                    </a:p>
                  </a:txBody>
                  <a:tcPr/>
                </a:tc>
                <a:tc>
                  <a:txBody>
                    <a:bodyPr/>
                    <a:lstStyle/>
                    <a:p>
                      <a:r>
                        <a:rPr lang="en-IN" sz="900" b="0" i="0" u="none" strike="noStrike" cap="none" dirty="0">
                          <a:solidFill>
                            <a:schemeClr val="tx1"/>
                          </a:solidFill>
                          <a:effectLst/>
                          <a:latin typeface="+mn-lt"/>
                          <a:ea typeface="+mn-ea"/>
                          <a:cs typeface="+mn-cs"/>
                          <a:sym typeface="Arial"/>
                        </a:rPr>
                        <a:t>Combine both low-level features and general shape of lung</a:t>
                      </a:r>
                      <a:endParaRPr lang="en-IN" sz="900" dirty="0"/>
                    </a:p>
                  </a:txBody>
                  <a:tcPr/>
                </a:tc>
                <a:tc>
                  <a:txBody>
                    <a:bodyPr/>
                    <a:lstStyle/>
                    <a:p>
                      <a:r>
                        <a:rPr lang="en-IN" sz="900" b="0" i="0" u="none" strike="noStrike" cap="none" dirty="0">
                          <a:solidFill>
                            <a:schemeClr val="tx1"/>
                          </a:solidFill>
                          <a:effectLst/>
                          <a:latin typeface="+mn-lt"/>
                          <a:ea typeface="+mn-ea"/>
                          <a:cs typeface="+mn-cs"/>
                          <a:sym typeface="Arial"/>
                        </a:rPr>
                        <a:t>Require proper initialization for a successful converge</a:t>
                      </a:r>
                      <a:endParaRPr lang="en-IN" sz="900" dirty="0"/>
                    </a:p>
                  </a:txBody>
                  <a:tcPr/>
                </a:tc>
                <a:extLst>
                  <a:ext uri="{0D108BD9-81ED-4DB2-BD59-A6C34878D82A}">
                    <a16:rowId xmlns:a16="http://schemas.microsoft.com/office/drawing/2014/main" val="2934278598"/>
                  </a:ext>
                </a:extLst>
              </a:tr>
              <a:tr h="853747">
                <a:tc>
                  <a:txBody>
                    <a:bodyPr/>
                    <a:lstStyle/>
                    <a:p>
                      <a:r>
                        <a:rPr lang="en-US" sz="1600" b="1" dirty="0">
                          <a:latin typeface="Bahnschrift Condensed" panose="020B0502040204020203" pitchFamily="34" charset="0"/>
                        </a:rPr>
                        <a:t>2.</a:t>
                      </a:r>
                      <a:endParaRPr lang="en-IN" sz="1600" b="1" dirty="0">
                        <a:latin typeface="Bahnschrift Condensed" panose="020B0502040204020203" pitchFamily="34" charset="0"/>
                      </a:endParaRPr>
                    </a:p>
                  </a:txBody>
                  <a:tcPr/>
                </a:tc>
                <a:tc>
                  <a:txBody>
                    <a:bodyPr/>
                    <a:lstStyle/>
                    <a:p>
                      <a:r>
                        <a:rPr lang="en-US" sz="900" dirty="0"/>
                        <a:t>Viral and Bacterial Pneumonia Detection using Artificial Intelligence in the Era of COVID</a:t>
                      </a:r>
                    </a:p>
                    <a:p>
                      <a:r>
                        <a:rPr lang="en-US" sz="900" b="1" dirty="0"/>
                        <a:t>Link : </a:t>
                      </a:r>
                      <a:r>
                        <a:rPr lang="en-US" sz="900" b="0" u="sng" dirty="0">
                          <a:solidFill>
                            <a:schemeClr val="accent1"/>
                          </a:solidFill>
                        </a:rPr>
                        <a:t>https://orcid.org/0000-0003-3850-9921</a:t>
                      </a:r>
                    </a:p>
                  </a:txBody>
                  <a:tcPr/>
                </a:tc>
                <a:tc>
                  <a:txBody>
                    <a:bodyPr/>
                    <a:lstStyle/>
                    <a:p>
                      <a:r>
                        <a:rPr lang="en-US" sz="900" dirty="0"/>
                        <a:t>  2020</a:t>
                      </a:r>
                      <a:endParaRPr lang="en-IN" sz="900" dirty="0"/>
                    </a:p>
                  </a:txBody>
                  <a:tcPr/>
                </a:tc>
                <a:tc>
                  <a:txBody>
                    <a:bodyPr/>
                    <a:lstStyle/>
                    <a:p>
                      <a:r>
                        <a:rPr lang="en-US" sz="900" b="0" i="0" u="none" strike="noStrike" cap="none" dirty="0">
                          <a:solidFill>
                            <a:schemeClr val="tx1"/>
                          </a:solidFill>
                          <a:effectLst/>
                          <a:latin typeface="+mn-lt"/>
                          <a:ea typeface="+mn-ea"/>
                          <a:cs typeface="+mn-cs"/>
                          <a:sym typeface="Arial"/>
                        </a:rPr>
                        <a:t>SA Harmon, </a:t>
                      </a:r>
                    </a:p>
                    <a:p>
                      <a:r>
                        <a:rPr lang="en-US" sz="900" b="0" i="0" u="none" strike="noStrike" cap="none" dirty="0">
                          <a:solidFill>
                            <a:schemeClr val="tx1"/>
                          </a:solidFill>
                          <a:effectLst/>
                          <a:latin typeface="+mn-lt"/>
                          <a:ea typeface="+mn-ea"/>
                          <a:cs typeface="+mn-cs"/>
                          <a:sym typeface="Arial"/>
                        </a:rPr>
                        <a:t>TH Sanford, </a:t>
                      </a:r>
                    </a:p>
                    <a:p>
                      <a:r>
                        <a:rPr lang="en-US" sz="900" b="0" i="0" u="none" strike="noStrike" cap="none" dirty="0">
                          <a:solidFill>
                            <a:schemeClr val="tx1"/>
                          </a:solidFill>
                          <a:effectLst/>
                          <a:latin typeface="+mn-lt"/>
                          <a:ea typeface="+mn-ea"/>
                          <a:cs typeface="+mn-cs"/>
                          <a:sym typeface="Arial"/>
                        </a:rPr>
                        <a:t>S Xu, </a:t>
                      </a:r>
                    </a:p>
                    <a:p>
                      <a:r>
                        <a:rPr lang="en-US" sz="900" b="0" i="0" u="none" strike="noStrike" cap="none" dirty="0">
                          <a:solidFill>
                            <a:schemeClr val="tx1"/>
                          </a:solidFill>
                          <a:effectLst/>
                          <a:latin typeface="+mn-lt"/>
                          <a:ea typeface="+mn-ea"/>
                          <a:cs typeface="+mn-cs"/>
                          <a:sym typeface="Arial"/>
                        </a:rPr>
                        <a:t>EB Turk.</a:t>
                      </a:r>
                      <a:endParaRPr lang="en-IN" sz="900" dirty="0"/>
                    </a:p>
                  </a:txBody>
                  <a:tcPr/>
                </a:tc>
                <a:tc>
                  <a:txBody>
                    <a:bodyPr/>
                    <a:lstStyle/>
                    <a:p>
                      <a:pPr algn="l">
                        <a:lnSpc>
                          <a:spcPct val="107000"/>
                        </a:lnSpc>
                        <a:spcAft>
                          <a:spcPts val="800"/>
                        </a:spcAft>
                      </a:pPr>
                      <a:r>
                        <a:rPr lang="en-IN" sz="900" b="0" i="0" u="none" strike="noStrike" cap="none" dirty="0">
                          <a:solidFill>
                            <a:schemeClr val="tx1"/>
                          </a:solidFill>
                          <a:effectLst/>
                          <a:latin typeface="+mn-lt"/>
                          <a:ea typeface="+mn-ea"/>
                          <a:cs typeface="+mn-cs"/>
                          <a:sym typeface="Arial"/>
                        </a:rPr>
                        <a:t>High information suitable for big data applications.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pPr>
                      <a:r>
                        <a:rPr lang="en-IN" sz="900" dirty="0">
                          <a:effectLst/>
                          <a:latin typeface="Calibri" panose="020F0502020204030204" pitchFamily="34" charset="0"/>
                          <a:ea typeface="Calibri" panose="020F0502020204030204" pitchFamily="34" charset="0"/>
                          <a:cs typeface="Times New Roman" panose="02020603050405020304" pitchFamily="18" charset="0"/>
                        </a:rPr>
                        <a:t>Long training process</a:t>
                      </a:r>
                    </a:p>
                    <a:p>
                      <a:pPr algn="l">
                        <a:lnSpc>
                          <a:spcPct val="107000"/>
                        </a:lnSpc>
                        <a:spcAft>
                          <a:spcPts val="800"/>
                        </a:spcAft>
                      </a:pPr>
                      <a:r>
                        <a:rPr lang="en-IN" sz="900" b="0" i="0" u="none" strike="noStrike" cap="none" dirty="0">
                          <a:solidFill>
                            <a:schemeClr val="tx1"/>
                          </a:solidFill>
                          <a:effectLst/>
                          <a:latin typeface="+mn-lt"/>
                          <a:ea typeface="+mn-ea"/>
                          <a:cs typeface="+mn-cs"/>
                          <a:sym typeface="Arial"/>
                        </a:rPr>
                        <a:t>Needs large set of annotated data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584069502"/>
                  </a:ext>
                </a:extLst>
              </a:tr>
              <a:tr h="898176">
                <a:tc>
                  <a:txBody>
                    <a:bodyPr/>
                    <a:lstStyle/>
                    <a:p>
                      <a:r>
                        <a:rPr lang="en-US" sz="1600" b="1" dirty="0">
                          <a:latin typeface="Bahnschrift Condensed" panose="020B0502040204020203" pitchFamily="34" charset="0"/>
                        </a:rPr>
                        <a:t>3.</a:t>
                      </a:r>
                      <a:endParaRPr lang="en-IN" sz="1600" b="1" dirty="0">
                        <a:latin typeface="Bahnschrift Condensed"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tx1"/>
                          </a:solidFill>
                          <a:effectLst/>
                          <a:latin typeface="+mn-lt"/>
                          <a:ea typeface="+mn-ea"/>
                          <a:cs typeface="+mn-cs"/>
                          <a:sym typeface="Arial"/>
                        </a:rPr>
                        <a:t>COVID-19 on Chest Radiographs: A Multi reader Evaluation of an Artificial Intelligence System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tx1"/>
                          </a:solidFill>
                          <a:effectLst/>
                          <a:latin typeface="+mn-lt"/>
                          <a:ea typeface="+mn-ea"/>
                          <a:cs typeface="+mn-cs"/>
                          <a:sym typeface="Arial"/>
                        </a:rPr>
                        <a:t>Link:</a:t>
                      </a:r>
                      <a:r>
                        <a:rPr lang="en-IN" sz="900" b="0" i="0" u="none" strike="noStrike" cap="none" dirty="0">
                          <a:solidFill>
                            <a:schemeClr val="accent1"/>
                          </a:solidFill>
                          <a:effectLst/>
                          <a:latin typeface="+mn-lt"/>
                          <a:ea typeface="+mn-ea"/>
                          <a:cs typeface="+mn-cs"/>
                          <a:sym typeface="Arial"/>
                          <a:hlinkClick r:id="rId4">
                            <a:extLst>
                              <a:ext uri="{A12FA001-AC4F-418D-AE19-62706E023703}">
                                <ahyp:hlinkClr xmlns:ahyp="http://schemas.microsoft.com/office/drawing/2018/hyperlinkcolor" val="tx"/>
                              </a:ext>
                            </a:extLst>
                          </a:hlinkClick>
                        </a:rPr>
                        <a:t>https://doi.org/10.1148/radiol.2020201874</a:t>
                      </a:r>
                      <a:endParaRPr lang="en-US" sz="900" b="1" i="0" u="none" strike="noStrike" cap="none" dirty="0">
                        <a:solidFill>
                          <a:schemeClr val="accent1"/>
                        </a:solidFill>
                        <a:effectLst/>
                        <a:latin typeface="+mn-lt"/>
                        <a:ea typeface="+mn-ea"/>
                        <a:cs typeface="+mn-cs"/>
                        <a:sym typeface="Arial"/>
                      </a:endParaRPr>
                    </a:p>
                  </a:txBody>
                  <a:tcPr/>
                </a:tc>
                <a:tc>
                  <a:txBody>
                    <a:bodyPr/>
                    <a:lstStyle/>
                    <a:p>
                      <a:r>
                        <a:rPr lang="en-US" sz="900" dirty="0"/>
                        <a:t>2020</a:t>
                      </a:r>
                      <a:endParaRPr lang="en-IN" sz="900" dirty="0"/>
                    </a:p>
                  </a:txBody>
                  <a:tcPr/>
                </a:tc>
                <a:tc>
                  <a:txBody>
                    <a:bodyPr/>
                    <a:lstStyle/>
                    <a:p>
                      <a:r>
                        <a:rPr lang="en-IN" sz="900" b="0" i="0" dirty="0">
                          <a:solidFill>
                            <a:srgbClr val="222222"/>
                          </a:solidFill>
                          <a:effectLst/>
                          <a:latin typeface="Arial" panose="020B0604020202020204" pitchFamily="34" charset="0"/>
                        </a:rPr>
                        <a:t>Tijs Samson, </a:t>
                      </a:r>
                    </a:p>
                    <a:p>
                      <a:r>
                        <a:rPr lang="en-IN" sz="900" b="0" i="0" dirty="0">
                          <a:solidFill>
                            <a:srgbClr val="222222"/>
                          </a:solidFill>
                          <a:effectLst/>
                          <a:latin typeface="Arial" panose="020B0604020202020204" pitchFamily="34" charset="0"/>
                        </a:rPr>
                        <a:t>Ernst T .Scholten,</a:t>
                      </a:r>
                    </a:p>
                    <a:p>
                      <a:r>
                        <a:rPr lang="en-IN" sz="900" b="0" i="0" dirty="0">
                          <a:solidFill>
                            <a:srgbClr val="222222"/>
                          </a:solidFill>
                          <a:effectLst/>
                          <a:latin typeface="Arial" panose="020B0604020202020204" pitchFamily="34" charset="0"/>
                        </a:rPr>
                        <a:t>Steven,</a:t>
                      </a:r>
                    </a:p>
                    <a:p>
                      <a:r>
                        <a:rPr lang="en-IN" sz="900" b="0" i="0" dirty="0">
                          <a:solidFill>
                            <a:srgbClr val="222222"/>
                          </a:solidFill>
                          <a:effectLst/>
                          <a:latin typeface="Arial" panose="020B0604020202020204" pitchFamily="34" charset="0"/>
                        </a:rPr>
                        <a:t>Henk Smits,</a:t>
                      </a:r>
                    </a:p>
                    <a:p>
                      <a:r>
                        <a:rPr lang="en-IN" sz="900" b="0" i="0" dirty="0">
                          <a:solidFill>
                            <a:srgbClr val="222222"/>
                          </a:solidFill>
                          <a:effectLst/>
                          <a:latin typeface="Arial" panose="020B0604020202020204" pitchFamily="34" charset="0"/>
                        </a:rPr>
                        <a:t>Michael.</a:t>
                      </a:r>
                      <a:endParaRPr lang="en-IN" sz="900" dirty="0"/>
                    </a:p>
                  </a:txBody>
                  <a:tcPr/>
                </a:tc>
                <a:tc>
                  <a:txBody>
                    <a:bodyPr/>
                    <a:lstStyle/>
                    <a:p>
                      <a:r>
                        <a:rPr lang="en-IN" sz="900" b="0" i="0" u="none" strike="noStrike" cap="none" dirty="0">
                          <a:solidFill>
                            <a:schemeClr val="tx1"/>
                          </a:solidFill>
                          <a:effectLst/>
                          <a:latin typeface="+mn-lt"/>
                          <a:ea typeface="+mn-ea"/>
                          <a:cs typeface="+mn-cs"/>
                          <a:sym typeface="Arial"/>
                        </a:rPr>
                        <a:t>Similar accuracy as in inter-observer performance</a:t>
                      </a:r>
                      <a:endParaRPr lang="en-IN" sz="900" dirty="0"/>
                    </a:p>
                  </a:txBody>
                  <a:tcPr/>
                </a:tc>
                <a:tc>
                  <a:txBody>
                    <a:bodyPr/>
                    <a:lstStyle/>
                    <a:p>
                      <a:pPr algn="l">
                        <a:lnSpc>
                          <a:spcPct val="107000"/>
                        </a:lnSpc>
                        <a:spcAft>
                          <a:spcPts val="800"/>
                        </a:spcAft>
                      </a:pPr>
                      <a:r>
                        <a:rPr lang="en-IN" sz="900" dirty="0">
                          <a:effectLst/>
                          <a:latin typeface="Calibri" panose="020F0502020204030204" pitchFamily="34" charset="0"/>
                          <a:ea typeface="Calibri" panose="020F0502020204030204" pitchFamily="34" charset="0"/>
                          <a:cs typeface="Times New Roman" panose="02020603050405020304" pitchFamily="18" charset="0"/>
                        </a:rPr>
                        <a:t>Higher Computational complexity</a:t>
                      </a:r>
                    </a:p>
                  </a:txBody>
                  <a:tcPr marL="114300" marR="114300" marT="0" marB="0"/>
                </a:tc>
                <a:extLst>
                  <a:ext uri="{0D108BD9-81ED-4DB2-BD59-A6C34878D82A}">
                    <a16:rowId xmlns:a16="http://schemas.microsoft.com/office/drawing/2014/main" val="2657131674"/>
                  </a:ext>
                </a:extLst>
              </a:tr>
              <a:tr h="1036357">
                <a:tc>
                  <a:txBody>
                    <a:bodyPr/>
                    <a:lstStyle/>
                    <a:p>
                      <a:r>
                        <a:rPr lang="en-US" sz="1600" b="1" dirty="0">
                          <a:latin typeface="Bahnschrift SemiBold" panose="020B0502040204020203" pitchFamily="34" charset="0"/>
                        </a:rPr>
                        <a:t>4.</a:t>
                      </a:r>
                      <a:endParaRPr lang="en-IN" sz="1600" b="1" dirty="0">
                        <a:latin typeface="Bahnschrift SemiBold"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tx1"/>
                          </a:solidFill>
                          <a:effectLst/>
                          <a:latin typeface="+mn-lt"/>
                          <a:ea typeface="+mn-ea"/>
                          <a:cs typeface="+mn-cs"/>
                          <a:sym typeface="Arial"/>
                        </a:rPr>
                        <a:t>Diagnosis of Coronavirus Disease 2019 Pneumonia by Using Chest Radiography: Value of Artificial Intelligence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chemeClr val="tx1"/>
                          </a:solidFill>
                          <a:effectLst/>
                          <a:latin typeface="+mn-lt"/>
                          <a:ea typeface="+mn-ea"/>
                          <a:cs typeface="+mn-cs"/>
                          <a:sym typeface="Arial"/>
                        </a:rPr>
                        <a:t>Link:</a:t>
                      </a:r>
                      <a:r>
                        <a:rPr lang="en-IN" sz="900" b="0" i="0" u="none" strike="noStrike" cap="none" dirty="0">
                          <a:solidFill>
                            <a:schemeClr val="accent1"/>
                          </a:solidFill>
                          <a:effectLst/>
                          <a:latin typeface="+mn-lt"/>
                          <a:ea typeface="+mn-ea"/>
                          <a:cs typeface="+mn-cs"/>
                          <a:sym typeface="Arial"/>
                        </a:rPr>
                        <a:t>https://doi.org/10.1148/radiol.2020202944</a:t>
                      </a:r>
                    </a:p>
                  </a:txBody>
                  <a:tcPr/>
                </a:tc>
                <a:tc>
                  <a:txBody>
                    <a:bodyPr/>
                    <a:lstStyle/>
                    <a:p>
                      <a:r>
                        <a:rPr lang="en-US" sz="900" dirty="0"/>
                        <a:t>2019</a:t>
                      </a:r>
                      <a:endParaRPr lang="en-IN" sz="900" dirty="0"/>
                    </a:p>
                  </a:txBody>
                  <a:tcPr/>
                </a:tc>
                <a:tc>
                  <a:txBody>
                    <a:bodyPr/>
                    <a:lstStyle/>
                    <a:p>
                      <a:r>
                        <a:rPr lang="en-IN" sz="900" b="0" i="0" dirty="0">
                          <a:solidFill>
                            <a:srgbClr val="222222"/>
                          </a:solidFill>
                          <a:effectLst/>
                          <a:latin typeface="Arial" panose="020B0604020202020204" pitchFamily="34" charset="0"/>
                        </a:rPr>
                        <a:t>Zhang, Ran, Xin Tie, Zhang, Dalton Griner, Thomas K. Song</a:t>
                      </a:r>
                      <a:endParaRPr lang="en-IN" sz="900" dirty="0"/>
                    </a:p>
                  </a:txBody>
                  <a:tcPr/>
                </a:tc>
                <a:tc>
                  <a:txBody>
                    <a:bodyPr/>
                    <a:lstStyle/>
                    <a:p>
                      <a:r>
                        <a:rPr lang="en-IN" sz="900" b="0" i="0" u="none" strike="noStrike" cap="none" dirty="0">
                          <a:solidFill>
                            <a:schemeClr val="tx1"/>
                          </a:solidFill>
                          <a:effectLst/>
                          <a:latin typeface="+mn-lt"/>
                          <a:ea typeface="+mn-ea"/>
                          <a:cs typeface="+mn-cs"/>
                          <a:sym typeface="Arial"/>
                        </a:rPr>
                        <a:t>Values of layer thickness and the length of the period of a multiplayer can be selected.</a:t>
                      </a:r>
                      <a:endParaRPr lang="en-IN" sz="900" dirty="0"/>
                    </a:p>
                  </a:txBody>
                  <a:tcPr/>
                </a:tc>
                <a:tc>
                  <a:txBody>
                    <a:bodyPr/>
                    <a:lstStyle/>
                    <a:p>
                      <a:r>
                        <a:rPr lang="en-IN" sz="900" b="0" i="0" u="none" strike="noStrike" cap="none" dirty="0">
                          <a:solidFill>
                            <a:schemeClr val="tx1"/>
                          </a:solidFill>
                          <a:effectLst/>
                          <a:latin typeface="+mn-lt"/>
                          <a:ea typeface="+mn-ea"/>
                          <a:cs typeface="+mn-cs"/>
                          <a:sym typeface="Arial"/>
                        </a:rPr>
                        <a:t>X-rays from the multilayer may cause a problem</a:t>
                      </a:r>
                      <a:endParaRPr lang="en-IN" sz="900" dirty="0"/>
                    </a:p>
                  </a:txBody>
                  <a:tcPr/>
                </a:tc>
                <a:extLst>
                  <a:ext uri="{0D108BD9-81ED-4DB2-BD59-A6C34878D82A}">
                    <a16:rowId xmlns:a16="http://schemas.microsoft.com/office/drawing/2014/main" val="282087164"/>
                  </a:ext>
                </a:extLst>
              </a:tr>
            </a:tbl>
          </a:graphicData>
        </a:graphic>
      </p:graphicFrame>
      <p:sp>
        <p:nvSpPr>
          <p:cNvPr id="6" name="TextBox 5">
            <a:extLst>
              <a:ext uri="{FF2B5EF4-FFF2-40B4-BE49-F238E27FC236}">
                <a16:creationId xmlns:a16="http://schemas.microsoft.com/office/drawing/2014/main" id="{D85B2E5F-8042-40DF-912F-70D6FB71FA03}"/>
              </a:ext>
            </a:extLst>
          </p:cNvPr>
          <p:cNvSpPr txBox="1"/>
          <p:nvPr/>
        </p:nvSpPr>
        <p:spPr>
          <a:xfrm>
            <a:off x="2951820" y="51470"/>
            <a:ext cx="3240360" cy="369332"/>
          </a:xfrm>
          <a:prstGeom prst="rect">
            <a:avLst/>
          </a:prstGeom>
          <a:noFill/>
        </p:spPr>
        <p:txBody>
          <a:bodyPr wrap="square" rtlCol="0">
            <a:spAutoFit/>
          </a:bodyPr>
          <a:lstStyle/>
          <a:p>
            <a:r>
              <a:rPr lang="en-US" sz="1800" b="1" u="sng" dirty="0">
                <a:latin typeface="Bell MT" panose="02020503060305020303" pitchFamily="18" charset="0"/>
              </a:rPr>
              <a:t>LITERATURE REVIEW</a:t>
            </a:r>
            <a:endParaRPr lang="en-IN" sz="1800" b="1" u="sng" dirty="0">
              <a:latin typeface="Bell MT" panose="0202050306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pic>
        <p:nvPicPr>
          <p:cNvPr id="3" name="Picture 2">
            <a:extLst>
              <a:ext uri="{FF2B5EF4-FFF2-40B4-BE49-F238E27FC236}">
                <a16:creationId xmlns:a16="http://schemas.microsoft.com/office/drawing/2014/main" id="{6C2638F0-5850-48D4-9918-88D1A465B295}"/>
              </a:ext>
            </a:extLst>
          </p:cNvPr>
          <p:cNvPicPr>
            <a:picLocks noChangeAspect="1"/>
          </p:cNvPicPr>
          <p:nvPr/>
        </p:nvPicPr>
        <p:blipFill>
          <a:blip r:embed="rId3"/>
          <a:stretch>
            <a:fillRect/>
          </a:stretch>
        </p:blipFill>
        <p:spPr>
          <a:xfrm>
            <a:off x="0" y="843558"/>
            <a:ext cx="9144000" cy="3960440"/>
          </a:xfrm>
          <a:prstGeom prst="rect">
            <a:avLst/>
          </a:prstGeom>
        </p:spPr>
      </p:pic>
      <p:sp>
        <p:nvSpPr>
          <p:cNvPr id="6" name="TextBox 5">
            <a:extLst>
              <a:ext uri="{FF2B5EF4-FFF2-40B4-BE49-F238E27FC236}">
                <a16:creationId xmlns:a16="http://schemas.microsoft.com/office/drawing/2014/main" id="{9F1611F2-7DC9-4B22-A63C-3B3781634798}"/>
              </a:ext>
            </a:extLst>
          </p:cNvPr>
          <p:cNvSpPr txBox="1"/>
          <p:nvPr/>
        </p:nvSpPr>
        <p:spPr>
          <a:xfrm>
            <a:off x="3635896" y="108669"/>
            <a:ext cx="3024336" cy="461665"/>
          </a:xfrm>
          <a:prstGeom prst="rect">
            <a:avLst/>
          </a:prstGeom>
          <a:noFill/>
        </p:spPr>
        <p:txBody>
          <a:bodyPr wrap="square" rtlCol="0">
            <a:spAutoFit/>
          </a:bodyPr>
          <a:lstStyle/>
          <a:p>
            <a:r>
              <a:rPr lang="en-US" sz="2400" dirty="0">
                <a:latin typeface="Arial Rounded MT Bold" panose="020F0704030504030204" pitchFamily="34" charset="0"/>
              </a:rPr>
              <a:t>DATASETS</a:t>
            </a:r>
            <a:endParaRPr lang="en-IN" sz="2400" dirty="0">
              <a:latin typeface="Arial Rounded MT Bold" panose="020F0704030504030204" pitchFamily="34" charset="0"/>
            </a:endParaRPr>
          </a:p>
        </p:txBody>
      </p:sp>
    </p:spTree>
  </p:cSld>
  <p:clrMapOvr>
    <a:masterClrMapping/>
  </p:clrMapOvr>
</p:sld>
</file>

<file path=ppt/theme/theme1.xml><?xml version="1.0" encoding="utf-8"?>
<a:theme xmlns:a="http://schemas.openxmlformats.org/drawingml/2006/main" name="The Use of AI in Marketing by Slidesgo">
  <a:themeElements>
    <a:clrScheme name="Simple Light">
      <a:dk1>
        <a:srgbClr val="191919"/>
      </a:dk1>
      <a:lt1>
        <a:srgbClr val="FFFFFF"/>
      </a:lt1>
      <a:dk2>
        <a:srgbClr val="E8E8E8"/>
      </a:dk2>
      <a:lt2>
        <a:srgbClr val="FFFFFF"/>
      </a:lt2>
      <a:accent1>
        <a:srgbClr val="0445FF"/>
      </a:accent1>
      <a:accent2>
        <a:srgbClr val="F2CEFF"/>
      </a:accent2>
      <a:accent3>
        <a:srgbClr val="8DF1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1635</Words>
  <Application>Microsoft Office PowerPoint</Application>
  <PresentationFormat>On-screen Show (16:9)</PresentationFormat>
  <Paragraphs>118</Paragraphs>
  <Slides>14</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14</vt:i4>
      </vt:variant>
    </vt:vector>
  </HeadingPairs>
  <TitlesOfParts>
    <vt:vector size="31" baseType="lpstr">
      <vt:lpstr>Bell MT</vt:lpstr>
      <vt:lpstr>Bahnschrift Condensed</vt:lpstr>
      <vt:lpstr>Consolas</vt:lpstr>
      <vt:lpstr>Roboto Condensed Light</vt:lpstr>
      <vt:lpstr>Arial Rounded MT Bold</vt:lpstr>
      <vt:lpstr>arial</vt:lpstr>
      <vt:lpstr>Orbitron Black</vt:lpstr>
      <vt:lpstr>Bahnschrift SemiBold</vt:lpstr>
      <vt:lpstr>Open Sans</vt:lpstr>
      <vt:lpstr>Darker Grotesque</vt:lpstr>
      <vt:lpstr>arial</vt:lpstr>
      <vt:lpstr>Bebas Neue</vt:lpstr>
      <vt:lpstr>Anaheim</vt:lpstr>
      <vt:lpstr>Wingdings</vt:lpstr>
      <vt:lpstr>Comic Sans MS</vt:lpstr>
      <vt:lpstr>Calibri</vt:lpstr>
      <vt:lpstr>The Use of AI in Marketing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1.Baltazar, Lei Rigi, Gabriel Manzanillo, Ethel Dominique, Mario Domingo, Beatrice Tiangco, and Jason Albia. "Artificial intelligence on COVID-19 pneumonia detection using chest x-ray images." Plus one 16, no. 10 (2021): e0257884  2.Harmon, Stephanie A., Thomas H. Sanford, Sheng Xu, Holger Roth, Dong Yang et al. "Artificial intelligence for the detection of COVID-19 pneumonia on chest CT using multinational datasets." Nature communications 11, no. 1 (2020): 1-7.  3.Henk Smits, Michael BJM, Tijs Samson, Ernst T. Scholten, Steven. "COVID-19 on chest radiographs: a multi reader evaluation of an artificial intelligence system." Radiology 296, no. 3 (2020): E166-E172.   4.Zhang, Ran, Xin Tie, Zhang, Dalton Griner, Thomas K. Song et al. "Diagnosis of coronavirus disease 2019 pneumonia by using chest radiography: Value of artificial intelligence." Radiology 298, no. 2 (2021): E88-E97.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AI IN MARKETING</dc:title>
  <dc:creator>vidya sri</dc:creator>
  <cp:lastModifiedBy>vidya sri</cp:lastModifiedBy>
  <cp:revision>23</cp:revision>
  <dcterms:modified xsi:type="dcterms:W3CDTF">2022-03-02T05:12:32Z</dcterms:modified>
</cp:coreProperties>
</file>