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70" r:id="rId12"/>
    <p:sldId id="271" r:id="rId13"/>
    <p:sldId id="272" r:id="rId14"/>
    <p:sldId id="273"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272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9341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466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7142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Kelly Lewis</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Check to Compare That Set Values are Not Equal</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descr="A screen shot of a computer program&#10;&#10;Description automatically generated with low confidence">
            <a:extLst>
              <a:ext uri="{FF2B5EF4-FFF2-40B4-BE49-F238E27FC236}">
                <a16:creationId xmlns:a16="http://schemas.microsoft.com/office/drawing/2014/main" id="{93601E44-29A1-24AF-F590-00590E2DD3AE}"/>
              </a:ext>
            </a:extLst>
          </p:cNvPr>
          <p:cNvPicPr>
            <a:picLocks noChangeAspect="1"/>
          </p:cNvPicPr>
          <p:nvPr/>
        </p:nvPicPr>
        <p:blipFill>
          <a:blip r:embed="rId5"/>
          <a:stretch>
            <a:fillRect/>
          </a:stretch>
        </p:blipFill>
        <p:spPr>
          <a:xfrm>
            <a:off x="658089" y="2816570"/>
            <a:ext cx="4182059" cy="3277057"/>
          </a:xfrm>
          <a:prstGeom prst="rect">
            <a:avLst/>
          </a:prstGeom>
        </p:spPr>
      </p:pic>
      <p:pic>
        <p:nvPicPr>
          <p:cNvPr id="9" name="Picture 8" descr="A screenshot of a computer program&#10;&#10;Description automatically generated with medium confidence">
            <a:extLst>
              <a:ext uri="{FF2B5EF4-FFF2-40B4-BE49-F238E27FC236}">
                <a16:creationId xmlns:a16="http://schemas.microsoft.com/office/drawing/2014/main" id="{D810F4CC-24AF-B82D-8934-1D7C1256C540}"/>
              </a:ext>
            </a:extLst>
          </p:cNvPr>
          <p:cNvPicPr>
            <a:picLocks noChangeAspect="1"/>
          </p:cNvPicPr>
          <p:nvPr/>
        </p:nvPicPr>
        <p:blipFill rotWithShape="1">
          <a:blip r:embed="rId6"/>
          <a:srcRect t="84083" b="8247"/>
          <a:stretch/>
        </p:blipFill>
        <p:spPr>
          <a:xfrm>
            <a:off x="5813885" y="4307873"/>
            <a:ext cx="4896533" cy="294449"/>
          </a:xfrm>
          <a:prstGeom prst="rect">
            <a:avLst/>
          </a:prstGeom>
        </p:spPr>
      </p:pic>
      <p:sp>
        <p:nvSpPr>
          <p:cNvPr id="10" name="TextBox 9">
            <a:extLst>
              <a:ext uri="{FF2B5EF4-FFF2-40B4-BE49-F238E27FC236}">
                <a16:creationId xmlns:a16="http://schemas.microsoft.com/office/drawing/2014/main" id="{0DB49D4C-E897-A81D-952A-CD54568C4295}"/>
              </a:ext>
            </a:extLst>
          </p:cNvPr>
          <p:cNvSpPr txBox="1"/>
          <p:nvPr/>
        </p:nvSpPr>
        <p:spPr>
          <a:xfrm>
            <a:off x="571278" y="2508793"/>
            <a:ext cx="1958340" cy="307777"/>
          </a:xfrm>
          <a:prstGeom prst="rect">
            <a:avLst/>
          </a:prstGeom>
          <a:noFill/>
        </p:spPr>
        <p:txBody>
          <a:bodyPr wrap="square" rtlCol="0">
            <a:spAutoFit/>
          </a:bodyPr>
          <a:lstStyle/>
          <a:p>
            <a:r>
              <a:rPr lang="en-US" dirty="0">
                <a:solidFill>
                  <a:schemeClr val="bg1"/>
                </a:solidFill>
              </a:rPr>
              <a:t>(Unit Test Code)</a:t>
            </a:r>
          </a:p>
        </p:txBody>
      </p:sp>
      <p:sp>
        <p:nvSpPr>
          <p:cNvPr id="11" name="TextBox 10">
            <a:extLst>
              <a:ext uri="{FF2B5EF4-FFF2-40B4-BE49-F238E27FC236}">
                <a16:creationId xmlns:a16="http://schemas.microsoft.com/office/drawing/2014/main" id="{188F1B37-305D-9669-3869-7B30C09999C3}"/>
              </a:ext>
            </a:extLst>
          </p:cNvPr>
          <p:cNvSpPr txBox="1"/>
          <p:nvPr/>
        </p:nvSpPr>
        <p:spPr>
          <a:xfrm>
            <a:off x="5721806" y="4000096"/>
            <a:ext cx="1958340" cy="307777"/>
          </a:xfrm>
          <a:prstGeom prst="rect">
            <a:avLst/>
          </a:prstGeom>
          <a:noFill/>
        </p:spPr>
        <p:txBody>
          <a:bodyPr wrap="square" rtlCol="0">
            <a:spAutoFit/>
          </a:bodyPr>
          <a:lstStyle/>
          <a:p>
            <a:r>
              <a:rPr lang="en-US" dirty="0">
                <a:solidFill>
                  <a:schemeClr val="bg1"/>
                </a:solidFill>
              </a:rPr>
              <a:t>(Results)</a:t>
            </a:r>
          </a:p>
        </p:txBody>
      </p:sp>
    </p:spTree>
    <p:custDataLst>
      <p:tags r:id="rId1"/>
    </p:custDataLst>
    <p:extLst>
      <p:ext uri="{BB962C8B-B14F-4D97-AF65-F5344CB8AC3E}">
        <p14:creationId xmlns:p14="http://schemas.microsoft.com/office/powerpoint/2010/main" val="25019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Check that Value was Set at Specific Location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0DD4071D-ACB1-E430-4C9F-E566F4EABE04}"/>
              </a:ext>
            </a:extLst>
          </p:cNvPr>
          <p:cNvSpPr txBox="1"/>
          <p:nvPr/>
        </p:nvSpPr>
        <p:spPr>
          <a:xfrm>
            <a:off x="675965" y="2485648"/>
            <a:ext cx="1958340" cy="307777"/>
          </a:xfrm>
          <a:prstGeom prst="rect">
            <a:avLst/>
          </a:prstGeom>
          <a:noFill/>
        </p:spPr>
        <p:txBody>
          <a:bodyPr wrap="square" rtlCol="0">
            <a:spAutoFit/>
          </a:bodyPr>
          <a:lstStyle/>
          <a:p>
            <a:r>
              <a:rPr lang="en-US" dirty="0">
                <a:solidFill>
                  <a:schemeClr val="bg1"/>
                </a:solidFill>
              </a:rPr>
              <a:t>(Unit Test Code)</a:t>
            </a:r>
          </a:p>
        </p:txBody>
      </p:sp>
      <p:sp>
        <p:nvSpPr>
          <p:cNvPr id="3" name="TextBox 2">
            <a:extLst>
              <a:ext uri="{FF2B5EF4-FFF2-40B4-BE49-F238E27FC236}">
                <a16:creationId xmlns:a16="http://schemas.microsoft.com/office/drawing/2014/main" id="{C56A2F36-D9EB-AFF3-5F54-FEF3C2119DB2}"/>
              </a:ext>
            </a:extLst>
          </p:cNvPr>
          <p:cNvSpPr txBox="1"/>
          <p:nvPr/>
        </p:nvSpPr>
        <p:spPr>
          <a:xfrm>
            <a:off x="6187541" y="3754478"/>
            <a:ext cx="1958340" cy="307777"/>
          </a:xfrm>
          <a:prstGeom prst="rect">
            <a:avLst/>
          </a:prstGeom>
          <a:noFill/>
        </p:spPr>
        <p:txBody>
          <a:bodyPr wrap="square" rtlCol="0">
            <a:spAutoFit/>
          </a:bodyPr>
          <a:lstStyle/>
          <a:p>
            <a:r>
              <a:rPr lang="en-US" dirty="0">
                <a:solidFill>
                  <a:schemeClr val="bg1"/>
                </a:solidFill>
              </a:rPr>
              <a:t>(Results)</a:t>
            </a:r>
          </a:p>
        </p:txBody>
      </p:sp>
      <p:pic>
        <p:nvPicPr>
          <p:cNvPr id="5" name="Picture 4" descr="A picture containing text, screenshot, font&#10;&#10;Description automatically generated">
            <a:extLst>
              <a:ext uri="{FF2B5EF4-FFF2-40B4-BE49-F238E27FC236}">
                <a16:creationId xmlns:a16="http://schemas.microsoft.com/office/drawing/2014/main" id="{D6575857-A392-6E6A-5591-D0326DF991A9}"/>
              </a:ext>
            </a:extLst>
          </p:cNvPr>
          <p:cNvPicPr>
            <a:picLocks noChangeAspect="1"/>
          </p:cNvPicPr>
          <p:nvPr/>
        </p:nvPicPr>
        <p:blipFill>
          <a:blip r:embed="rId5"/>
          <a:stretch>
            <a:fillRect/>
          </a:stretch>
        </p:blipFill>
        <p:spPr>
          <a:xfrm>
            <a:off x="675965" y="2793425"/>
            <a:ext cx="4439270" cy="3153215"/>
          </a:xfrm>
          <a:prstGeom prst="rect">
            <a:avLst/>
          </a:prstGeom>
        </p:spPr>
      </p:pic>
      <p:pic>
        <p:nvPicPr>
          <p:cNvPr id="7" name="Picture 6" descr="A screenshot of a computer program&#10;&#10;Description automatically generated with medium confidence">
            <a:extLst>
              <a:ext uri="{FF2B5EF4-FFF2-40B4-BE49-F238E27FC236}">
                <a16:creationId xmlns:a16="http://schemas.microsoft.com/office/drawing/2014/main" id="{5DE79C88-A904-D430-A3A8-D463F221D829}"/>
              </a:ext>
            </a:extLst>
          </p:cNvPr>
          <p:cNvPicPr>
            <a:picLocks noChangeAspect="1"/>
          </p:cNvPicPr>
          <p:nvPr/>
        </p:nvPicPr>
        <p:blipFill rotWithShape="1">
          <a:blip r:embed="rId6"/>
          <a:srcRect l="723" t="91983" r="-723"/>
          <a:stretch/>
        </p:blipFill>
        <p:spPr>
          <a:xfrm>
            <a:off x="6187541" y="4062255"/>
            <a:ext cx="4896533" cy="307777"/>
          </a:xfrm>
          <a:prstGeom prst="rect">
            <a:avLst/>
          </a:prstGeom>
        </p:spPr>
      </p:pic>
    </p:spTree>
    <p:custDataLst>
      <p:tags r:id="rId1"/>
    </p:custDataLst>
    <p:extLst>
      <p:ext uri="{BB962C8B-B14F-4D97-AF65-F5344CB8AC3E}">
        <p14:creationId xmlns:p14="http://schemas.microsoft.com/office/powerpoint/2010/main" val="57916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This pipeline shows the integration of Security into SDLC.</a:t>
            </a:r>
          </a:p>
          <a:p>
            <a:pPr marL="685800" lvl="1" indent="-228600" algn="l" rtl="0">
              <a:lnSpc>
                <a:spcPct val="90000"/>
              </a:lnSpc>
              <a:spcBef>
                <a:spcPts val="0"/>
              </a:spcBef>
              <a:spcAft>
                <a:spcPts val="0"/>
              </a:spcAft>
              <a:buClr>
                <a:schemeClr val="lt1"/>
              </a:buClr>
              <a:buSzPts val="2000"/>
              <a:buChar char="•"/>
            </a:pPr>
            <a:endParaRPr sz="1600" dirty="0"/>
          </a:p>
          <a:p>
            <a:pPr marL="685800" lvl="1" indent="-228600" algn="l" rtl="0">
              <a:lnSpc>
                <a:spcPct val="90000"/>
              </a:lnSpc>
              <a:spcBef>
                <a:spcPts val="500"/>
              </a:spcBef>
              <a:spcAft>
                <a:spcPts val="0"/>
              </a:spcAft>
              <a:buClr>
                <a:schemeClr val="lt1"/>
              </a:buClr>
              <a:buSzPts val="2000"/>
              <a:buChar char="•"/>
            </a:pPr>
            <a:r>
              <a:rPr lang="en-US" dirty="0"/>
              <a:t>Tools: Testing and monitoring security is used throughout the development pipeline. These tools are designed to cover various security frameworks with an emphasis on automation. The tools are used to monitor software for vulnerabilities throughout the SDLC.</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Acting Now vs Waiting…</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Acting Now: If developers and designers act now to implement security policies, standards, and practices, then costly errors/ issues can be mitigated. Adds a bit more to cost with maximum return.</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Waiting: While costs, both time and money, are reduced for the sake of general product enhancements or features. Security is put on the back burner to be handled either just before deployment or after. Increases security risks and vulnerabilities on release.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Don’t Leave Security to the End.</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sz="1800" dirty="0"/>
              <a:t>These recommendations are based on a lack of direct standards in this current policy with examples.</a:t>
            </a:r>
          </a:p>
          <a:p>
            <a:pPr marL="228600" indent="-228600">
              <a:spcBef>
                <a:spcPts val="0"/>
              </a:spcBef>
              <a:buSzPts val="2200"/>
            </a:pPr>
            <a:endParaRPr lang="en-US" sz="1800" dirty="0"/>
          </a:p>
          <a:p>
            <a:pPr marL="228600" indent="-228600">
              <a:spcBef>
                <a:spcPts val="0"/>
              </a:spcBef>
              <a:buSzPts val="2200"/>
            </a:pPr>
            <a:r>
              <a:rPr lang="en-US" sz="1800" dirty="0"/>
              <a:t>Default Deny: Always code to deny access by default.</a:t>
            </a:r>
          </a:p>
          <a:p>
            <a:pPr marL="228600" indent="-228600">
              <a:spcBef>
                <a:spcPts val="0"/>
              </a:spcBef>
              <a:buSzPts val="2200"/>
            </a:pPr>
            <a:endParaRPr lang="en-US" sz="1800" dirty="0"/>
          </a:p>
          <a:p>
            <a:pPr marL="228600" indent="-228600">
              <a:spcBef>
                <a:spcPts val="0"/>
              </a:spcBef>
              <a:buSzPts val="2200"/>
            </a:pPr>
            <a:r>
              <a:rPr lang="en-US" sz="1800" dirty="0"/>
              <a:t>Adhere to the Principle of Least Privilege: Users can access only what they need to.</a:t>
            </a:r>
          </a:p>
          <a:p>
            <a:pPr marL="228600" indent="-228600">
              <a:spcBef>
                <a:spcPts val="0"/>
              </a:spcBef>
              <a:buSzPts val="2200"/>
            </a:pPr>
            <a:endParaRPr lang="en-US" sz="1800" dirty="0"/>
          </a:p>
          <a:p>
            <a:pPr marL="228600" indent="-228600">
              <a:spcBef>
                <a:spcPts val="0"/>
              </a:spcBef>
              <a:buSzPts val="2200"/>
            </a:pPr>
            <a:r>
              <a:rPr lang="en-US" sz="1800" dirty="0"/>
              <a:t>Sanitize Data Sent to Other Systems: Ensure data is safe before transmission.</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Security should not be left to the last minute.</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SEI CERT security recommendations, rules, and examples should be referenced by all developers.</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As new features and implementations are adopted, security should be re-addressed.</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Additional Standards:</a:t>
            </a:r>
          </a:p>
          <a:p>
            <a:pPr marL="685800" lvl="1" indent="-228600">
              <a:spcBef>
                <a:spcPts val="0"/>
              </a:spcBef>
              <a:buSzPts val="2200"/>
            </a:pPr>
            <a:r>
              <a:rPr lang="en-US" sz="1600" dirty="0"/>
              <a:t>Default Deny: Create standard with example of default denial.</a:t>
            </a:r>
          </a:p>
          <a:p>
            <a:pPr marL="685800" lvl="1" indent="-228600">
              <a:spcBef>
                <a:spcPts val="0"/>
              </a:spcBef>
              <a:buSzPts val="2200"/>
            </a:pPr>
            <a:r>
              <a:rPr lang="en-US" sz="1600" dirty="0"/>
              <a:t>Adhere to the Principle of Least Privilege: Create standard that shows user access and roles.</a:t>
            </a:r>
          </a:p>
          <a:p>
            <a:pPr marL="685800" lvl="1" indent="-228600">
              <a:spcBef>
                <a:spcPts val="0"/>
              </a:spcBef>
              <a:buSzPts val="2200"/>
            </a:pPr>
            <a:r>
              <a:rPr lang="en-US" sz="1600" dirty="0"/>
              <a:t>Sanitize Data Sent to Other Systems: Create standard that shows file/ data transfer sanitization.</a:t>
            </a:r>
          </a:p>
          <a:p>
            <a:pPr marL="685800" lvl="1" indent="-228600">
              <a:spcBef>
                <a:spcPts val="0"/>
              </a:spcBef>
              <a:buSzPts val="2200"/>
            </a:pPr>
            <a:endParaRPr lang="en-US" sz="1600" dirty="0"/>
          </a:p>
          <a:p>
            <a:pPr marL="685800" lvl="1" indent="-228600">
              <a:spcBef>
                <a:spcPts val="0"/>
              </a:spcBef>
              <a:buSzPts val="2200"/>
            </a:pPr>
            <a:endParaRPr sz="1600" dirty="0"/>
          </a:p>
          <a:p>
            <a:pPr marL="228600" lvl="0" indent="-88900" algn="l" rtl="0">
              <a:lnSpc>
                <a:spcPct val="90000"/>
              </a:lnSpc>
              <a:spcBef>
                <a:spcPts val="1000"/>
              </a:spcBef>
              <a:spcAft>
                <a:spcPts val="0"/>
              </a:spcAft>
              <a:buClr>
                <a:schemeClr val="lt1"/>
              </a:buClr>
              <a:buSzPts val="2200"/>
              <a:buNone/>
            </a:pPr>
            <a:endParaRPr lang="en-US"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err="1"/>
              <a:t>Seacord</a:t>
            </a:r>
            <a:r>
              <a:rPr lang="en-US" dirty="0"/>
              <a:t>, R. C.  (2013). Secure Coding in C and C++,  2nd Edition. [VitalSource Bookshelf version].  Retrieved from vbk://9780132981972</a:t>
            </a:r>
          </a:p>
          <a:p>
            <a:pPr marL="228600" lvl="0" indent="-228600" algn="l" rtl="0">
              <a:lnSpc>
                <a:spcPct val="90000"/>
              </a:lnSpc>
              <a:spcBef>
                <a:spcPts val="0"/>
              </a:spcBef>
              <a:spcAft>
                <a:spcPts val="0"/>
              </a:spcAft>
              <a:buClr>
                <a:schemeClr val="lt1"/>
              </a:buClr>
              <a:buSzPts val="2200"/>
              <a:buChar char="•"/>
            </a:pPr>
            <a:endParaRPr lang="en-US" dirty="0"/>
          </a:p>
          <a:p>
            <a:pPr marL="228600" indent="-228600">
              <a:spcBef>
                <a:spcPts val="0"/>
              </a:spcBef>
              <a:buSzPts val="2200"/>
            </a:pPr>
            <a:r>
              <a:rPr lang="en-US" i="1" dirty="0">
                <a:effectLst/>
              </a:rPr>
              <a:t>Sei cert C++ coding standard</a:t>
            </a:r>
            <a:r>
              <a:rPr lang="en-US" dirty="0">
                <a:effectLst/>
              </a:rPr>
              <a:t>. SEI CERT C++ Coding Standard - SEI CERT C++ Coding Standard - Confluence. (n.d.). https://wiki.sei.cmu.edu/confluence/pages/viewpage.action?pageId=88046682 </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221325" y="1736901"/>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primary goal of a Defense In Depth policy is to create a defensive strategy that puts a multi-layered barrier that covers the deficiencies of each previous layer.</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85812" y="2212305"/>
            <a:ext cx="3047613" cy="4024200"/>
          </a:xfrm>
          <a:prstGeom prst="rect">
            <a:avLst/>
          </a:prstGeom>
          <a:noFill/>
          <a:ln>
            <a:noFill/>
          </a:ln>
        </p:spPr>
        <p:txBody>
          <a:bodyPr spcFirstLastPara="1" wrap="square" lIns="91425" tIns="45700" rIns="91425" bIns="45700" anchor="t" anchorCtr="0">
            <a:normAutofit/>
          </a:bodyPr>
          <a:lstStyle/>
          <a:p>
            <a:pPr marL="571500">
              <a:lnSpc>
                <a:spcPct val="107916"/>
              </a:lnSpc>
              <a:spcBef>
                <a:spcPts val="0"/>
              </a:spcBef>
            </a:pPr>
            <a:r>
              <a:rPr lang="en-US" sz="2000" dirty="0">
                <a:solidFill>
                  <a:srgbClr val="FFFFFF"/>
                </a:solidFill>
              </a:rPr>
              <a:t>Threats are categorized by a multitude of factors…</a:t>
            </a:r>
          </a:p>
          <a:p>
            <a:pPr marL="571500">
              <a:lnSpc>
                <a:spcPct val="107916"/>
              </a:lnSpc>
              <a:spcBef>
                <a:spcPts val="0"/>
              </a:spcBef>
            </a:pPr>
            <a:endParaRPr lang="en-US" sz="2000" dirty="0">
              <a:solidFill>
                <a:srgbClr val="FFFFFF"/>
              </a:solidFill>
            </a:endParaRPr>
          </a:p>
          <a:p>
            <a:pPr marL="571500">
              <a:lnSpc>
                <a:spcPct val="107916"/>
              </a:lnSpc>
              <a:spcBef>
                <a:spcPts val="0"/>
              </a:spcBef>
            </a:pPr>
            <a:r>
              <a:rPr lang="en-US" sz="2000" dirty="0">
                <a:solidFill>
                  <a:srgbClr val="FFFFFF"/>
                </a:solidFill>
              </a:rPr>
              <a:t>All are important.</a:t>
            </a:r>
          </a:p>
          <a:p>
            <a:pPr marL="571500">
              <a:lnSpc>
                <a:spcPct val="107916"/>
              </a:lnSpc>
              <a:spcBef>
                <a:spcPts val="0"/>
              </a:spcBef>
            </a:pPr>
            <a:endParaRPr lang="en-US" sz="2000" dirty="0">
              <a:solidFill>
                <a:srgbClr val="FFFFFF"/>
              </a:solidFill>
            </a:endParaRPr>
          </a:p>
          <a:p>
            <a:pPr marL="571500">
              <a:lnSpc>
                <a:spcPct val="107916"/>
              </a:lnSpc>
              <a:spcBef>
                <a:spcPts val="0"/>
              </a:spcBef>
            </a:pPr>
            <a:r>
              <a:rPr lang="en-US" sz="2000" dirty="0">
                <a:solidFill>
                  <a:srgbClr val="FFFFFF"/>
                </a:solidFill>
              </a:rPr>
              <a:t>Ranked system to prioritize threats.</a:t>
            </a:r>
          </a:p>
        </p:txBody>
      </p:sp>
      <p:graphicFrame>
        <p:nvGraphicFramePr>
          <p:cNvPr id="161" name="Google Shape;161;p4" descr="Alt text required"/>
          <p:cNvGraphicFramePr/>
          <p:nvPr>
            <p:extLst>
              <p:ext uri="{D42A27DB-BD31-4B8C-83A1-F6EECF244321}">
                <p14:modId xmlns:p14="http://schemas.microsoft.com/office/powerpoint/2010/main" val="3206946438"/>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STD-009-CPP</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STD-004-CPP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STD-002-CPP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48396"/>
            <a:ext cx="10820400" cy="444135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 </a:t>
            </a:r>
            <a:r>
              <a:rPr lang="en-US" sz="1800" dirty="0">
                <a:effectLst/>
                <a:latin typeface="Calibri" panose="020F0502020204030204" pitchFamily="34" charset="0"/>
                <a:ea typeface="Calibri" panose="020F0502020204030204" pitchFamily="34" charset="0"/>
              </a:rPr>
              <a:t>STD-003-CPP</a:t>
            </a:r>
            <a:endParaRPr lang="en-US" dirty="0"/>
          </a:p>
          <a:p>
            <a:pPr marL="228600" indent="-228600">
              <a:spcBef>
                <a:spcPts val="0"/>
              </a:spcBef>
              <a:buSzPts val="2200"/>
            </a:pPr>
            <a:r>
              <a:rPr lang="en-US" dirty="0"/>
              <a:t>Heed Compiler Warnings: </a:t>
            </a:r>
            <a:r>
              <a:rPr lang="en-US" sz="1800" dirty="0">
                <a:effectLst/>
                <a:latin typeface="Calibri" panose="020F0502020204030204" pitchFamily="34" charset="0"/>
                <a:ea typeface="Calibri" panose="020F0502020204030204" pitchFamily="34" charset="0"/>
              </a:rPr>
              <a:t>STD-001-CPP</a:t>
            </a:r>
            <a:endParaRPr lang="en-US" dirty="0"/>
          </a:p>
          <a:p>
            <a:pPr marL="228600" indent="-228600">
              <a:spcBef>
                <a:spcPts val="0"/>
              </a:spcBef>
              <a:buSzPts val="2200"/>
            </a:pPr>
            <a:r>
              <a:rPr lang="en-US" dirty="0"/>
              <a:t>Architect and Design for Security Policies: </a:t>
            </a:r>
            <a:r>
              <a:rPr lang="en-US" sz="1800" dirty="0">
                <a:effectLst/>
                <a:latin typeface="Calibri" panose="020F0502020204030204" pitchFamily="34" charset="0"/>
                <a:ea typeface="Calibri" panose="020F0502020204030204" pitchFamily="34" charset="0"/>
              </a:rPr>
              <a:t>STD-007-CPP, STD-008-CPP, STD-010-CPP</a:t>
            </a:r>
            <a:endParaRPr lang="en-US" dirty="0"/>
          </a:p>
          <a:p>
            <a:pPr marL="228600" indent="-228600">
              <a:spcBef>
                <a:spcPts val="0"/>
              </a:spcBef>
              <a:buSzPts val="2200"/>
            </a:pPr>
            <a:r>
              <a:rPr lang="en-US" dirty="0"/>
              <a:t>Keep it Simple: </a:t>
            </a:r>
            <a:r>
              <a:rPr lang="en-US" sz="1800" dirty="0">
                <a:effectLst/>
                <a:latin typeface="Calibri" panose="020F0502020204030204" pitchFamily="34" charset="0"/>
                <a:ea typeface="Calibri" panose="020F0502020204030204" pitchFamily="34" charset="0"/>
              </a:rPr>
              <a:t>STD-002-CPP</a:t>
            </a:r>
            <a:endParaRPr lang="en-US" dirty="0"/>
          </a:p>
          <a:p>
            <a:pPr marL="228600" indent="-228600">
              <a:spcBef>
                <a:spcPts val="0"/>
              </a:spcBef>
              <a:buSzPts val="2200"/>
            </a:pPr>
            <a:r>
              <a:rPr lang="en-US" dirty="0"/>
              <a:t>Default Deny: Always code to deny access by default.</a:t>
            </a:r>
          </a:p>
          <a:p>
            <a:pPr marL="228600" indent="-228600">
              <a:spcBef>
                <a:spcPts val="0"/>
              </a:spcBef>
              <a:buSzPts val="2200"/>
            </a:pPr>
            <a:r>
              <a:rPr lang="en-US" dirty="0"/>
              <a:t>Adhere to the Principle of Least Privilege: Users can access only what they need to.</a:t>
            </a:r>
          </a:p>
          <a:p>
            <a:pPr marL="228600" indent="-228600">
              <a:spcBef>
                <a:spcPts val="0"/>
              </a:spcBef>
              <a:buSzPts val="2200"/>
            </a:pPr>
            <a:r>
              <a:rPr lang="en-US" dirty="0"/>
              <a:t>Sanitize Data Sent to Other Systems: Ensure data is safe before transmission.</a:t>
            </a:r>
          </a:p>
          <a:p>
            <a:pPr marL="228600" indent="-228600">
              <a:spcBef>
                <a:spcPts val="0"/>
              </a:spcBef>
              <a:buSzPts val="2200"/>
            </a:pPr>
            <a:r>
              <a:rPr lang="en-US" dirty="0"/>
              <a:t>Practice Defense in Depth: </a:t>
            </a:r>
            <a:r>
              <a:rPr lang="en-US" sz="1800" dirty="0">
                <a:effectLst/>
                <a:latin typeface="Calibri" panose="020F0502020204030204" pitchFamily="34" charset="0"/>
                <a:ea typeface="Calibri" panose="020F0502020204030204" pitchFamily="34" charset="0"/>
              </a:rPr>
              <a:t>STD-004-CPP </a:t>
            </a:r>
            <a:endParaRPr lang="en-US" dirty="0"/>
          </a:p>
          <a:p>
            <a:pPr marL="228600" indent="-228600">
              <a:spcBef>
                <a:spcPts val="0"/>
              </a:spcBef>
              <a:buSzPts val="2200"/>
            </a:pPr>
            <a:r>
              <a:rPr lang="en-US" dirty="0"/>
              <a:t>Use Effective Quality Assurance Techniques: </a:t>
            </a:r>
            <a:r>
              <a:rPr lang="en-US" sz="1800" dirty="0">
                <a:effectLst/>
                <a:latin typeface="Calibri" panose="020F0502020204030204" pitchFamily="34" charset="0"/>
                <a:ea typeface="Calibri" panose="020F0502020204030204" pitchFamily="34" charset="0"/>
              </a:rPr>
              <a:t>STD-006-CLG</a:t>
            </a:r>
            <a:endParaRPr lang="en-US" dirty="0"/>
          </a:p>
          <a:p>
            <a:pPr marL="228600" indent="-228600">
              <a:spcBef>
                <a:spcPts val="0"/>
              </a:spcBef>
              <a:buSzPts val="2200"/>
            </a:pPr>
            <a:r>
              <a:rPr lang="en-US" dirty="0"/>
              <a:t>Adopting a Secure Coding Standard: </a:t>
            </a:r>
            <a:r>
              <a:rPr lang="en-US" sz="1800" dirty="0">
                <a:effectLst/>
                <a:latin typeface="Calibri" panose="020F0502020204030204" pitchFamily="34" charset="0"/>
                <a:ea typeface="Calibri" panose="020F0502020204030204" pitchFamily="34" charset="0"/>
              </a:rPr>
              <a:t>STD-005-CPP, STD-009-CPP</a:t>
            </a:r>
            <a:endParaRPr lang="en-US" dirty="0"/>
          </a:p>
          <a:p>
            <a:pPr marL="0" indent="0">
              <a:spcBef>
                <a:spcPts val="0"/>
              </a:spcBef>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3">
            <a:extLst>
              <a:ext uri="{FF2B5EF4-FFF2-40B4-BE49-F238E27FC236}">
                <a16:creationId xmlns:a16="http://schemas.microsoft.com/office/drawing/2014/main" id="{289883A5-4F15-15D7-E9E8-026026050081}"/>
              </a:ext>
            </a:extLst>
          </p:cNvPr>
          <p:cNvGraphicFramePr>
            <a:graphicFrameLocks noGrp="1"/>
          </p:cNvGraphicFramePr>
          <p:nvPr>
            <p:extLst>
              <p:ext uri="{D42A27DB-BD31-4B8C-83A1-F6EECF244321}">
                <p14:modId xmlns:p14="http://schemas.microsoft.com/office/powerpoint/2010/main" val="3823086161"/>
              </p:ext>
            </p:extLst>
          </p:nvPr>
        </p:nvGraphicFramePr>
        <p:xfrm>
          <a:off x="1892094" y="1655235"/>
          <a:ext cx="8127999" cy="4810760"/>
        </p:xfrm>
        <a:graphic>
          <a:graphicData uri="http://schemas.openxmlformats.org/drawingml/2006/table">
            <a:tbl>
              <a:tblPr firstRow="1" bandRow="1">
                <a:tableStyleId>{802198C4-3087-4945-87E3-76CBB3509B7E}</a:tableStyleId>
              </a:tblPr>
              <a:tblGrid>
                <a:gridCol w="2025095">
                  <a:extLst>
                    <a:ext uri="{9D8B030D-6E8A-4147-A177-3AD203B41FA5}">
                      <a16:colId xmlns:a16="http://schemas.microsoft.com/office/drawing/2014/main" val="3327277075"/>
                    </a:ext>
                  </a:extLst>
                </a:gridCol>
                <a:gridCol w="1882066">
                  <a:extLst>
                    <a:ext uri="{9D8B030D-6E8A-4147-A177-3AD203B41FA5}">
                      <a16:colId xmlns:a16="http://schemas.microsoft.com/office/drawing/2014/main" val="2530821386"/>
                    </a:ext>
                  </a:extLst>
                </a:gridCol>
                <a:gridCol w="4220838">
                  <a:extLst>
                    <a:ext uri="{9D8B030D-6E8A-4147-A177-3AD203B41FA5}">
                      <a16:colId xmlns:a16="http://schemas.microsoft.com/office/drawing/2014/main" val="283469957"/>
                    </a:ext>
                  </a:extLst>
                </a:gridCol>
              </a:tblGrid>
              <a:tr h="370840">
                <a:tc>
                  <a:txBody>
                    <a:bodyPr/>
                    <a:lstStyle/>
                    <a:p>
                      <a:pPr algn="ctr"/>
                      <a:r>
                        <a:rPr lang="en-US" dirty="0"/>
                        <a:t>Coding 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Label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a:t>Name of 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186571096"/>
                  </a:ext>
                </a:extLst>
              </a:tr>
              <a:tr h="370840">
                <a:tc>
                  <a:txBody>
                    <a:bodyPr/>
                    <a:lstStyle/>
                    <a:p>
                      <a:pPr marL="0" marR="0" algn="ctr">
                        <a:spcBef>
                          <a:spcPts val="0"/>
                        </a:spcBef>
                        <a:spcAft>
                          <a:spcPts val="0"/>
                        </a:spcAft>
                      </a:pPr>
                      <a:r>
                        <a:rPr lang="en-US" sz="1400" b="0">
                          <a:solidFill>
                            <a:srgbClr val="000000"/>
                          </a:solidFill>
                          <a:effectLst/>
                          <a:latin typeface="Arial" panose="020B0604020202020204" pitchFamily="34" charset="0"/>
                          <a:ea typeface="Calibri" panose="020F0502020204030204" pitchFamily="34" charset="0"/>
                          <a:cs typeface="Arial" panose="020B0604020202020204" pitchFamily="34" charset="0"/>
                        </a:rPr>
                        <a:t>SQL Injection</a:t>
                      </a:r>
                      <a:endParaRPr lang="en-US" sz="1400" b="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STD-004-CPP</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Exclude user input from format strings</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4474696"/>
                  </a:ext>
                </a:extLst>
              </a:tr>
              <a:tr h="370840">
                <a:tc>
                  <a:txBody>
                    <a:bodyPr/>
                    <a:lstStyle/>
                    <a:p>
                      <a:pPr marL="0" marR="0" algn="ctr">
                        <a:spcBef>
                          <a:spcPts val="0"/>
                        </a:spcBef>
                        <a:spcAft>
                          <a:spcPts val="0"/>
                        </a:spcAft>
                      </a:pPr>
                      <a:r>
                        <a:rPr lang="en-US" sz="1400" b="0">
                          <a:solidFill>
                            <a:srgbClr val="000000"/>
                          </a:solidFill>
                          <a:effectLst/>
                          <a:latin typeface="Arial" panose="020B0604020202020204" pitchFamily="34" charset="0"/>
                          <a:ea typeface="Calibri" panose="020F0502020204030204" pitchFamily="34" charset="0"/>
                          <a:cs typeface="Arial" panose="020B0604020202020204" pitchFamily="34" charset="0"/>
                        </a:rPr>
                        <a:t>Containers</a:t>
                      </a:r>
                      <a:endParaRPr lang="en-US" sz="1400" b="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400" b="0">
                          <a:effectLst/>
                          <a:latin typeface="Arial" panose="020B0604020202020204" pitchFamily="34" charset="0"/>
                          <a:ea typeface="Calibri" panose="020F0502020204030204" pitchFamily="34" charset="0"/>
                          <a:cs typeface="Arial" panose="020B0604020202020204" pitchFamily="34" charset="0"/>
                        </a:rPr>
                        <a:t>STD-009-CPP</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Guarantee that container indices and iterators are within the valid range</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2712875"/>
                  </a:ext>
                </a:extLst>
              </a:tr>
              <a:tr h="370840">
                <a:tc>
                  <a:txBody>
                    <a:bodyPr/>
                    <a:lstStyle/>
                    <a:p>
                      <a:pPr marL="0" marR="0" algn="ctr">
                        <a:spcBef>
                          <a:spcPts val="0"/>
                        </a:spcBef>
                        <a:spcAft>
                          <a:spcPts val="0"/>
                        </a:spcAft>
                      </a:pPr>
                      <a:r>
                        <a:rPr lang="en-US" sz="1400" b="0">
                          <a:solidFill>
                            <a:srgbClr val="000000"/>
                          </a:solidFill>
                          <a:effectLst/>
                          <a:latin typeface="Arial" panose="020B0604020202020204" pitchFamily="34" charset="0"/>
                          <a:ea typeface="Calibri" panose="020F0502020204030204" pitchFamily="34" charset="0"/>
                          <a:cs typeface="Arial" panose="020B0604020202020204" pitchFamily="34" charset="0"/>
                        </a:rPr>
                        <a:t>String Correctness</a:t>
                      </a:r>
                      <a:endParaRPr lang="en-US" sz="1400" b="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STD-003-CPP</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Use valid references, pointers, and iterators to reference elements of a </a:t>
                      </a:r>
                      <a:r>
                        <a:rPr lang="en-US" sz="1400" b="0" dirty="0" err="1">
                          <a:effectLst/>
                          <a:latin typeface="Arial" panose="020B0604020202020204" pitchFamily="34" charset="0"/>
                          <a:ea typeface="Calibri" panose="020F0502020204030204" pitchFamily="34" charset="0"/>
                          <a:cs typeface="Arial" panose="020B0604020202020204" pitchFamily="34" charset="0"/>
                        </a:rPr>
                        <a:t>basic_string</a:t>
                      </a:r>
                      <a:endParaRPr lang="en-US" sz="1400" b="0" dirty="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89125990"/>
                  </a:ext>
                </a:extLst>
              </a:tr>
              <a:tr h="370840">
                <a:tc>
                  <a:txBody>
                    <a:bodyPr/>
                    <a:lstStyle/>
                    <a:p>
                      <a:pPr marL="0" marR="0" algn="ctr">
                        <a:spcBef>
                          <a:spcPts val="0"/>
                        </a:spcBef>
                        <a:spcAft>
                          <a:spcPts val="0"/>
                        </a:spcAft>
                      </a:pPr>
                      <a:r>
                        <a:rPr lang="en-US" sz="14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Memory Protection</a:t>
                      </a:r>
                      <a:endParaRPr lang="en-US" sz="1400" b="0" dirty="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400" b="0">
                          <a:effectLst/>
                          <a:latin typeface="Arial" panose="020B0604020202020204" pitchFamily="34" charset="0"/>
                          <a:ea typeface="Calibri" panose="020F0502020204030204" pitchFamily="34" charset="0"/>
                          <a:cs typeface="Arial" panose="020B0604020202020204" pitchFamily="34" charset="0"/>
                        </a:rPr>
                        <a:t>STD-005-CPP</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Allocate sufficient memory for an object</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17461635"/>
                  </a:ext>
                </a:extLst>
              </a:tr>
              <a:tr h="370840">
                <a:tc>
                  <a:txBody>
                    <a:bodyPr/>
                    <a:lstStyle/>
                    <a:p>
                      <a:pPr marL="0" marR="0" algn="ctr">
                        <a:spcBef>
                          <a:spcPts val="0"/>
                        </a:spcBef>
                        <a:spcAft>
                          <a:spcPts val="0"/>
                        </a:spcAft>
                      </a:pPr>
                      <a:r>
                        <a:rPr lang="en-US" sz="14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Object Oriented Programming (OOP)</a:t>
                      </a:r>
                      <a:endParaRPr lang="en-US" sz="1400" b="0" dirty="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400" b="0">
                          <a:effectLst/>
                          <a:latin typeface="Arial" panose="020B0604020202020204" pitchFamily="34" charset="0"/>
                          <a:ea typeface="Calibri" panose="020F0502020204030204" pitchFamily="34" charset="0"/>
                          <a:cs typeface="Arial" panose="020B0604020202020204" pitchFamily="34" charset="0"/>
                        </a:rPr>
                        <a:t>STD-010-CPP</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Do not use pointer-to-member operators to access nonexistent members</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1780066"/>
                  </a:ext>
                </a:extLst>
              </a:tr>
              <a:tr h="370840">
                <a:tc>
                  <a:txBody>
                    <a:bodyPr/>
                    <a:lstStyle/>
                    <a:p>
                      <a:pPr marL="0" marR="0" algn="ctr">
                        <a:spcBef>
                          <a:spcPts val="0"/>
                        </a:spcBef>
                        <a:spcAft>
                          <a:spcPts val="0"/>
                        </a:spcAft>
                      </a:pPr>
                      <a:r>
                        <a:rPr lang="en-US" sz="1400" b="0">
                          <a:solidFill>
                            <a:srgbClr val="000000"/>
                          </a:solidFill>
                          <a:effectLst/>
                          <a:latin typeface="Arial" panose="020B0604020202020204" pitchFamily="34" charset="0"/>
                          <a:ea typeface="Calibri" panose="020F0502020204030204" pitchFamily="34" charset="0"/>
                          <a:cs typeface="Arial" panose="020B0604020202020204" pitchFamily="34" charset="0"/>
                        </a:rPr>
                        <a:t>Assertions</a:t>
                      </a:r>
                      <a:endParaRPr lang="en-US" sz="1400" b="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400" b="0">
                          <a:effectLst/>
                          <a:latin typeface="Arial" panose="020B0604020202020204" pitchFamily="34" charset="0"/>
                          <a:ea typeface="Calibri" panose="020F0502020204030204" pitchFamily="34" charset="0"/>
                          <a:cs typeface="Arial" panose="020B0604020202020204" pitchFamily="34" charset="0"/>
                        </a:rPr>
                        <a:t>STD-006-CLG</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Understand the termination behavior of assert() and abort()</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23527919"/>
                  </a:ext>
                </a:extLst>
              </a:tr>
              <a:tr h="370840">
                <a:tc>
                  <a:txBody>
                    <a:bodyPr/>
                    <a:lstStyle/>
                    <a:p>
                      <a:pPr marL="0" marR="0" algn="ctr">
                        <a:spcBef>
                          <a:spcPts val="0"/>
                        </a:spcBef>
                        <a:spcAft>
                          <a:spcPts val="0"/>
                        </a:spcAft>
                      </a:pPr>
                      <a:r>
                        <a:rPr lang="en-US" sz="1400" b="0">
                          <a:solidFill>
                            <a:srgbClr val="000000"/>
                          </a:solidFill>
                          <a:effectLst/>
                          <a:latin typeface="Arial" panose="020B0604020202020204" pitchFamily="34" charset="0"/>
                          <a:ea typeface="Calibri" panose="020F0502020204030204" pitchFamily="34" charset="0"/>
                          <a:cs typeface="Arial" panose="020B0604020202020204" pitchFamily="34" charset="0"/>
                        </a:rPr>
                        <a:t>Input / Output</a:t>
                      </a:r>
                      <a:endParaRPr lang="en-US" sz="1400" b="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400" b="0">
                          <a:effectLst/>
                          <a:latin typeface="Arial" panose="020B0604020202020204" pitchFamily="34" charset="0"/>
                          <a:ea typeface="Calibri" panose="020F0502020204030204" pitchFamily="34" charset="0"/>
                          <a:cs typeface="Arial" panose="020B0604020202020204" pitchFamily="34" charset="0"/>
                        </a:rPr>
                        <a:t>STD-008-CPP</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Close files when they are no longer needed</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3689722"/>
                  </a:ext>
                </a:extLst>
              </a:tr>
              <a:tr h="370840">
                <a:tc>
                  <a:txBody>
                    <a:bodyPr/>
                    <a:lstStyle/>
                    <a:p>
                      <a:pPr marL="0" marR="0" algn="ctr">
                        <a:spcBef>
                          <a:spcPts val="0"/>
                        </a:spcBef>
                        <a:spcAft>
                          <a:spcPts val="0"/>
                        </a:spcAft>
                      </a:pPr>
                      <a:r>
                        <a:rPr lang="en-US" sz="14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Exceptions</a:t>
                      </a:r>
                      <a:endParaRPr lang="en-US" sz="1400" b="0" dirty="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400" b="0">
                          <a:effectLst/>
                          <a:latin typeface="Arial" panose="020B0604020202020204" pitchFamily="34" charset="0"/>
                          <a:ea typeface="Calibri" panose="020F0502020204030204" pitchFamily="34" charset="0"/>
                          <a:cs typeface="Arial" panose="020B0604020202020204" pitchFamily="34" charset="0"/>
                        </a:rPr>
                        <a:t>STD-007-CPP</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Handle all exceptions</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6644604"/>
                  </a:ext>
                </a:extLst>
              </a:tr>
              <a:tr h="370840">
                <a:tc>
                  <a:txBody>
                    <a:bodyPr/>
                    <a:lstStyle/>
                    <a:p>
                      <a:pPr algn="ctr"/>
                      <a:r>
                        <a:rPr lang="en-US" sz="1400" b="0" dirty="0">
                          <a:latin typeface="Arial" panose="020B0604020202020204" pitchFamily="34" charset="0"/>
                          <a:cs typeface="Arial" panose="020B0604020202020204" pitchFamily="34" charset="0"/>
                        </a:rPr>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0" dirty="0">
                          <a:latin typeface="Arial" panose="020B0604020202020204" pitchFamily="34" charset="0"/>
                          <a:cs typeface="Arial" panose="020B0604020202020204" pitchFamily="34" charset="0"/>
                        </a:rPr>
                        <a:t>STD-001-CPP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0" dirty="0">
                          <a:latin typeface="Arial" panose="020B0604020202020204" pitchFamily="34" charset="0"/>
                          <a:cs typeface="Arial" panose="020B0604020202020204" pitchFamily="34" charset="0"/>
                        </a:rPr>
                        <a:t>Do not declare or define a reserved identifier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96005042"/>
                  </a:ext>
                </a:extLst>
              </a:tr>
              <a:tr h="370840">
                <a:tc>
                  <a:txBody>
                    <a:bodyPr/>
                    <a:lstStyle/>
                    <a:p>
                      <a:pPr marL="0" marR="0" algn="ctr">
                        <a:spcBef>
                          <a:spcPts val="0"/>
                        </a:spcBef>
                        <a:spcAft>
                          <a:spcPts val="0"/>
                        </a:spcAft>
                      </a:pPr>
                      <a:r>
                        <a:rPr lang="en-US" sz="1400" b="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Value</a:t>
                      </a:r>
                      <a:endParaRPr lang="en-US" sz="1400" b="0" dirty="0">
                        <a:effectLst/>
                        <a:latin typeface="Arial" panose="020B0604020202020204" pitchFamily="34" charset="0"/>
                        <a:ea typeface="Calibri" panose="020F0502020204030204" pitchFamily="34" charset="0"/>
                        <a:cs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STD-002-CPP</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b="0" dirty="0">
                          <a:effectLst/>
                          <a:latin typeface="Arial" panose="020B0604020202020204" pitchFamily="34" charset="0"/>
                          <a:ea typeface="Calibri" panose="020F0502020204030204" pitchFamily="34" charset="0"/>
                          <a:cs typeface="Arial" panose="020B0604020202020204" pitchFamily="34" charset="0"/>
                        </a:rPr>
                        <a:t>Do not rely on side effects in unevaluated operands</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45152961"/>
                  </a:ext>
                </a:extLst>
              </a:tr>
            </a:tbl>
          </a:graphicData>
        </a:graphic>
      </p:graphicFrame>
      <p:sp>
        <p:nvSpPr>
          <p:cNvPr id="4" name="TextBox 3">
            <a:extLst>
              <a:ext uri="{FF2B5EF4-FFF2-40B4-BE49-F238E27FC236}">
                <a16:creationId xmlns:a16="http://schemas.microsoft.com/office/drawing/2014/main" id="{FBEE3F8A-EF43-DD62-DA74-EAECFD610582}"/>
              </a:ext>
            </a:extLst>
          </p:cNvPr>
          <p:cNvSpPr txBox="1"/>
          <p:nvPr/>
        </p:nvSpPr>
        <p:spPr>
          <a:xfrm>
            <a:off x="3623344" y="6435862"/>
            <a:ext cx="4665497" cy="307777"/>
          </a:xfrm>
          <a:prstGeom prst="rect">
            <a:avLst/>
          </a:prstGeom>
          <a:noFill/>
        </p:spPr>
        <p:txBody>
          <a:bodyPr wrap="square" rtlCol="0">
            <a:spAutoFit/>
          </a:bodyPr>
          <a:lstStyle/>
          <a:p>
            <a:r>
              <a:rPr lang="en-US" dirty="0">
                <a:solidFill>
                  <a:schemeClr val="bg1"/>
                </a:solidFill>
              </a:rPr>
              <a:t>(Ordered by Severity -&gt; Likelihood -&gt;Remediation Cost)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a:t>
            </a:r>
          </a:p>
          <a:p>
            <a:pPr marL="685800" lvl="1" indent="-228600">
              <a:spcBef>
                <a:spcPts val="0"/>
              </a:spcBef>
              <a:buSzPts val="2000"/>
            </a:pPr>
            <a:r>
              <a:rPr lang="en-US" sz="1800" dirty="0"/>
              <a:t>Encrypt data that is stored.</a:t>
            </a:r>
          </a:p>
          <a:p>
            <a:pPr marL="685800" lvl="1" indent="-228600">
              <a:spcBef>
                <a:spcPts val="0"/>
              </a:spcBef>
              <a:buSzPts val="2000"/>
            </a:pPr>
            <a:r>
              <a:rPr lang="en-US" sz="1800" dirty="0"/>
              <a:t>Example: Primary Database</a:t>
            </a:r>
          </a:p>
          <a:p>
            <a:pPr marL="228600" indent="-228600">
              <a:spcBef>
                <a:spcPts val="0"/>
              </a:spcBef>
              <a:buSzPts val="2000"/>
            </a:pPr>
            <a:endParaRPr lang="en-US" sz="1000" dirty="0"/>
          </a:p>
          <a:p>
            <a:pPr marL="228600" indent="-228600">
              <a:spcBef>
                <a:spcPts val="0"/>
              </a:spcBef>
              <a:buSzPts val="2000"/>
            </a:pPr>
            <a:r>
              <a:rPr lang="en-US" sz="2000" dirty="0"/>
              <a:t>Encryption at Flight:</a:t>
            </a:r>
          </a:p>
          <a:p>
            <a:pPr marL="685800" lvl="1" indent="-228600">
              <a:spcBef>
                <a:spcPts val="0"/>
              </a:spcBef>
              <a:buSzPts val="2000"/>
            </a:pPr>
            <a:r>
              <a:rPr lang="en-US" sz="1800" dirty="0"/>
              <a:t>Encrypt data that is being transferred.</a:t>
            </a:r>
          </a:p>
          <a:p>
            <a:pPr marL="685800" lvl="1" indent="-228600">
              <a:spcBef>
                <a:spcPts val="0"/>
              </a:spcBef>
              <a:buSzPts val="2000"/>
            </a:pPr>
            <a:r>
              <a:rPr lang="en-US" sz="1800" dirty="0"/>
              <a:t>Example: E-mail, remote access, file transfers.</a:t>
            </a:r>
          </a:p>
          <a:p>
            <a:pPr marL="228600" indent="-228600">
              <a:spcBef>
                <a:spcPts val="0"/>
              </a:spcBef>
              <a:buSzPts val="2000"/>
            </a:pPr>
            <a:endParaRPr lang="en-US" sz="2000" dirty="0"/>
          </a:p>
          <a:p>
            <a:pPr marL="228600" indent="-228600">
              <a:spcBef>
                <a:spcPts val="0"/>
              </a:spcBef>
              <a:buSzPts val="2000"/>
            </a:pPr>
            <a:r>
              <a:rPr lang="en-US" sz="2000" dirty="0"/>
              <a:t>Encryption in Use:</a:t>
            </a:r>
          </a:p>
          <a:p>
            <a:pPr marL="685800" lvl="1" indent="-228600">
              <a:spcBef>
                <a:spcPts val="0"/>
              </a:spcBef>
              <a:buSzPts val="2000"/>
            </a:pPr>
            <a:r>
              <a:rPr lang="en-US" sz="1800" dirty="0"/>
              <a:t>Encrypt data that is actively being accessed.</a:t>
            </a:r>
          </a:p>
          <a:p>
            <a:pPr marL="685800" lvl="1" indent="-228600">
              <a:spcBef>
                <a:spcPts val="0"/>
              </a:spcBef>
              <a:buSzPts val="2000"/>
            </a:pPr>
            <a:r>
              <a:rPr lang="en-US" sz="1800" dirty="0"/>
              <a:t>Example: editing user information, company account records.</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Triple A is…</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Authentication: Verify users, confirm user identities.</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 System roles, only allow users to access what they need to.</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 Log user access and actions.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Check If Resize Decreases Collection Size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picture containing text, screenshot&#10;&#10;Description automatically generated">
            <a:extLst>
              <a:ext uri="{FF2B5EF4-FFF2-40B4-BE49-F238E27FC236}">
                <a16:creationId xmlns:a16="http://schemas.microsoft.com/office/drawing/2014/main" id="{2000DE8E-EE3F-3BC5-C74B-BE649EDB6864}"/>
              </a:ext>
            </a:extLst>
          </p:cNvPr>
          <p:cNvPicPr>
            <a:picLocks noChangeAspect="1"/>
          </p:cNvPicPr>
          <p:nvPr/>
        </p:nvPicPr>
        <p:blipFill>
          <a:blip r:embed="rId5"/>
          <a:stretch>
            <a:fillRect/>
          </a:stretch>
        </p:blipFill>
        <p:spPr>
          <a:xfrm>
            <a:off x="571845" y="2313527"/>
            <a:ext cx="6039693" cy="4153480"/>
          </a:xfrm>
          <a:prstGeom prst="rect">
            <a:avLst/>
          </a:prstGeom>
        </p:spPr>
      </p:pic>
      <p:pic>
        <p:nvPicPr>
          <p:cNvPr id="5" name="Picture 4" descr="A screen shot of a computer&#10;&#10;Description automatically generated with low confidence">
            <a:extLst>
              <a:ext uri="{FF2B5EF4-FFF2-40B4-BE49-F238E27FC236}">
                <a16:creationId xmlns:a16="http://schemas.microsoft.com/office/drawing/2014/main" id="{A3AD4EA9-423F-EADD-FC73-047F1A11AF27}"/>
              </a:ext>
            </a:extLst>
          </p:cNvPr>
          <p:cNvPicPr>
            <a:picLocks noChangeAspect="1"/>
          </p:cNvPicPr>
          <p:nvPr/>
        </p:nvPicPr>
        <p:blipFill rotWithShape="1">
          <a:blip r:embed="rId6"/>
          <a:srcRect t="17426" b="20828"/>
          <a:stretch/>
        </p:blipFill>
        <p:spPr>
          <a:xfrm>
            <a:off x="7254490" y="4130041"/>
            <a:ext cx="3829584" cy="335280"/>
          </a:xfrm>
          <a:prstGeom prst="rect">
            <a:avLst/>
          </a:prstGeom>
        </p:spPr>
      </p:pic>
      <p:sp>
        <p:nvSpPr>
          <p:cNvPr id="6" name="TextBox 5">
            <a:extLst>
              <a:ext uri="{FF2B5EF4-FFF2-40B4-BE49-F238E27FC236}">
                <a16:creationId xmlns:a16="http://schemas.microsoft.com/office/drawing/2014/main" id="{0128FA6D-0FDF-3F3C-00CF-9364FFDA7D33}"/>
              </a:ext>
            </a:extLst>
          </p:cNvPr>
          <p:cNvSpPr txBox="1"/>
          <p:nvPr/>
        </p:nvSpPr>
        <p:spPr>
          <a:xfrm>
            <a:off x="464820" y="2011626"/>
            <a:ext cx="1958340" cy="307777"/>
          </a:xfrm>
          <a:prstGeom prst="rect">
            <a:avLst/>
          </a:prstGeom>
          <a:noFill/>
        </p:spPr>
        <p:txBody>
          <a:bodyPr wrap="square" rtlCol="0">
            <a:spAutoFit/>
          </a:bodyPr>
          <a:lstStyle/>
          <a:p>
            <a:r>
              <a:rPr lang="en-US" dirty="0">
                <a:solidFill>
                  <a:schemeClr val="bg1"/>
                </a:solidFill>
              </a:rPr>
              <a:t>(Unit Test Code)</a:t>
            </a:r>
          </a:p>
        </p:txBody>
      </p:sp>
      <p:sp>
        <p:nvSpPr>
          <p:cNvPr id="7" name="TextBox 6">
            <a:extLst>
              <a:ext uri="{FF2B5EF4-FFF2-40B4-BE49-F238E27FC236}">
                <a16:creationId xmlns:a16="http://schemas.microsoft.com/office/drawing/2014/main" id="{0A819E18-AE14-F8DD-225C-CFE1CF7C2A68}"/>
              </a:ext>
            </a:extLst>
          </p:cNvPr>
          <p:cNvSpPr txBox="1"/>
          <p:nvPr/>
        </p:nvSpPr>
        <p:spPr>
          <a:xfrm>
            <a:off x="7139940" y="3822264"/>
            <a:ext cx="1325880" cy="307777"/>
          </a:xfrm>
          <a:prstGeom prst="rect">
            <a:avLst/>
          </a:prstGeom>
          <a:noFill/>
        </p:spPr>
        <p:txBody>
          <a:bodyPr wrap="square" rtlCol="0">
            <a:spAutoFit/>
          </a:bodyPr>
          <a:lstStyle/>
          <a:p>
            <a:r>
              <a:rPr lang="en-US" dirty="0">
                <a:solidFill>
                  <a:schemeClr val="bg1"/>
                </a:solidFill>
              </a:rPr>
              <a:t>(Results)</a:t>
            </a:r>
          </a:p>
        </p:txBody>
      </p:sp>
    </p:spTree>
    <p:custDataLst>
      <p:tags r:id="rId1"/>
    </p:custDataLst>
    <p:extLst>
      <p:ext uri="{BB962C8B-B14F-4D97-AF65-F5344CB8AC3E}">
        <p14:creationId xmlns:p14="http://schemas.microsoft.com/office/powerpoint/2010/main" val="206503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276600" y="102345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Check If Collection Location is Out of Range and Throws Exception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picture containing text, screenshot, font&#10;&#10;Description automatically generated">
            <a:extLst>
              <a:ext uri="{FF2B5EF4-FFF2-40B4-BE49-F238E27FC236}">
                <a16:creationId xmlns:a16="http://schemas.microsoft.com/office/drawing/2014/main" id="{BD1A282B-8C4A-9088-CF0C-BB4B587F0283}"/>
              </a:ext>
            </a:extLst>
          </p:cNvPr>
          <p:cNvPicPr>
            <a:picLocks noChangeAspect="1"/>
          </p:cNvPicPr>
          <p:nvPr/>
        </p:nvPicPr>
        <p:blipFill>
          <a:blip r:embed="rId5"/>
          <a:stretch>
            <a:fillRect/>
          </a:stretch>
        </p:blipFill>
        <p:spPr>
          <a:xfrm>
            <a:off x="492028" y="2805843"/>
            <a:ext cx="5934903" cy="1886213"/>
          </a:xfrm>
          <a:prstGeom prst="rect">
            <a:avLst/>
          </a:prstGeom>
        </p:spPr>
      </p:pic>
      <p:sp>
        <p:nvSpPr>
          <p:cNvPr id="6" name="TextBox 5">
            <a:extLst>
              <a:ext uri="{FF2B5EF4-FFF2-40B4-BE49-F238E27FC236}">
                <a16:creationId xmlns:a16="http://schemas.microsoft.com/office/drawing/2014/main" id="{868B4914-9A43-BD51-9BA9-07E0F038B046}"/>
              </a:ext>
            </a:extLst>
          </p:cNvPr>
          <p:cNvSpPr txBox="1"/>
          <p:nvPr/>
        </p:nvSpPr>
        <p:spPr>
          <a:xfrm>
            <a:off x="411480" y="2498066"/>
            <a:ext cx="1958340" cy="307777"/>
          </a:xfrm>
          <a:prstGeom prst="rect">
            <a:avLst/>
          </a:prstGeom>
          <a:noFill/>
        </p:spPr>
        <p:txBody>
          <a:bodyPr wrap="square" rtlCol="0">
            <a:spAutoFit/>
          </a:bodyPr>
          <a:lstStyle/>
          <a:p>
            <a:r>
              <a:rPr lang="en-US" dirty="0">
                <a:solidFill>
                  <a:schemeClr val="bg1"/>
                </a:solidFill>
              </a:rPr>
              <a:t>(Unit Test Code)</a:t>
            </a:r>
          </a:p>
        </p:txBody>
      </p:sp>
      <p:pic>
        <p:nvPicPr>
          <p:cNvPr id="8" name="Picture 7" descr="A screenshot of a computer program&#10;&#10;Description automatically generated with medium confidence">
            <a:extLst>
              <a:ext uri="{FF2B5EF4-FFF2-40B4-BE49-F238E27FC236}">
                <a16:creationId xmlns:a16="http://schemas.microsoft.com/office/drawing/2014/main" id="{1C214EA5-9EB4-7407-5DF2-1F93EC53A2DB}"/>
              </a:ext>
            </a:extLst>
          </p:cNvPr>
          <p:cNvPicPr>
            <a:picLocks noChangeAspect="1"/>
          </p:cNvPicPr>
          <p:nvPr/>
        </p:nvPicPr>
        <p:blipFill rotWithShape="1">
          <a:blip r:embed="rId6"/>
          <a:srcRect t="75406" b="15662"/>
          <a:stretch/>
        </p:blipFill>
        <p:spPr>
          <a:xfrm>
            <a:off x="6726213" y="4229101"/>
            <a:ext cx="4896533" cy="342900"/>
          </a:xfrm>
          <a:prstGeom prst="rect">
            <a:avLst/>
          </a:prstGeom>
        </p:spPr>
      </p:pic>
      <p:sp>
        <p:nvSpPr>
          <p:cNvPr id="9" name="TextBox 8">
            <a:extLst>
              <a:ext uri="{FF2B5EF4-FFF2-40B4-BE49-F238E27FC236}">
                <a16:creationId xmlns:a16="http://schemas.microsoft.com/office/drawing/2014/main" id="{D3323AA1-38DB-9B08-AD41-7CE1C35324A1}"/>
              </a:ext>
            </a:extLst>
          </p:cNvPr>
          <p:cNvSpPr txBox="1"/>
          <p:nvPr/>
        </p:nvSpPr>
        <p:spPr>
          <a:xfrm>
            <a:off x="6690360" y="3921324"/>
            <a:ext cx="1021080" cy="307777"/>
          </a:xfrm>
          <a:prstGeom prst="rect">
            <a:avLst/>
          </a:prstGeom>
          <a:noFill/>
        </p:spPr>
        <p:txBody>
          <a:bodyPr wrap="square" rtlCol="0">
            <a:spAutoFit/>
          </a:bodyPr>
          <a:lstStyle/>
          <a:p>
            <a:r>
              <a:rPr lang="en-US" dirty="0">
                <a:solidFill>
                  <a:schemeClr val="bg1"/>
                </a:solidFill>
              </a:rPr>
              <a:t>(Results)</a:t>
            </a:r>
          </a:p>
        </p:txBody>
      </p:sp>
    </p:spTree>
    <p:custDataLst>
      <p:tags r:id="rId1"/>
    </p:custDataLst>
    <p:extLst>
      <p:ext uri="{BB962C8B-B14F-4D97-AF65-F5344CB8AC3E}">
        <p14:creationId xmlns:p14="http://schemas.microsoft.com/office/powerpoint/2010/main" val="2377192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304</TotalTime>
  <Words>848</Words>
  <Application>Microsoft Office PowerPoint</Application>
  <PresentationFormat>Widescreen</PresentationFormat>
  <Paragraphs>134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Check If Resize Decreases Collection Size</vt:lpstr>
      <vt:lpstr>Check If Collection Location is Out of Range and Throws Exception</vt:lpstr>
      <vt:lpstr>Check to Compare That Set Values are Not Equal</vt:lpstr>
      <vt:lpstr>Check that Value was Set at Specific Location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Kelly Lewis</cp:lastModifiedBy>
  <cp:revision>13</cp:revision>
  <dcterms:created xsi:type="dcterms:W3CDTF">2020-08-19T17:59:24Z</dcterms:created>
  <dcterms:modified xsi:type="dcterms:W3CDTF">2023-06-26T01:01:39Z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